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embeddings/oleObject3.bin" ContentType="application/vnd.openxmlformats-officedocument.oleObject"/>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79" r:id="rId3"/>
    <p:sldMasterId id="2147483693" r:id="rId4"/>
  </p:sldMasterIdLst>
  <p:notesMasterIdLst>
    <p:notesMasterId r:id="rId56"/>
  </p:notesMasterIdLst>
  <p:handoutMasterIdLst>
    <p:handoutMasterId r:id="rId57"/>
  </p:handoutMasterIdLst>
  <p:sldIdLst>
    <p:sldId id="256" r:id="rId5"/>
    <p:sldId id="302" r:id="rId6"/>
    <p:sldId id="303" r:id="rId7"/>
    <p:sldId id="304" r:id="rId8"/>
    <p:sldId id="305" r:id="rId9"/>
    <p:sldId id="306" r:id="rId10"/>
    <p:sldId id="285" r:id="rId11"/>
    <p:sldId id="286" r:id="rId12"/>
    <p:sldId id="287" r:id="rId13"/>
    <p:sldId id="288" r:id="rId14"/>
    <p:sldId id="289" r:id="rId15"/>
    <p:sldId id="290" r:id="rId16"/>
    <p:sldId id="291" r:id="rId17"/>
    <p:sldId id="271" r:id="rId18"/>
    <p:sldId id="265" r:id="rId19"/>
    <p:sldId id="264" r:id="rId20"/>
    <p:sldId id="318" r:id="rId21"/>
    <p:sldId id="266" r:id="rId22"/>
    <p:sldId id="267" r:id="rId23"/>
    <p:sldId id="268" r:id="rId24"/>
    <p:sldId id="269" r:id="rId25"/>
    <p:sldId id="270" r:id="rId26"/>
    <p:sldId id="307" r:id="rId27"/>
    <p:sldId id="308" r:id="rId28"/>
    <p:sldId id="309" r:id="rId29"/>
    <p:sldId id="310" r:id="rId30"/>
    <p:sldId id="311" r:id="rId31"/>
    <p:sldId id="312" r:id="rId32"/>
    <p:sldId id="313" r:id="rId33"/>
    <p:sldId id="314" r:id="rId34"/>
    <p:sldId id="315" r:id="rId35"/>
    <p:sldId id="316" r:id="rId36"/>
    <p:sldId id="317" r:id="rId37"/>
    <p:sldId id="258" r:id="rId38"/>
    <p:sldId id="259" r:id="rId39"/>
    <p:sldId id="260" r:id="rId40"/>
    <p:sldId id="261" r:id="rId41"/>
    <p:sldId id="262" r:id="rId42"/>
    <p:sldId id="263" r:id="rId43"/>
    <p:sldId id="272" r:id="rId44"/>
    <p:sldId id="273" r:id="rId45"/>
    <p:sldId id="274" r:id="rId46"/>
    <p:sldId id="275" r:id="rId47"/>
    <p:sldId id="276" r:id="rId48"/>
    <p:sldId id="277" r:id="rId49"/>
    <p:sldId id="278" r:id="rId50"/>
    <p:sldId id="279" r:id="rId51"/>
    <p:sldId id="280" r:id="rId52"/>
    <p:sldId id="281" r:id="rId53"/>
    <p:sldId id="301" r:id="rId54"/>
    <p:sldId id="292"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20" autoAdjust="0"/>
  </p:normalViewPr>
  <p:slideViewPr>
    <p:cSldViewPr snapToGrid="0" snapToObjects="1">
      <p:cViewPr varScale="1">
        <p:scale>
          <a:sx n="82" d="100"/>
          <a:sy n="82" d="100"/>
        </p:scale>
        <p:origin x="-1976"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 Id="rId2"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CA370B-3F67-A54F-A45B-6B44845154B6}" type="datetimeFigureOut">
              <a:rPr lang="en-US" smtClean="0"/>
              <a:t>26/04/16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DE83583-BF1F-AF44-B871-FA872523E1EC}" type="slidenum">
              <a:rPr lang="en-US" smtClean="0"/>
              <a:t>‹#›</a:t>
            </a:fld>
            <a:endParaRPr lang="en-US"/>
          </a:p>
        </p:txBody>
      </p:sp>
    </p:spTree>
    <p:extLst>
      <p:ext uri="{BB962C8B-B14F-4D97-AF65-F5344CB8AC3E}">
        <p14:creationId xmlns:p14="http://schemas.microsoft.com/office/powerpoint/2010/main" val="21632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F262ED-633B-F945-9DC3-5101277073A4}" type="datetimeFigureOut">
              <a:rPr lang="en-US" smtClean="0"/>
              <a:t>26/04/16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C2DC04-6187-224F-932C-57D6A5580DE5}" type="slidenum">
              <a:rPr lang="en-US" smtClean="0"/>
              <a:t>‹#›</a:t>
            </a:fld>
            <a:endParaRPr lang="en-US"/>
          </a:p>
        </p:txBody>
      </p:sp>
    </p:spTree>
    <p:extLst>
      <p:ext uri="{BB962C8B-B14F-4D97-AF65-F5344CB8AC3E}">
        <p14:creationId xmlns:p14="http://schemas.microsoft.com/office/powerpoint/2010/main" val="20595459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A77AE6-BCFB-4D40-A469-14797A808CC0}" type="slidenum">
              <a:rPr lang="sv-SE" smtClean="0">
                <a:solidFill>
                  <a:prstClr val="black"/>
                </a:solidFill>
                <a:latin typeface="Calibri"/>
              </a:rPr>
              <a:pPr/>
              <a:t>2</a:t>
            </a:fld>
            <a:endParaRPr lang="sv-SE">
              <a:solidFill>
                <a:prstClr val="black"/>
              </a:solidFill>
              <a:latin typeface="Calibri"/>
            </a:endParaRPr>
          </a:p>
        </p:txBody>
      </p:sp>
    </p:spTree>
    <p:extLst>
      <p:ext uri="{BB962C8B-B14F-4D97-AF65-F5344CB8AC3E}">
        <p14:creationId xmlns:p14="http://schemas.microsoft.com/office/powerpoint/2010/main" val="38719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62FD984F-9084-4857-93B0-9B770300FB56}" type="slidenum">
              <a:rPr lang="de-DE"/>
              <a:pPr/>
              <a:t>18</a:t>
            </a:fld>
            <a:endParaRPr lang="de-DE"/>
          </a:p>
        </p:txBody>
      </p:sp>
      <p:sp>
        <p:nvSpPr>
          <p:cNvPr id="26627" name="Rectangle 2"/>
          <p:cNvSpPr>
            <a:spLocks noGrp="1" noRot="1" noChangeAspect="1" noChangeArrowheads="1" noTextEdit="1"/>
          </p:cNvSpPr>
          <p:nvPr>
            <p:ph type="sldImg"/>
          </p:nvPr>
        </p:nvSpPr>
        <p:spPr>
          <a:xfrm>
            <a:off x="1293813" y="800100"/>
            <a:ext cx="4268787" cy="3200400"/>
          </a:xfrm>
          <a:ln/>
        </p:spPr>
      </p:sp>
      <p:sp>
        <p:nvSpPr>
          <p:cNvPr id="26628" name="Rectangle 3"/>
          <p:cNvSpPr>
            <a:spLocks noGrp="1" noChangeArrowheads="1"/>
          </p:cNvSpPr>
          <p:nvPr>
            <p:ph type="body" idx="1"/>
          </p:nvPr>
        </p:nvSpPr>
        <p:spPr>
          <a:xfrm>
            <a:off x="914508" y="4347531"/>
            <a:ext cx="5028986" cy="3848874"/>
          </a:xfrm>
          <a:noFill/>
          <a:ln/>
        </p:spPr>
        <p:txBody>
          <a:bodyPr lIns="91204" tIns="45602" rIns="91204" bIns="45602"/>
          <a:lstStyle/>
          <a:p>
            <a:pPr eaLnBrk="1" hangingPunct="1"/>
            <a:r>
              <a:rPr lang="de-DE" smtClean="0">
                <a:latin typeface="Arial" charset="0"/>
              </a:rPr>
              <a:t>Die Kurven sollen zeigen: Wenn sich Anforderungen ändern (blau), dann kann man mit einem von vornherein detailliert geplanten Projekt (roter gerader Pfeil) nicht so genau die endgültigen Anforderungen treffen wie mit einem Projekt, das öfter einmal innehält und seine Ausrichtung anpasst. Im Prinzip trifft man umso genauer, je öfter man durch Feedback kontrolliert, ob der eigene und der derzeit gewünschte Kurs noch zusammenpassen.</a:t>
            </a:r>
          </a:p>
          <a:p>
            <a:pPr eaLnBrk="1" hangingPunct="1"/>
            <a:endParaRPr lang="de-DE" smtClean="0">
              <a:latin typeface="Arial" charset="0"/>
            </a:endParaRPr>
          </a:p>
          <a:p>
            <a:pPr eaLnBrk="1" hangingPunct="1"/>
            <a:r>
              <a:rPr lang="de-DE" smtClean="0">
                <a:latin typeface="Arial" charset="0"/>
              </a:rPr>
              <a:t>Freilich: Richtungsänderungen kosten auch Zeit und Aufwand.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67939" name="Rectangle 4"/>
          <p:cNvSpPr>
            <a:spLocks noGrp="1" noChangeArrowheads="1"/>
          </p:cNvSpPr>
          <p:nvPr>
            <p:ph type="ftr" sz="quarter" idx="4"/>
          </p:nvPr>
        </p:nvSpPr>
        <p:spPr>
          <a:noFill/>
        </p:spPr>
        <p:txBody>
          <a:bodyPr/>
          <a:lstStyle/>
          <a:p>
            <a:r>
              <a:rPr lang="de-DE" smtClean="0"/>
              <a:t>Juli 2004</a:t>
            </a:r>
          </a:p>
        </p:txBody>
      </p:sp>
      <p:sp>
        <p:nvSpPr>
          <p:cNvPr id="167940" name="Rectangle 5"/>
          <p:cNvSpPr>
            <a:spLocks noGrp="1" noChangeArrowheads="1"/>
          </p:cNvSpPr>
          <p:nvPr>
            <p:ph type="sldNum" sz="quarter" idx="5"/>
          </p:nvPr>
        </p:nvSpPr>
        <p:spPr>
          <a:noFill/>
        </p:spPr>
        <p:txBody>
          <a:bodyPr/>
          <a:lstStyle/>
          <a:p>
            <a:fld id="{BE247A66-9E4E-4CB5-AC15-18ED0B89A52C}" type="slidenum">
              <a:rPr lang="de-DE" smtClean="0"/>
              <a:pPr/>
              <a:t>20</a:t>
            </a:fld>
            <a:endParaRPr lang="de-DE" smtClean="0"/>
          </a:p>
        </p:txBody>
      </p:sp>
      <p:sp>
        <p:nvSpPr>
          <p:cNvPr id="167941" name="Rectangle 2"/>
          <p:cNvSpPr>
            <a:spLocks noGrp="1" noRot="1" noChangeAspect="1" noChangeArrowheads="1" noTextEdit="1"/>
          </p:cNvSpPr>
          <p:nvPr>
            <p:ph type="sldImg"/>
          </p:nvPr>
        </p:nvSpPr>
        <p:spPr>
          <a:xfrm>
            <a:off x="1296988" y="800100"/>
            <a:ext cx="4268787" cy="3200400"/>
          </a:xfrm>
          <a:ln/>
        </p:spPr>
      </p:sp>
      <p:sp>
        <p:nvSpPr>
          <p:cNvPr id="167942" name="Rectangle 3"/>
          <p:cNvSpPr>
            <a:spLocks noGrp="1" noChangeArrowheads="1"/>
          </p:cNvSpPr>
          <p:nvPr>
            <p:ph type="body" idx="1"/>
          </p:nvPr>
        </p:nvSpPr>
        <p:spPr>
          <a:xfrm>
            <a:off x="913992" y="4347195"/>
            <a:ext cx="5030018" cy="3849358"/>
          </a:xfrm>
          <a:noFill/>
          <a:ln/>
        </p:spPr>
        <p:txBody>
          <a:bodyPr/>
          <a:lstStyle/>
          <a:p>
            <a:r>
              <a:rPr lang="de-DE" smtClean="0"/>
              <a:t>Unter den Werten sind die Prinzipien angesiedelt. Eingangs waren schon einige aufgeführt, hier sieht man eine Auswahl. Prinzipien sagen schon konkreter, wodurch man die Werte umsetzen will.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E35EAEFC-6BE0-4B02-AB09-96F8F74F5977}" type="slidenum">
              <a:rPr lang="de-DE"/>
              <a:pPr/>
              <a:t>22</a:t>
            </a:fld>
            <a:endParaRPr lang="de-DE"/>
          </a:p>
        </p:txBody>
      </p:sp>
      <p:sp>
        <p:nvSpPr>
          <p:cNvPr id="31747" name="Rectangle 2"/>
          <p:cNvSpPr>
            <a:spLocks noGrp="1" noRot="1" noChangeAspect="1" noChangeArrowheads="1" noTextEdit="1"/>
          </p:cNvSpPr>
          <p:nvPr>
            <p:ph type="sldImg"/>
          </p:nvPr>
        </p:nvSpPr>
        <p:spPr>
          <a:xfrm>
            <a:off x="1296988" y="800100"/>
            <a:ext cx="4268787" cy="3200400"/>
          </a:xfrm>
          <a:ln/>
        </p:spPr>
      </p:sp>
      <p:sp>
        <p:nvSpPr>
          <p:cNvPr id="31748" name="Rectangle 3"/>
          <p:cNvSpPr>
            <a:spLocks noGrp="1" noChangeArrowheads="1"/>
          </p:cNvSpPr>
          <p:nvPr>
            <p:ph type="body" idx="1"/>
          </p:nvPr>
        </p:nvSpPr>
        <p:spPr>
          <a:xfrm>
            <a:off x="914508" y="4347531"/>
            <a:ext cx="5028986" cy="3848874"/>
          </a:xfrm>
          <a:noFill/>
          <a:ln/>
        </p:spPr>
        <p:txBody>
          <a:bodyPr/>
          <a:lstStyle/>
          <a:p>
            <a:pPr eaLnBrk="1" hangingPunct="1"/>
            <a:r>
              <a:rPr lang="de-DE" smtClean="0">
                <a:latin typeface="Arial" charset="0"/>
              </a:rPr>
              <a:t>XP sollte man nicht hauptsächlich mit einem Prozess assoziieren.</a:t>
            </a:r>
          </a:p>
          <a:p>
            <a:pPr eaLnBrk="1" hangingPunct="1"/>
            <a:r>
              <a:rPr lang="de-DE" smtClean="0">
                <a:latin typeface="Arial" charset="0"/>
              </a:rPr>
              <a:t>Eigentlich besteht XP aus vielen Praktiken und einer Überzeugung, die sie zu einem Gesamtvorgehen verbindet. </a:t>
            </a:r>
          </a:p>
          <a:p>
            <a:pPr eaLnBrk="1" hangingPunct="1"/>
            <a:r>
              <a:rPr lang="de-DE" smtClean="0">
                <a:latin typeface="Arial" charset="0"/>
              </a:rPr>
              <a:t>Wenn man aber die Vorgehensweisen anhand von Abläufen vergleichen will, kann man das obige nehmen. User Stories sind die eigentliche Quelle von Anforderungen. Man versucht, in der Metaphor ein gutes Bild für das gewünschte System zu finden, damit man sich im Zweifel daran orientieren kann. Das ähnelt also auch Anforderungen. Die Spikes (Laborprototypen) tragen auch zum Klären der Anforderungen bei. Nach jeder Iteration wird geprüft, wie nahe man den Akzeptanztests schon gekommen ist. Diese sind nicht mit den normalen Entwicklertests zu verwechseln; sie müssen ja immer zu 100% erfüllt sein.</a:t>
            </a:r>
          </a:p>
          <a:p>
            <a:pPr eaLnBrk="1" hangingPunct="1"/>
            <a:r>
              <a:rPr lang="de-DE" smtClean="0">
                <a:latin typeface="Arial" charset="0"/>
              </a:rPr>
              <a:t>Bemerkenswert ist, dass so ein Release nur wenige Wochen dauert.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4678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46788" name="Rectangle 5"/>
          <p:cNvSpPr>
            <a:spLocks noGrp="1" noChangeArrowheads="1"/>
          </p:cNvSpPr>
          <p:nvPr>
            <p:ph type="sldNum" sz="quarter" idx="5"/>
          </p:nvPr>
        </p:nvSpPr>
        <p:spPr>
          <a:noFill/>
        </p:spPr>
        <p:txBody>
          <a:bodyPr/>
          <a:lstStyle/>
          <a:p>
            <a:fld id="{4B9E866F-EF75-4332-B70D-86EDCA5B0E9F}" type="slidenum">
              <a:rPr lang="de-DE" smtClean="0">
                <a:solidFill>
                  <a:prstClr val="black"/>
                </a:solidFill>
                <a:latin typeface="Calibri"/>
              </a:rPr>
              <a:pPr/>
              <a:t>23</a:t>
            </a:fld>
            <a:endParaRPr lang="de-DE" smtClean="0">
              <a:solidFill>
                <a:prstClr val="black"/>
              </a:solidFill>
              <a:latin typeface="Calibri"/>
            </a:endParaRPr>
          </a:p>
        </p:txBody>
      </p:sp>
      <p:sp>
        <p:nvSpPr>
          <p:cNvPr id="246789"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4883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48836" name="Rectangle 5"/>
          <p:cNvSpPr>
            <a:spLocks noGrp="1" noChangeArrowheads="1"/>
          </p:cNvSpPr>
          <p:nvPr>
            <p:ph type="sldNum" sz="quarter" idx="5"/>
          </p:nvPr>
        </p:nvSpPr>
        <p:spPr>
          <a:noFill/>
        </p:spPr>
        <p:txBody>
          <a:bodyPr/>
          <a:lstStyle/>
          <a:p>
            <a:fld id="{4747D214-8786-428C-9592-38E3F2F2EA5A}" type="slidenum">
              <a:rPr lang="de-DE" smtClean="0">
                <a:solidFill>
                  <a:prstClr val="black"/>
                </a:solidFill>
                <a:latin typeface="Calibri"/>
              </a:rPr>
              <a:pPr/>
              <a:t>24</a:t>
            </a:fld>
            <a:endParaRPr lang="de-DE" smtClean="0">
              <a:solidFill>
                <a:prstClr val="black"/>
              </a:solidFill>
              <a:latin typeface="Calibri"/>
            </a:endParaRPr>
          </a:p>
        </p:txBody>
      </p:sp>
      <p:sp>
        <p:nvSpPr>
          <p:cNvPr id="248837"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4985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49860" name="Rectangle 5"/>
          <p:cNvSpPr>
            <a:spLocks noGrp="1" noChangeArrowheads="1"/>
          </p:cNvSpPr>
          <p:nvPr>
            <p:ph type="sldNum" sz="quarter" idx="5"/>
          </p:nvPr>
        </p:nvSpPr>
        <p:spPr>
          <a:noFill/>
        </p:spPr>
        <p:txBody>
          <a:bodyPr/>
          <a:lstStyle/>
          <a:p>
            <a:fld id="{3CED672D-B47C-4EAA-8695-2A268AFD5F96}" type="slidenum">
              <a:rPr lang="de-DE" smtClean="0">
                <a:solidFill>
                  <a:prstClr val="black"/>
                </a:solidFill>
                <a:latin typeface="Calibri"/>
              </a:rPr>
              <a:pPr/>
              <a:t>25</a:t>
            </a:fld>
            <a:endParaRPr lang="de-DE" smtClean="0">
              <a:solidFill>
                <a:prstClr val="black"/>
              </a:solidFill>
              <a:latin typeface="Calibri"/>
            </a:endParaRPr>
          </a:p>
        </p:txBody>
      </p:sp>
      <p:sp>
        <p:nvSpPr>
          <p:cNvPr id="249861" name="Rectangle 2"/>
          <p:cNvSpPr>
            <a:spLocks noGrp="1" noRot="1" noChangeAspect="1" noChangeArrowheads="1" noTextEdit="1"/>
          </p:cNvSpPr>
          <p:nvPr>
            <p:ph type="sldImg"/>
          </p:nvPr>
        </p:nvSpPr>
        <p:spPr>
          <a:xfrm>
            <a:off x="1296988" y="800100"/>
            <a:ext cx="4268787" cy="3200400"/>
          </a:xfrm>
          <a:ln/>
        </p:spPr>
      </p:sp>
      <p:sp>
        <p:nvSpPr>
          <p:cNvPr id="249862" name="Rectangle 3"/>
          <p:cNvSpPr>
            <a:spLocks noGrp="1" noChangeArrowheads="1"/>
          </p:cNvSpPr>
          <p:nvPr>
            <p:ph type="body" idx="1"/>
          </p:nvPr>
        </p:nvSpPr>
        <p:spPr>
          <a:xfrm>
            <a:off x="913991" y="4347195"/>
            <a:ext cx="5030018" cy="3849359"/>
          </a:xfrm>
          <a:noFill/>
          <a:ln/>
        </p:spPr>
        <p:txBody>
          <a:bodyPr/>
          <a:lstStyle/>
          <a:p>
            <a:r>
              <a:rPr lang="de-DE" smtClean="0"/>
              <a:t>Während die Aussenwelt nicht in den SCRUM eindringen darf, darf das SCRUM-Team durchaus mit der Außenwelt in Kontakt treten. Zum Beispiel, wenn das Sprint-Backlog doch zu viel Arbeit ist – oder zu wenig.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088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0884" name="Rectangle 5"/>
          <p:cNvSpPr>
            <a:spLocks noGrp="1" noChangeArrowheads="1"/>
          </p:cNvSpPr>
          <p:nvPr>
            <p:ph type="sldNum" sz="quarter" idx="5"/>
          </p:nvPr>
        </p:nvSpPr>
        <p:spPr>
          <a:noFill/>
        </p:spPr>
        <p:txBody>
          <a:bodyPr/>
          <a:lstStyle/>
          <a:p>
            <a:fld id="{8A116E8B-DC8C-4800-ACD0-1F4E885FE65E}" type="slidenum">
              <a:rPr lang="de-DE" smtClean="0">
                <a:solidFill>
                  <a:prstClr val="black"/>
                </a:solidFill>
                <a:latin typeface="Calibri"/>
              </a:rPr>
              <a:pPr/>
              <a:t>26</a:t>
            </a:fld>
            <a:endParaRPr lang="de-DE" smtClean="0">
              <a:solidFill>
                <a:prstClr val="black"/>
              </a:solidFill>
              <a:latin typeface="Calibri"/>
            </a:endParaRPr>
          </a:p>
        </p:txBody>
      </p:sp>
      <p:sp>
        <p:nvSpPr>
          <p:cNvPr id="250885" name="Rectangle 2"/>
          <p:cNvSpPr>
            <a:spLocks noGrp="1" noRot="1" noChangeAspect="1" noChangeArrowheads="1" noTextEdit="1"/>
          </p:cNvSpPr>
          <p:nvPr>
            <p:ph type="sldImg"/>
          </p:nvPr>
        </p:nvSpPr>
        <p:spPr>
          <a:xfrm>
            <a:off x="1296988" y="800100"/>
            <a:ext cx="4268787" cy="3200400"/>
          </a:xfrm>
          <a:ln/>
        </p:spPr>
      </p:sp>
      <p:sp>
        <p:nvSpPr>
          <p:cNvPr id="250886" name="Rectangle 3"/>
          <p:cNvSpPr>
            <a:spLocks noGrp="1" noChangeArrowheads="1"/>
          </p:cNvSpPr>
          <p:nvPr>
            <p:ph type="body" idx="1"/>
          </p:nvPr>
        </p:nvSpPr>
        <p:spPr>
          <a:xfrm>
            <a:off x="913991" y="4347195"/>
            <a:ext cx="5030018" cy="3849359"/>
          </a:xfrm>
          <a:noFill/>
          <a:ln/>
        </p:spPr>
        <p:txBody>
          <a:bodyPr/>
          <a:lstStyle/>
          <a:p>
            <a:r>
              <a:rPr lang="de-DE" smtClean="0"/>
              <a:t>Hier sieht man auf einem Bild alle wesentlichen Elemente von SCRUM.</a:t>
            </a:r>
          </a:p>
          <a:p>
            <a:r>
              <a:rPr lang="de-DE" smtClean="0"/>
              <a:t>Der Product Owner (ein Kunde) hütet den Product Backlog. Er darf ihn jederzeit verändern, insbesondere die Reihenfolge von Einträgen verändern.</a:t>
            </a:r>
          </a:p>
          <a:p>
            <a:r>
              <a:rPr lang="de-DE" smtClean="0"/>
              <a:t>Wenn ein Sprint beginnt, wird soviel oben vom Product Backlog genommen, dass es für den Sprint langt. Dann schließt sich die Kapsel, in den nächsten 30 Tagen darf niemand dem SCRUM-Team hineinreden oder den Sprint-Backlog ändern. </a:t>
            </a:r>
          </a:p>
          <a:p>
            <a:r>
              <a:rPr lang="de-DE" smtClean="0"/>
              <a:t>Intern werden jeden Tag SCRUM-Meetings statt finden, am Ende des Sprints wird Software erzeugt.</a:t>
            </a:r>
          </a:p>
          <a:p>
            <a:r>
              <a:rPr lang="de-DE" smtClean="0"/>
              <a:t>Der SCRUM-Master erinnert an den Projektleiter, ist es aber nicht. Denn ein SCRUM-Team ist selbstorganisierend. Die Hauptaufgabe des SCRUM-Masters ist es, Schwierigkeiten auszuräumen, die im Daily SCRUM geäußert werden. </a:t>
            </a:r>
          </a:p>
          <a:p>
            <a:r>
              <a:rPr lang="de-DE" smtClean="0"/>
              <a:t>Andere dürfen zusehen, im Dails SCRUM aber nichts sagen.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190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1908" name="Rectangle 5"/>
          <p:cNvSpPr>
            <a:spLocks noGrp="1" noChangeArrowheads="1"/>
          </p:cNvSpPr>
          <p:nvPr>
            <p:ph type="sldNum" sz="quarter" idx="5"/>
          </p:nvPr>
        </p:nvSpPr>
        <p:spPr>
          <a:noFill/>
        </p:spPr>
        <p:txBody>
          <a:bodyPr/>
          <a:lstStyle/>
          <a:p>
            <a:fld id="{79A86448-2E76-4069-9F19-1406B5BBCD24}" type="slidenum">
              <a:rPr lang="de-DE" smtClean="0">
                <a:solidFill>
                  <a:prstClr val="black"/>
                </a:solidFill>
                <a:latin typeface="Calibri"/>
              </a:rPr>
              <a:pPr/>
              <a:t>27</a:t>
            </a:fld>
            <a:endParaRPr lang="de-DE" smtClean="0">
              <a:solidFill>
                <a:prstClr val="black"/>
              </a:solidFill>
              <a:latin typeface="Calibri"/>
            </a:endParaRPr>
          </a:p>
        </p:txBody>
      </p:sp>
      <p:sp>
        <p:nvSpPr>
          <p:cNvPr id="251909" name="Rectangle 2"/>
          <p:cNvSpPr>
            <a:spLocks noGrp="1" noRot="1" noChangeAspect="1" noChangeArrowheads="1" noTextEdit="1"/>
          </p:cNvSpPr>
          <p:nvPr>
            <p:ph type="sldImg"/>
          </p:nvPr>
        </p:nvSpPr>
        <p:spPr>
          <a:xfrm>
            <a:off x="1296988" y="800100"/>
            <a:ext cx="4268787" cy="3200400"/>
          </a:xfrm>
          <a:ln/>
        </p:spPr>
      </p:sp>
      <p:sp>
        <p:nvSpPr>
          <p:cNvPr id="251910" name="Rectangle 3"/>
          <p:cNvSpPr>
            <a:spLocks noGrp="1" noChangeArrowheads="1"/>
          </p:cNvSpPr>
          <p:nvPr>
            <p:ph type="body" idx="1"/>
          </p:nvPr>
        </p:nvSpPr>
        <p:spPr>
          <a:xfrm>
            <a:off x="913991" y="4347195"/>
            <a:ext cx="5030018" cy="3849359"/>
          </a:xfrm>
          <a:noFill/>
          <a:ln/>
        </p:spPr>
        <p:txBody>
          <a:bodyPr/>
          <a:lstStyle/>
          <a:p>
            <a:r>
              <a:rPr lang="de-DE" smtClean="0"/>
              <a:t>Dies ist die „Seitenansich“, in der man die Zeiteinteilung sieht.</a:t>
            </a:r>
          </a:p>
          <a:p>
            <a:r>
              <a:rPr lang="de-DE" smtClean="0"/>
              <a:t>Die untere Ebene ist jeweils ein Zoom in die obere.</a:t>
            </a:r>
          </a:p>
          <a:p>
            <a:r>
              <a:rPr lang="de-DE" smtClean="0"/>
              <a:t>Der Arbeitstag kann unterschiedlich gegliedert sein, solange nur jeden Tag ein Daily SCRUM und ein Daily Build stattfinden. Die sollen dann immer zur gleichen Tageszeit durchgeführt werden.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293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2932" name="Rectangle 5"/>
          <p:cNvSpPr>
            <a:spLocks noGrp="1" noChangeArrowheads="1"/>
          </p:cNvSpPr>
          <p:nvPr>
            <p:ph type="sldNum" sz="quarter" idx="5"/>
          </p:nvPr>
        </p:nvSpPr>
        <p:spPr>
          <a:noFill/>
        </p:spPr>
        <p:txBody>
          <a:bodyPr/>
          <a:lstStyle/>
          <a:p>
            <a:fld id="{1458852E-92DA-48D4-84AC-5D8E82D61AF5}" type="slidenum">
              <a:rPr lang="de-DE" smtClean="0">
                <a:solidFill>
                  <a:prstClr val="black"/>
                </a:solidFill>
                <a:latin typeface="Calibri"/>
              </a:rPr>
              <a:pPr/>
              <a:t>28</a:t>
            </a:fld>
            <a:endParaRPr lang="de-DE" smtClean="0">
              <a:solidFill>
                <a:prstClr val="black"/>
              </a:solidFill>
              <a:latin typeface="Calibri"/>
            </a:endParaRPr>
          </a:p>
        </p:txBody>
      </p:sp>
      <p:sp>
        <p:nvSpPr>
          <p:cNvPr id="252933" name="Rectangle 2"/>
          <p:cNvSpPr>
            <a:spLocks noGrp="1" noRot="1" noChangeAspect="1" noChangeArrowheads="1" noTextEdit="1"/>
          </p:cNvSpPr>
          <p:nvPr>
            <p:ph type="sldImg"/>
          </p:nvPr>
        </p:nvSpPr>
        <p:spPr>
          <a:xfrm>
            <a:off x="1296988" y="800100"/>
            <a:ext cx="4268787" cy="3200400"/>
          </a:xfrm>
          <a:ln/>
        </p:spPr>
      </p:sp>
      <p:sp>
        <p:nvSpPr>
          <p:cNvPr id="2" name="Notes Placeholder 1"/>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de-DE" sz="2400" dirty="0" smtClean="0"/>
              <a:t>„</a:t>
            </a:r>
            <a:r>
              <a:rPr lang="de-DE" sz="2400" dirty="0" err="1" smtClean="0"/>
              <a:t>Crossbreed</a:t>
            </a:r>
            <a:r>
              <a:rPr lang="de-DE" sz="2400" dirty="0" smtClean="0"/>
              <a:t>“: </a:t>
            </a:r>
            <a:r>
              <a:rPr lang="de-DE" sz="2400" dirty="0" err="1" smtClean="0"/>
              <a:t>www.xbreed.net</a:t>
            </a:r>
            <a:endParaRPr lang="de-DE" sz="1800" dirty="0" smtClean="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497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4980" name="Rectangle 5"/>
          <p:cNvSpPr>
            <a:spLocks noGrp="1" noChangeArrowheads="1"/>
          </p:cNvSpPr>
          <p:nvPr>
            <p:ph type="sldNum" sz="quarter" idx="5"/>
          </p:nvPr>
        </p:nvSpPr>
        <p:spPr>
          <a:noFill/>
        </p:spPr>
        <p:txBody>
          <a:bodyPr/>
          <a:lstStyle/>
          <a:p>
            <a:fld id="{05792C2B-C544-44B7-87E5-BED2D124F964}" type="slidenum">
              <a:rPr lang="de-DE" smtClean="0">
                <a:solidFill>
                  <a:prstClr val="black"/>
                </a:solidFill>
                <a:latin typeface="Calibri"/>
              </a:rPr>
              <a:pPr/>
              <a:t>29</a:t>
            </a:fld>
            <a:endParaRPr lang="de-DE" smtClean="0">
              <a:solidFill>
                <a:prstClr val="black"/>
              </a:solidFill>
              <a:latin typeface="Calibri"/>
            </a:endParaRPr>
          </a:p>
        </p:txBody>
      </p:sp>
      <p:sp>
        <p:nvSpPr>
          <p:cNvPr id="254981" name="Rectangle 2"/>
          <p:cNvSpPr>
            <a:spLocks noGrp="1" noRot="1" noChangeAspect="1" noChangeArrowheads="1" noTextEdit="1"/>
          </p:cNvSpPr>
          <p:nvPr>
            <p:ph type="sldImg"/>
          </p:nvPr>
        </p:nvSpPr>
        <p:spPr>
          <a:xfrm>
            <a:off x="1296988" y="800100"/>
            <a:ext cx="4268787" cy="3200400"/>
          </a:xfrm>
          <a:ln/>
        </p:spPr>
      </p:sp>
      <p:sp>
        <p:nvSpPr>
          <p:cNvPr id="254982" name="Rectangle 3"/>
          <p:cNvSpPr>
            <a:spLocks noGrp="1" noChangeArrowheads="1"/>
          </p:cNvSpPr>
          <p:nvPr>
            <p:ph type="body" idx="1"/>
          </p:nvPr>
        </p:nvSpPr>
        <p:spPr>
          <a:xfrm>
            <a:off x="913991" y="4347195"/>
            <a:ext cx="5030018" cy="3849359"/>
          </a:xfrm>
          <a:noFill/>
          <a:ln/>
        </p:spPr>
        <p:txBody>
          <a:bodyPr/>
          <a:lstStyle/>
          <a:p>
            <a:r>
              <a:rPr lang="de-DE" smtClean="0"/>
              <a:t>An den Kurven kann man einiges ablesen. Sie werden täglich erstellt und zeigen, wie sich die geschätze Restarbeit entwickelt.</a:t>
            </a:r>
          </a:p>
          <a:p>
            <a:r>
              <a:rPr lang="de-DE" smtClean="0"/>
              <a:t>Es gibt einige typische Muster, die man häufig sieht.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A77AE6-BCFB-4D40-A469-14797A808CC0}" type="slidenum">
              <a:rPr lang="sv-SE" smtClean="0">
                <a:solidFill>
                  <a:prstClr val="black"/>
                </a:solidFill>
                <a:latin typeface="Calibri"/>
              </a:rPr>
              <a:pPr/>
              <a:t>3</a:t>
            </a:fld>
            <a:endParaRPr lang="sv-SE">
              <a:solidFill>
                <a:prstClr val="black"/>
              </a:solidFill>
              <a:latin typeface="Calibri"/>
            </a:endParaRPr>
          </a:p>
        </p:txBody>
      </p:sp>
    </p:spTree>
    <p:extLst>
      <p:ext uri="{BB962C8B-B14F-4D97-AF65-F5344CB8AC3E}">
        <p14:creationId xmlns:p14="http://schemas.microsoft.com/office/powerpoint/2010/main" val="2523091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600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6004" name="Rectangle 5"/>
          <p:cNvSpPr>
            <a:spLocks noGrp="1" noChangeArrowheads="1"/>
          </p:cNvSpPr>
          <p:nvPr>
            <p:ph type="sldNum" sz="quarter" idx="5"/>
          </p:nvPr>
        </p:nvSpPr>
        <p:spPr>
          <a:noFill/>
        </p:spPr>
        <p:txBody>
          <a:bodyPr/>
          <a:lstStyle/>
          <a:p>
            <a:fld id="{AF789748-43C8-4ACC-B870-BF8464DE4F14}" type="slidenum">
              <a:rPr lang="de-DE" smtClean="0">
                <a:solidFill>
                  <a:prstClr val="black"/>
                </a:solidFill>
                <a:latin typeface="Calibri"/>
              </a:rPr>
              <a:pPr/>
              <a:t>30</a:t>
            </a:fld>
            <a:endParaRPr lang="de-DE" smtClean="0">
              <a:solidFill>
                <a:prstClr val="black"/>
              </a:solidFill>
              <a:latin typeface="Calibri"/>
            </a:endParaRPr>
          </a:p>
        </p:txBody>
      </p:sp>
      <p:sp>
        <p:nvSpPr>
          <p:cNvPr id="256005" name="Rectangle 2"/>
          <p:cNvSpPr>
            <a:spLocks noGrp="1" noRot="1" noChangeAspect="1" noChangeArrowheads="1" noTextEdit="1"/>
          </p:cNvSpPr>
          <p:nvPr>
            <p:ph type="sldImg"/>
          </p:nvPr>
        </p:nvSpPr>
        <p:spPr>
          <a:xfrm>
            <a:off x="1296988" y="800100"/>
            <a:ext cx="4268787" cy="3200400"/>
          </a:xfrm>
          <a:ln/>
        </p:spPr>
      </p:sp>
      <p:sp>
        <p:nvSpPr>
          <p:cNvPr id="256006" name="Rectangle 3"/>
          <p:cNvSpPr>
            <a:spLocks noGrp="1" noChangeArrowheads="1"/>
          </p:cNvSpPr>
          <p:nvPr>
            <p:ph type="body" idx="1"/>
          </p:nvPr>
        </p:nvSpPr>
        <p:spPr>
          <a:xfrm>
            <a:off x="913991" y="4347195"/>
            <a:ext cx="5030018" cy="3849359"/>
          </a:xfrm>
          <a:noFill/>
          <a:ln/>
        </p:spPr>
        <p:txBody>
          <a:bodyPr/>
          <a:lstStyle/>
          <a:p>
            <a:r>
              <a:rPr lang="de-DE" smtClean="0"/>
              <a:t>Hier zum Beispiel wieder die Bitte an den SCRUM-Master, mit dem Kunden auszuhandeln, dass die Aufgabe verkleinert wird.</a:t>
            </a:r>
          </a:p>
          <a:p>
            <a:r>
              <a:rPr lang="de-DE" smtClean="0"/>
              <a:t>Dadurch sinkt dann die Restarbeit auf einen Schlag.</a:t>
            </a:r>
          </a:p>
          <a:p>
            <a:r>
              <a:rPr lang="de-DE" smtClean="0"/>
              <a:t>Am Anfang steigt der geschätze Restaufwand, weil man durch die beginnenden Arbeiten erst mitbekommt, was noch alles fehlt und was davon wieder abhängt. Man entdeckt also immer mehr Konsequenzen und immer mehr Arbeit.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702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7028" name="Rectangle 5"/>
          <p:cNvSpPr>
            <a:spLocks noGrp="1" noChangeArrowheads="1"/>
          </p:cNvSpPr>
          <p:nvPr>
            <p:ph type="sldNum" sz="quarter" idx="5"/>
          </p:nvPr>
        </p:nvSpPr>
        <p:spPr>
          <a:noFill/>
        </p:spPr>
        <p:txBody>
          <a:bodyPr/>
          <a:lstStyle/>
          <a:p>
            <a:fld id="{35ADE800-AB04-48E1-8134-65CCC2C162C6}" type="slidenum">
              <a:rPr lang="de-DE" smtClean="0">
                <a:solidFill>
                  <a:prstClr val="black"/>
                </a:solidFill>
                <a:latin typeface="Calibri"/>
              </a:rPr>
              <a:pPr/>
              <a:t>31</a:t>
            </a:fld>
            <a:endParaRPr lang="de-DE" smtClean="0">
              <a:solidFill>
                <a:prstClr val="black"/>
              </a:solidFill>
              <a:latin typeface="Calibri"/>
            </a:endParaRPr>
          </a:p>
        </p:txBody>
      </p:sp>
      <p:sp>
        <p:nvSpPr>
          <p:cNvPr id="257029" name="Rectangle 2"/>
          <p:cNvSpPr>
            <a:spLocks noGrp="1" noRot="1" noChangeAspect="1" noChangeArrowheads="1" noTextEdit="1"/>
          </p:cNvSpPr>
          <p:nvPr>
            <p:ph type="sldImg"/>
          </p:nvPr>
        </p:nvSpPr>
        <p:spPr>
          <a:xfrm>
            <a:off x="1296988" y="800100"/>
            <a:ext cx="4268787" cy="3200400"/>
          </a:xfrm>
          <a:ln/>
        </p:spPr>
      </p:sp>
      <p:sp>
        <p:nvSpPr>
          <p:cNvPr id="257030" name="Rectangle 3"/>
          <p:cNvSpPr>
            <a:spLocks noGrp="1" noChangeArrowheads="1"/>
          </p:cNvSpPr>
          <p:nvPr>
            <p:ph type="body" idx="1"/>
          </p:nvPr>
        </p:nvSpPr>
        <p:spPr>
          <a:xfrm>
            <a:off x="913991" y="4347195"/>
            <a:ext cx="5030018" cy="3849359"/>
          </a:xfrm>
          <a:noFill/>
          <a:ln/>
        </p:spPr>
        <p:txBody>
          <a:bodyPr/>
          <a:lstStyle/>
          <a:p>
            <a:r>
              <a:rPr lang="de-DE" smtClean="0"/>
              <a:t>Das ist der andere Fall, in dem das Team in der Mitte noch mehr Arbeit nachholt, weil es sonst viel zu früh fertig würde.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805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8052" name="Rectangle 5"/>
          <p:cNvSpPr>
            <a:spLocks noGrp="1" noChangeArrowheads="1"/>
          </p:cNvSpPr>
          <p:nvPr>
            <p:ph type="sldNum" sz="quarter" idx="5"/>
          </p:nvPr>
        </p:nvSpPr>
        <p:spPr>
          <a:noFill/>
        </p:spPr>
        <p:txBody>
          <a:bodyPr/>
          <a:lstStyle/>
          <a:p>
            <a:fld id="{842027B6-AECA-47A5-8883-1A0BBEBC417C}" type="slidenum">
              <a:rPr lang="de-DE" smtClean="0">
                <a:solidFill>
                  <a:prstClr val="black"/>
                </a:solidFill>
                <a:latin typeface="Calibri"/>
              </a:rPr>
              <a:pPr/>
              <a:t>32</a:t>
            </a:fld>
            <a:endParaRPr lang="de-DE" smtClean="0">
              <a:solidFill>
                <a:prstClr val="black"/>
              </a:solidFill>
              <a:latin typeface="Calibri"/>
            </a:endParaRPr>
          </a:p>
        </p:txBody>
      </p:sp>
      <p:sp>
        <p:nvSpPr>
          <p:cNvPr id="258053" name="Rectangle 2"/>
          <p:cNvSpPr>
            <a:spLocks noGrp="1" noRot="1" noChangeAspect="1" noChangeArrowheads="1" noTextEdit="1"/>
          </p:cNvSpPr>
          <p:nvPr>
            <p:ph type="sldImg"/>
          </p:nvPr>
        </p:nvSpPr>
        <p:spPr>
          <a:xfrm>
            <a:off x="1296988" y="800100"/>
            <a:ext cx="4268787" cy="3200400"/>
          </a:xfrm>
          <a:ln/>
        </p:spPr>
      </p:sp>
      <p:sp>
        <p:nvSpPr>
          <p:cNvPr id="258054" name="Rectangle 3"/>
          <p:cNvSpPr>
            <a:spLocks noGrp="1" noChangeArrowheads="1"/>
          </p:cNvSpPr>
          <p:nvPr>
            <p:ph type="body" idx="1"/>
          </p:nvPr>
        </p:nvSpPr>
        <p:spPr>
          <a:xfrm>
            <a:off x="913991" y="4347195"/>
            <a:ext cx="5030018" cy="3849359"/>
          </a:xfrm>
          <a:noFill/>
          <a:ln/>
        </p:spPr>
        <p:txBody>
          <a:bodyPr/>
          <a:lstStyle/>
          <a:p>
            <a:r>
              <a:rPr lang="de-DE" smtClean="0"/>
              <a:t>SCRUM funktioniert also auch, weil es mit den genannten Risiken sinnvoll umgeht.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25907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259076" name="Rectangle 5"/>
          <p:cNvSpPr>
            <a:spLocks noGrp="1" noChangeArrowheads="1"/>
          </p:cNvSpPr>
          <p:nvPr>
            <p:ph type="sldNum" sz="quarter" idx="5"/>
          </p:nvPr>
        </p:nvSpPr>
        <p:spPr>
          <a:noFill/>
        </p:spPr>
        <p:txBody>
          <a:bodyPr/>
          <a:lstStyle/>
          <a:p>
            <a:fld id="{C03919EE-F058-40ED-B99D-544DE8DE4483}" type="slidenum">
              <a:rPr lang="de-DE" smtClean="0">
                <a:solidFill>
                  <a:prstClr val="black"/>
                </a:solidFill>
                <a:latin typeface="Calibri"/>
              </a:rPr>
              <a:pPr/>
              <a:t>33</a:t>
            </a:fld>
            <a:endParaRPr lang="de-DE" smtClean="0">
              <a:solidFill>
                <a:prstClr val="black"/>
              </a:solidFill>
              <a:latin typeface="Calibri"/>
            </a:endParaRPr>
          </a:p>
        </p:txBody>
      </p:sp>
      <p:sp>
        <p:nvSpPr>
          <p:cNvPr id="259077"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613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6132" name="Rectangle 5"/>
          <p:cNvSpPr>
            <a:spLocks noGrp="1" noChangeArrowheads="1"/>
          </p:cNvSpPr>
          <p:nvPr>
            <p:ph type="sldNum" sz="quarter" idx="5"/>
          </p:nvPr>
        </p:nvSpPr>
        <p:spPr>
          <a:noFill/>
        </p:spPr>
        <p:txBody>
          <a:bodyPr/>
          <a:lstStyle/>
          <a:p>
            <a:fld id="{F38F3528-7493-4C05-83BC-9CD6C566CF56}" type="slidenum">
              <a:rPr lang="de-DE" smtClean="0">
                <a:solidFill>
                  <a:prstClr val="black"/>
                </a:solidFill>
                <a:latin typeface="Calibri"/>
              </a:rPr>
              <a:pPr/>
              <a:t>34</a:t>
            </a:fld>
            <a:endParaRPr lang="de-DE" smtClean="0">
              <a:solidFill>
                <a:prstClr val="black"/>
              </a:solidFill>
              <a:latin typeface="Calibri"/>
            </a:endParaRPr>
          </a:p>
        </p:txBody>
      </p:sp>
      <p:sp>
        <p:nvSpPr>
          <p:cNvPr id="176133" name="Rectangle 2"/>
          <p:cNvSpPr>
            <a:spLocks noGrp="1" noRot="1" noChangeAspect="1" noChangeArrowheads="1" noTextEdit="1"/>
          </p:cNvSpPr>
          <p:nvPr>
            <p:ph type="sldImg"/>
          </p:nvPr>
        </p:nvSpPr>
        <p:spPr>
          <a:xfrm>
            <a:off x="1296988" y="800100"/>
            <a:ext cx="4268787" cy="3200400"/>
          </a:xfrm>
          <a:ln/>
        </p:spPr>
      </p:sp>
      <p:sp>
        <p:nvSpPr>
          <p:cNvPr id="176134" name="Rectangle 3"/>
          <p:cNvSpPr>
            <a:spLocks noGrp="1" noChangeArrowheads="1"/>
          </p:cNvSpPr>
          <p:nvPr>
            <p:ph type="body" idx="1"/>
          </p:nvPr>
        </p:nvSpPr>
        <p:spPr>
          <a:xfrm>
            <a:off x="913991" y="4347195"/>
            <a:ext cx="5030018" cy="3849359"/>
          </a:xfrm>
          <a:noFill/>
          <a:ln/>
        </p:spPr>
        <p:txBody>
          <a:bodyPr/>
          <a:lstStyle/>
          <a:p>
            <a:r>
              <a:rPr lang="de-DE" smtClean="0"/>
              <a:t>Dieses Argument stammt von Barry Boehm; ich habe es auf den nächsten Folien visuell aufbereitet um das Spektrum zu zeigen.</a:t>
            </a:r>
          </a:p>
          <a:p>
            <a:r>
              <a:rPr lang="de-DE" smtClean="0"/>
              <a:t>Jeder Punkt auf dem Spektrum hat Vor- und Nachteile und man muss im Grunde genommen für jedes Projekt die geeignete Vorausschau finden.</a:t>
            </a:r>
          </a:p>
          <a:p>
            <a:r>
              <a:rPr lang="de-DE" smtClean="0"/>
              <a:t>Die Frage ist ja: wie weit voraus plant man im Projekt?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7155"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7156" name="Rectangle 5"/>
          <p:cNvSpPr>
            <a:spLocks noGrp="1" noChangeArrowheads="1"/>
          </p:cNvSpPr>
          <p:nvPr>
            <p:ph type="sldNum" sz="quarter" idx="5"/>
          </p:nvPr>
        </p:nvSpPr>
        <p:spPr>
          <a:noFill/>
        </p:spPr>
        <p:txBody>
          <a:bodyPr/>
          <a:lstStyle/>
          <a:p>
            <a:fld id="{39701FF9-8724-4CD7-811F-FA7716BAA679}" type="slidenum">
              <a:rPr lang="de-DE" smtClean="0">
                <a:solidFill>
                  <a:prstClr val="black"/>
                </a:solidFill>
                <a:latin typeface="Calibri"/>
              </a:rPr>
              <a:pPr/>
              <a:t>35</a:t>
            </a:fld>
            <a:endParaRPr lang="de-DE" smtClean="0">
              <a:solidFill>
                <a:prstClr val="black"/>
              </a:solidFill>
              <a:latin typeface="Calibri"/>
            </a:endParaRPr>
          </a:p>
        </p:txBody>
      </p:sp>
      <p:sp>
        <p:nvSpPr>
          <p:cNvPr id="177157" name="Rectangle 2"/>
          <p:cNvSpPr>
            <a:spLocks noGrp="1" noRot="1" noChangeAspect="1" noChangeArrowheads="1" noTextEdit="1"/>
          </p:cNvSpPr>
          <p:nvPr>
            <p:ph type="sldImg"/>
          </p:nvPr>
        </p:nvSpPr>
        <p:spPr>
          <a:xfrm>
            <a:off x="1296988" y="800100"/>
            <a:ext cx="4268787" cy="3200400"/>
          </a:xfrm>
          <a:ln/>
        </p:spPr>
      </p:sp>
      <p:sp>
        <p:nvSpPr>
          <p:cNvPr id="177158" name="Rectangle 3"/>
          <p:cNvSpPr>
            <a:spLocks noGrp="1" noChangeArrowheads="1"/>
          </p:cNvSpPr>
          <p:nvPr>
            <p:ph type="body" idx="1"/>
          </p:nvPr>
        </p:nvSpPr>
        <p:spPr>
          <a:xfrm>
            <a:off x="913991" y="4347195"/>
            <a:ext cx="5030018" cy="3849359"/>
          </a:xfrm>
          <a:noFill/>
          <a:ln/>
        </p:spPr>
        <p:txBody>
          <a:bodyPr/>
          <a:lstStyle/>
          <a:p>
            <a:r>
              <a:rPr lang="de-DE" smtClean="0"/>
              <a:t>Ad hoc ist nicht wünschswert: Wer nur auf Zuruf arbeitet und sich allein von den aktuellen Zurufen steuern lässt, verfolgt selbst keine Linie und kann auch nicht abschätzen, wie lange er für eine Aufgabe brauchen wird.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8179"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8180" name="Rectangle 5"/>
          <p:cNvSpPr>
            <a:spLocks noGrp="1" noChangeArrowheads="1"/>
          </p:cNvSpPr>
          <p:nvPr>
            <p:ph type="sldNum" sz="quarter" idx="5"/>
          </p:nvPr>
        </p:nvSpPr>
        <p:spPr>
          <a:noFill/>
        </p:spPr>
        <p:txBody>
          <a:bodyPr/>
          <a:lstStyle/>
          <a:p>
            <a:fld id="{946608AB-B576-4BC8-9DE6-030DB2EF8979}" type="slidenum">
              <a:rPr lang="de-DE" smtClean="0">
                <a:solidFill>
                  <a:prstClr val="black"/>
                </a:solidFill>
                <a:latin typeface="Calibri"/>
              </a:rPr>
              <a:pPr/>
              <a:t>36</a:t>
            </a:fld>
            <a:endParaRPr lang="de-DE" smtClean="0">
              <a:solidFill>
                <a:prstClr val="black"/>
              </a:solidFill>
              <a:latin typeface="Calibri"/>
            </a:endParaRPr>
          </a:p>
        </p:txBody>
      </p:sp>
      <p:sp>
        <p:nvSpPr>
          <p:cNvPr id="178181" name="Rectangle 2"/>
          <p:cNvSpPr>
            <a:spLocks noGrp="1" noRot="1" noChangeAspect="1" noChangeArrowheads="1" noTextEdit="1"/>
          </p:cNvSpPr>
          <p:nvPr>
            <p:ph type="sldImg"/>
          </p:nvPr>
        </p:nvSpPr>
        <p:spPr>
          <a:xfrm>
            <a:off x="1296988" y="800100"/>
            <a:ext cx="4268787" cy="3200400"/>
          </a:xfrm>
          <a:ln/>
        </p:spPr>
      </p:sp>
      <p:sp>
        <p:nvSpPr>
          <p:cNvPr id="178182" name="Rectangle 3"/>
          <p:cNvSpPr>
            <a:spLocks noGrp="1" noChangeArrowheads="1"/>
          </p:cNvSpPr>
          <p:nvPr>
            <p:ph type="body" idx="1"/>
          </p:nvPr>
        </p:nvSpPr>
        <p:spPr>
          <a:xfrm>
            <a:off x="913991" y="4347195"/>
            <a:ext cx="5030018" cy="3849359"/>
          </a:xfrm>
          <a:noFill/>
          <a:ln/>
        </p:spPr>
        <p:txBody>
          <a:bodyPr/>
          <a:lstStyle/>
          <a:p>
            <a:r>
              <a:rPr lang="de-DE" smtClean="0"/>
              <a:t>Hier werden keine Verträge abgeschlossen, oder jedenfalls nicht über jedes Detail auf längere Frist. Dennoch gibt es langfristige, detaillierte Pläne, die man aktualisieren und ändern muss.</a:t>
            </a:r>
          </a:p>
          <a:p>
            <a:endParaRPr lang="de-DE"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79203"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79204" name="Rectangle 5"/>
          <p:cNvSpPr>
            <a:spLocks noGrp="1" noChangeArrowheads="1"/>
          </p:cNvSpPr>
          <p:nvPr>
            <p:ph type="sldNum" sz="quarter" idx="5"/>
          </p:nvPr>
        </p:nvSpPr>
        <p:spPr>
          <a:noFill/>
        </p:spPr>
        <p:txBody>
          <a:bodyPr/>
          <a:lstStyle/>
          <a:p>
            <a:fld id="{D2AE96C3-5099-4D59-A7CC-DDB9CC0A4FFA}" type="slidenum">
              <a:rPr lang="de-DE" smtClean="0">
                <a:solidFill>
                  <a:prstClr val="black"/>
                </a:solidFill>
                <a:latin typeface="Calibri"/>
              </a:rPr>
              <a:pPr/>
              <a:t>37</a:t>
            </a:fld>
            <a:endParaRPr lang="de-DE" smtClean="0">
              <a:solidFill>
                <a:prstClr val="black"/>
              </a:solidFill>
              <a:latin typeface="Calibri"/>
            </a:endParaRPr>
          </a:p>
        </p:txBody>
      </p:sp>
      <p:sp>
        <p:nvSpPr>
          <p:cNvPr id="179205" name="Rectangle 2"/>
          <p:cNvSpPr>
            <a:spLocks noGrp="1" noRot="1" noChangeAspect="1" noChangeArrowheads="1" noTextEdit="1"/>
          </p:cNvSpPr>
          <p:nvPr>
            <p:ph type="sldImg"/>
          </p:nvPr>
        </p:nvSpPr>
        <p:spPr>
          <a:xfrm>
            <a:off x="1296988" y="800100"/>
            <a:ext cx="4268787" cy="3200400"/>
          </a:xfrm>
          <a:ln/>
        </p:spPr>
      </p:sp>
      <p:sp>
        <p:nvSpPr>
          <p:cNvPr id="179206" name="Rectangle 3"/>
          <p:cNvSpPr>
            <a:spLocks noGrp="1" noChangeArrowheads="1"/>
          </p:cNvSpPr>
          <p:nvPr>
            <p:ph type="body" idx="1"/>
          </p:nvPr>
        </p:nvSpPr>
        <p:spPr>
          <a:xfrm>
            <a:off x="913991" y="4347195"/>
            <a:ext cx="5030018" cy="3849359"/>
          </a:xfrm>
          <a:noFill/>
          <a:ln/>
        </p:spPr>
        <p:txBody>
          <a:bodyPr/>
          <a:lstStyle/>
          <a:p>
            <a:r>
              <a:rPr lang="de-DE" smtClean="0"/>
              <a:t>Schon im Spiralmodell weiß man nicht mehr, wie viele Iterationen nötig werden und was genau in welcher Iteration bearbeitet wird. Insgesamt gibt es also keine so langfristige Planung.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0227"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0228" name="Rectangle 5"/>
          <p:cNvSpPr>
            <a:spLocks noGrp="1" noChangeArrowheads="1"/>
          </p:cNvSpPr>
          <p:nvPr>
            <p:ph type="sldNum" sz="quarter" idx="5"/>
          </p:nvPr>
        </p:nvSpPr>
        <p:spPr>
          <a:noFill/>
        </p:spPr>
        <p:txBody>
          <a:bodyPr/>
          <a:lstStyle/>
          <a:p>
            <a:fld id="{4434E6F7-54B0-4564-9656-F20625AEFD7F}" type="slidenum">
              <a:rPr lang="de-DE" smtClean="0">
                <a:solidFill>
                  <a:prstClr val="black"/>
                </a:solidFill>
                <a:latin typeface="Calibri"/>
              </a:rPr>
              <a:pPr/>
              <a:t>38</a:t>
            </a:fld>
            <a:endParaRPr lang="de-DE" smtClean="0">
              <a:solidFill>
                <a:prstClr val="black"/>
              </a:solidFill>
              <a:latin typeface="Calibri"/>
            </a:endParaRPr>
          </a:p>
        </p:txBody>
      </p:sp>
      <p:sp>
        <p:nvSpPr>
          <p:cNvPr id="180229" name="Rectangle 2"/>
          <p:cNvSpPr>
            <a:spLocks noGrp="1" noRot="1" noChangeAspect="1" noChangeArrowheads="1" noTextEdit="1"/>
          </p:cNvSpPr>
          <p:nvPr>
            <p:ph type="sldImg"/>
          </p:nvPr>
        </p:nvSpPr>
        <p:spPr>
          <a:xfrm>
            <a:off x="1296988" y="800100"/>
            <a:ext cx="4268787" cy="3200400"/>
          </a:xfrm>
          <a:ln/>
        </p:spPr>
      </p:sp>
      <p:sp>
        <p:nvSpPr>
          <p:cNvPr id="180230" name="Rectangle 3"/>
          <p:cNvSpPr>
            <a:spLocks noGrp="1" noChangeArrowheads="1"/>
          </p:cNvSpPr>
          <p:nvPr>
            <p:ph type="body" idx="1"/>
          </p:nvPr>
        </p:nvSpPr>
        <p:spPr>
          <a:xfrm>
            <a:off x="913991" y="4347195"/>
            <a:ext cx="5030018" cy="3849359"/>
          </a:xfrm>
          <a:noFill/>
          <a:ln/>
        </p:spPr>
        <p:txBody>
          <a:bodyPr/>
          <a:lstStyle/>
          <a:p>
            <a:r>
              <a:rPr lang="de-DE" smtClean="0"/>
              <a:t>Mit XP sind wir am kurzfristig-planenden Ende der agilen Methoden. Andere, so wie FDD oder Crystal, planen zum Teil schon länger, sind aber immer noch agil.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hdr" sz="quarter"/>
          </p:nvPr>
        </p:nvSpPr>
        <p:spPr>
          <a:noFill/>
        </p:spPr>
        <p:txBody>
          <a:bodyPr/>
          <a:lstStyle/>
          <a:p>
            <a:r>
              <a:rPr lang="de-DE" dirty="0" smtClean="0">
                <a:solidFill>
                  <a:prstClr val="black"/>
                </a:solidFill>
                <a:latin typeface="Arial" charset="0"/>
              </a:rPr>
              <a:t>Kommentierte Folien zur Vorlesung Softwaretechnik II </a:t>
            </a:r>
            <a:r>
              <a:rPr lang="de-DE" sz="900" dirty="0" smtClean="0">
                <a:solidFill>
                  <a:prstClr val="black"/>
                </a:solidFill>
                <a:latin typeface="Arial" charset="0"/>
              </a:rPr>
              <a:t> – SS 2004</a:t>
            </a:r>
          </a:p>
          <a:p>
            <a:r>
              <a:rPr lang="de-DE" sz="1000" dirty="0" smtClean="0">
                <a:solidFill>
                  <a:prstClr val="black"/>
                </a:solidFill>
                <a:latin typeface="Calibri"/>
              </a:rPr>
              <a:t>Prof. Dr. Kurt Schneider</a:t>
            </a:r>
            <a:r>
              <a:rPr lang="de-DE" dirty="0" smtClean="0">
                <a:solidFill>
                  <a:prstClr val="black"/>
                </a:solidFill>
                <a:latin typeface="Calibri"/>
              </a:rPr>
              <a:t>     </a:t>
            </a:r>
            <a:r>
              <a:rPr lang="de-DE" sz="900" dirty="0" smtClean="0">
                <a:solidFill>
                  <a:prstClr val="black"/>
                </a:solidFill>
                <a:latin typeface="Calibri"/>
              </a:rPr>
              <a:t>FG Software Engineering, Universität Hannover</a:t>
            </a:r>
          </a:p>
          <a:p>
            <a:endParaRPr lang="de-DE" sz="900" dirty="0" smtClean="0">
              <a:solidFill>
                <a:prstClr val="black"/>
              </a:solidFill>
              <a:latin typeface="Calibri"/>
            </a:endParaRPr>
          </a:p>
        </p:txBody>
      </p:sp>
      <p:sp>
        <p:nvSpPr>
          <p:cNvPr id="181251" name="Rectangle 4"/>
          <p:cNvSpPr>
            <a:spLocks noGrp="1" noChangeArrowheads="1"/>
          </p:cNvSpPr>
          <p:nvPr>
            <p:ph type="ftr" sz="quarter" idx="4"/>
          </p:nvPr>
        </p:nvSpPr>
        <p:spPr>
          <a:noFill/>
        </p:spPr>
        <p:txBody>
          <a:bodyPr/>
          <a:lstStyle/>
          <a:p>
            <a:r>
              <a:rPr lang="de-DE" smtClean="0">
                <a:solidFill>
                  <a:prstClr val="black"/>
                </a:solidFill>
                <a:latin typeface="Calibri"/>
              </a:rPr>
              <a:t>Juli 2004</a:t>
            </a:r>
          </a:p>
        </p:txBody>
      </p:sp>
      <p:sp>
        <p:nvSpPr>
          <p:cNvPr id="181252" name="Rectangle 5"/>
          <p:cNvSpPr>
            <a:spLocks noGrp="1" noChangeArrowheads="1"/>
          </p:cNvSpPr>
          <p:nvPr>
            <p:ph type="sldNum" sz="quarter" idx="5"/>
          </p:nvPr>
        </p:nvSpPr>
        <p:spPr>
          <a:noFill/>
        </p:spPr>
        <p:txBody>
          <a:bodyPr/>
          <a:lstStyle/>
          <a:p>
            <a:fld id="{57D277C8-6747-4089-8699-82C7978E0744}" type="slidenum">
              <a:rPr lang="de-DE" smtClean="0">
                <a:solidFill>
                  <a:prstClr val="black"/>
                </a:solidFill>
                <a:latin typeface="Calibri"/>
              </a:rPr>
              <a:pPr/>
              <a:t>39</a:t>
            </a:fld>
            <a:endParaRPr lang="de-DE" smtClean="0">
              <a:solidFill>
                <a:prstClr val="black"/>
              </a:solidFill>
              <a:latin typeface="Calibri"/>
            </a:endParaRPr>
          </a:p>
        </p:txBody>
      </p:sp>
      <p:sp>
        <p:nvSpPr>
          <p:cNvPr id="181253" name="Rectangle 2"/>
          <p:cNvSpPr>
            <a:spLocks noGrp="1" noRot="1" noChangeAspect="1" noChangeArrowheads="1" noTextEdit="1"/>
          </p:cNvSpPr>
          <p:nvPr>
            <p:ph type="sldImg"/>
          </p:nvPr>
        </p:nvSpPr>
        <p:spPr>
          <a:xfrm>
            <a:off x="1296988" y="800100"/>
            <a:ext cx="4268787" cy="3200400"/>
          </a:xfrm>
          <a:ln/>
        </p:spPr>
      </p:sp>
      <p:sp>
        <p:nvSpPr>
          <p:cNvPr id="181254" name="Rectangle 3"/>
          <p:cNvSpPr>
            <a:spLocks noGrp="1" noChangeArrowheads="1"/>
          </p:cNvSpPr>
          <p:nvPr>
            <p:ph type="body" idx="1"/>
          </p:nvPr>
        </p:nvSpPr>
        <p:spPr>
          <a:xfrm>
            <a:off x="913991" y="4347195"/>
            <a:ext cx="5030018" cy="3849359"/>
          </a:xfrm>
          <a:noFill/>
          <a:ln/>
        </p:spPr>
        <p:txBody>
          <a:bodyPr/>
          <a:lstStyle/>
          <a:p>
            <a:r>
              <a:rPr lang="de-DE" smtClean="0"/>
              <a:t>Ein weiteres Beispiel, hier durch die Football-Spieler symbolisiert, ist SCRUM. Die Bezeichnung entspricht „huddle“, dem Köpfe-Zusammenstecken vor dem nächsten Spielzug.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A77AE6-BCFB-4D40-A469-14797A808CC0}" type="slidenum">
              <a:rPr lang="sv-SE" smtClean="0">
                <a:solidFill>
                  <a:prstClr val="black"/>
                </a:solidFill>
                <a:latin typeface="Calibri"/>
              </a:rPr>
              <a:pPr/>
              <a:t>5</a:t>
            </a:fld>
            <a:endParaRPr lang="sv-SE">
              <a:solidFill>
                <a:prstClr val="black"/>
              </a:solidFill>
              <a:latin typeface="Calibri"/>
            </a:endParaRPr>
          </a:p>
        </p:txBody>
      </p:sp>
    </p:spTree>
    <p:extLst>
      <p:ext uri="{BB962C8B-B14F-4D97-AF65-F5344CB8AC3E}">
        <p14:creationId xmlns:p14="http://schemas.microsoft.com/office/powerpoint/2010/main" val="2496595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1123" name="Rectangle 4"/>
          <p:cNvSpPr>
            <a:spLocks noGrp="1" noChangeArrowheads="1"/>
          </p:cNvSpPr>
          <p:nvPr>
            <p:ph type="ftr" sz="quarter" idx="4"/>
          </p:nvPr>
        </p:nvSpPr>
        <p:spPr>
          <a:noFill/>
        </p:spPr>
        <p:txBody>
          <a:bodyPr/>
          <a:lstStyle/>
          <a:p>
            <a:r>
              <a:rPr lang="de-DE" smtClean="0"/>
              <a:t>Juli 2004</a:t>
            </a:r>
          </a:p>
        </p:txBody>
      </p:sp>
      <p:sp>
        <p:nvSpPr>
          <p:cNvPr id="261124" name="Rectangle 5"/>
          <p:cNvSpPr>
            <a:spLocks noGrp="1" noChangeArrowheads="1"/>
          </p:cNvSpPr>
          <p:nvPr>
            <p:ph type="sldNum" sz="quarter" idx="5"/>
          </p:nvPr>
        </p:nvSpPr>
        <p:spPr>
          <a:noFill/>
        </p:spPr>
        <p:txBody>
          <a:bodyPr/>
          <a:lstStyle/>
          <a:p>
            <a:fld id="{9CA8668A-C404-40A2-BB84-7D30833057A3}" type="slidenum">
              <a:rPr lang="de-DE" smtClean="0"/>
              <a:pPr/>
              <a:t>41</a:t>
            </a:fld>
            <a:endParaRPr lang="de-DE" smtClean="0"/>
          </a:p>
        </p:txBody>
      </p:sp>
      <p:sp>
        <p:nvSpPr>
          <p:cNvPr id="261125" name="Rectangle 2"/>
          <p:cNvSpPr>
            <a:spLocks noGrp="1" noRot="1" noChangeAspect="1" noChangeArrowheads="1" noTextEdit="1"/>
          </p:cNvSpPr>
          <p:nvPr>
            <p:ph type="sldImg"/>
          </p:nvPr>
        </p:nvSpPr>
        <p:spPr>
          <a:xfrm>
            <a:off x="1296988" y="800100"/>
            <a:ext cx="4268787" cy="3200400"/>
          </a:xfrm>
          <a:ln/>
        </p:spPr>
      </p:sp>
      <p:sp>
        <p:nvSpPr>
          <p:cNvPr id="261126" name="Rectangle 3"/>
          <p:cNvSpPr>
            <a:spLocks noGrp="1" noChangeArrowheads="1"/>
          </p:cNvSpPr>
          <p:nvPr>
            <p:ph type="body" idx="1"/>
          </p:nvPr>
        </p:nvSpPr>
        <p:spPr>
          <a:xfrm>
            <a:off x="913992" y="4347195"/>
            <a:ext cx="5030018" cy="3849358"/>
          </a:xfrm>
          <a:noFill/>
          <a:ln/>
        </p:spPr>
        <p:txBody>
          <a:bodyPr/>
          <a:lstStyle/>
          <a:p>
            <a:r>
              <a:rPr lang="de-DE" smtClean="0"/>
              <a:t>Wenn Sie eine agile Methode einführen sollen, sollten Sie sich zuerst einmal in die Position Ihrer Gegenüber versetzen: was hören und befürchten die, wenn sie agil hören?</a:t>
            </a:r>
          </a:p>
          <a:p>
            <a:r>
              <a:rPr lang="de-DE" smtClean="0"/>
              <a:t>Manche Dinge kann man als unsachlich vom Tisch wischen, aber auf die anderen muss man eingehen. Das sind die Knackpunkte, die gleich kommen.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2147" name="Rectangle 4"/>
          <p:cNvSpPr>
            <a:spLocks noGrp="1" noChangeArrowheads="1"/>
          </p:cNvSpPr>
          <p:nvPr>
            <p:ph type="ftr" sz="quarter" idx="4"/>
          </p:nvPr>
        </p:nvSpPr>
        <p:spPr>
          <a:noFill/>
        </p:spPr>
        <p:txBody>
          <a:bodyPr/>
          <a:lstStyle/>
          <a:p>
            <a:r>
              <a:rPr lang="de-DE" smtClean="0"/>
              <a:t>Juli 2004</a:t>
            </a:r>
          </a:p>
        </p:txBody>
      </p:sp>
      <p:sp>
        <p:nvSpPr>
          <p:cNvPr id="262148" name="Rectangle 5"/>
          <p:cNvSpPr>
            <a:spLocks noGrp="1" noChangeArrowheads="1"/>
          </p:cNvSpPr>
          <p:nvPr>
            <p:ph type="sldNum" sz="quarter" idx="5"/>
          </p:nvPr>
        </p:nvSpPr>
        <p:spPr>
          <a:noFill/>
        </p:spPr>
        <p:txBody>
          <a:bodyPr/>
          <a:lstStyle/>
          <a:p>
            <a:fld id="{CCE92B43-46C1-4D6E-A33C-9B3794F12F22}" type="slidenum">
              <a:rPr lang="de-DE" smtClean="0"/>
              <a:pPr/>
              <a:t>42</a:t>
            </a:fld>
            <a:endParaRPr lang="de-DE" smtClean="0"/>
          </a:p>
        </p:txBody>
      </p:sp>
      <p:sp>
        <p:nvSpPr>
          <p:cNvPr id="262149" name="Rectangle 2"/>
          <p:cNvSpPr>
            <a:spLocks noGrp="1" noRot="1" noChangeAspect="1" noChangeArrowheads="1" noTextEdit="1"/>
          </p:cNvSpPr>
          <p:nvPr>
            <p:ph type="sldImg"/>
          </p:nvPr>
        </p:nvSpPr>
        <p:spPr>
          <a:xfrm>
            <a:off x="1296988" y="800100"/>
            <a:ext cx="4268787" cy="3200400"/>
          </a:xfrm>
          <a:ln/>
        </p:spPr>
      </p:sp>
      <p:sp>
        <p:nvSpPr>
          <p:cNvPr id="262150" name="Rectangle 3"/>
          <p:cNvSpPr>
            <a:spLocks noGrp="1" noChangeArrowheads="1"/>
          </p:cNvSpPr>
          <p:nvPr>
            <p:ph type="body" idx="1"/>
          </p:nvPr>
        </p:nvSpPr>
        <p:spPr>
          <a:xfrm>
            <a:off x="913992" y="4347195"/>
            <a:ext cx="5030018" cy="3849358"/>
          </a:xfrm>
          <a:noFill/>
          <a:ln/>
        </p:spPr>
        <p:txBody>
          <a:bodyPr/>
          <a:lstStyle/>
          <a:p>
            <a:r>
              <a:rPr lang="de-DE" smtClean="0"/>
              <a:t>Es gibt ja verschiedene Arten von Software.</a:t>
            </a:r>
          </a:p>
          <a:p>
            <a:r>
              <a:rPr lang="de-DE" smtClean="0"/>
              <a:t>Für welche würden sich agile Methoden anbieten?</a:t>
            </a:r>
          </a:p>
          <a:p>
            <a:r>
              <a:rPr lang="de-DE" smtClean="0"/>
              <a:t>Im Prinzip für alle, bei denen es um Business Processes geht.</a:t>
            </a:r>
          </a:p>
          <a:p>
            <a:r>
              <a:rPr lang="de-DE" smtClean="0"/>
              <a:t>Embedded Software liegt nicht so nahe, weil hier immer HW mitentwickelt werden muss. Damit kommt man kaum in so kurze Releasezyklen.</a:t>
            </a:r>
          </a:p>
          <a:p>
            <a:r>
              <a:rPr lang="de-DE" smtClean="0"/>
              <a:t>Sicherheitskritische SW wird man nicht als erstes angehen. Nicht so sehr, weil agile Methoden nicht die Qualität schaffen könnten. Aber in agilen Methoden ist es nicht üblich, die Qualität nachzuweisen – aber genau das ist bei sicherheitskritischer Software gefordert.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3171" name="Rectangle 4"/>
          <p:cNvSpPr>
            <a:spLocks noGrp="1" noChangeArrowheads="1"/>
          </p:cNvSpPr>
          <p:nvPr>
            <p:ph type="ftr" sz="quarter" idx="4"/>
          </p:nvPr>
        </p:nvSpPr>
        <p:spPr>
          <a:noFill/>
        </p:spPr>
        <p:txBody>
          <a:bodyPr/>
          <a:lstStyle/>
          <a:p>
            <a:r>
              <a:rPr lang="de-DE" smtClean="0"/>
              <a:t>Juli 2004</a:t>
            </a:r>
          </a:p>
        </p:txBody>
      </p:sp>
      <p:sp>
        <p:nvSpPr>
          <p:cNvPr id="263172" name="Rectangle 5"/>
          <p:cNvSpPr>
            <a:spLocks noGrp="1" noChangeArrowheads="1"/>
          </p:cNvSpPr>
          <p:nvPr>
            <p:ph type="sldNum" sz="quarter" idx="5"/>
          </p:nvPr>
        </p:nvSpPr>
        <p:spPr>
          <a:noFill/>
        </p:spPr>
        <p:txBody>
          <a:bodyPr/>
          <a:lstStyle/>
          <a:p>
            <a:fld id="{A2569D9B-9A01-4AA4-81DD-DAEECCC5CDFA}" type="slidenum">
              <a:rPr lang="de-DE" smtClean="0"/>
              <a:pPr/>
              <a:t>43</a:t>
            </a:fld>
            <a:endParaRPr lang="de-DE" smtClean="0"/>
          </a:p>
        </p:txBody>
      </p:sp>
      <p:sp>
        <p:nvSpPr>
          <p:cNvPr id="263173" name="Rectangle 2"/>
          <p:cNvSpPr>
            <a:spLocks noGrp="1" noRot="1" noChangeAspect="1" noChangeArrowheads="1" noTextEdit="1"/>
          </p:cNvSpPr>
          <p:nvPr>
            <p:ph type="sldImg"/>
          </p:nvPr>
        </p:nvSpPr>
        <p:spPr>
          <a:xfrm>
            <a:off x="1296988" y="800100"/>
            <a:ext cx="4268787" cy="3200400"/>
          </a:xfrm>
          <a:ln/>
        </p:spPr>
      </p:sp>
      <p:sp>
        <p:nvSpPr>
          <p:cNvPr id="263174" name="Rectangle 3"/>
          <p:cNvSpPr>
            <a:spLocks noGrp="1" noChangeArrowheads="1"/>
          </p:cNvSpPr>
          <p:nvPr>
            <p:ph type="body" idx="1"/>
          </p:nvPr>
        </p:nvSpPr>
        <p:spPr>
          <a:xfrm>
            <a:off x="913992" y="4347195"/>
            <a:ext cx="5030018" cy="3849358"/>
          </a:xfrm>
          <a:noFill/>
          <a:ln/>
        </p:spPr>
        <p:txBody>
          <a:bodyPr/>
          <a:lstStyle/>
          <a:p>
            <a:r>
              <a:rPr lang="de-DE" smtClean="0"/>
              <a:t>Wer als Entscheidungsträger von XP hört, der hat zunächst ein paar Bezeichnungen (für die Praktiken) vor Augen. Er/sie wird sich fragen, wie sich diese Praktiken auf die Firma auswirken.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4195" name="Rectangle 4"/>
          <p:cNvSpPr>
            <a:spLocks noGrp="1" noChangeArrowheads="1"/>
          </p:cNvSpPr>
          <p:nvPr>
            <p:ph type="ftr" sz="quarter" idx="4"/>
          </p:nvPr>
        </p:nvSpPr>
        <p:spPr>
          <a:noFill/>
        </p:spPr>
        <p:txBody>
          <a:bodyPr/>
          <a:lstStyle/>
          <a:p>
            <a:r>
              <a:rPr lang="de-DE" smtClean="0"/>
              <a:t>Juli 2004</a:t>
            </a:r>
          </a:p>
        </p:txBody>
      </p:sp>
      <p:sp>
        <p:nvSpPr>
          <p:cNvPr id="264196" name="Rectangle 5"/>
          <p:cNvSpPr>
            <a:spLocks noGrp="1" noChangeArrowheads="1"/>
          </p:cNvSpPr>
          <p:nvPr>
            <p:ph type="sldNum" sz="quarter" idx="5"/>
          </p:nvPr>
        </p:nvSpPr>
        <p:spPr>
          <a:noFill/>
        </p:spPr>
        <p:txBody>
          <a:bodyPr/>
          <a:lstStyle/>
          <a:p>
            <a:fld id="{EFDFB73D-6C6C-424A-91F9-46D48F9B95EB}" type="slidenum">
              <a:rPr lang="de-DE" smtClean="0"/>
              <a:pPr/>
              <a:t>44</a:t>
            </a:fld>
            <a:endParaRPr lang="de-DE" smtClean="0"/>
          </a:p>
        </p:txBody>
      </p:sp>
      <p:sp>
        <p:nvSpPr>
          <p:cNvPr id="264197" name="Rectangle 2"/>
          <p:cNvSpPr>
            <a:spLocks noGrp="1" noRot="1" noChangeAspect="1" noChangeArrowheads="1" noTextEdit="1"/>
          </p:cNvSpPr>
          <p:nvPr>
            <p:ph type="sldImg"/>
          </p:nvPr>
        </p:nvSpPr>
        <p:spPr>
          <a:xfrm>
            <a:off x="1296988" y="800100"/>
            <a:ext cx="4268787" cy="3200400"/>
          </a:xfrm>
          <a:ln/>
        </p:spPr>
      </p:sp>
      <p:sp>
        <p:nvSpPr>
          <p:cNvPr id="264198" name="Rectangle 3"/>
          <p:cNvSpPr>
            <a:spLocks noGrp="1" noChangeArrowheads="1"/>
          </p:cNvSpPr>
          <p:nvPr>
            <p:ph type="body" idx="1"/>
          </p:nvPr>
        </p:nvSpPr>
        <p:spPr>
          <a:xfrm>
            <a:off x="913992" y="4347195"/>
            <a:ext cx="5030018" cy="3849358"/>
          </a:xfrm>
          <a:noFill/>
          <a:ln/>
        </p:spPr>
        <p:txBody>
          <a:bodyPr/>
          <a:lstStyle/>
          <a:p>
            <a:r>
              <a:rPr lang="de-DE" smtClean="0"/>
              <a:t>Dann kommt es schnell zu einigen Einwänden, die sehr häufig sind.</a:t>
            </a:r>
          </a:p>
          <a:p>
            <a:r>
              <a:rPr lang="de-DE" smtClean="0"/>
              <a:t>Nur die „ernster zu nehmenden“ muss man von Fall zu Fall prüfen; die anderen sind Kritikpunkte, die weder selbst sachlich sind noch eine sachlichen Entgegnung verdienen.</a:t>
            </a:r>
          </a:p>
          <a:p>
            <a:r>
              <a:rPr lang="de-DE" smtClean="0"/>
              <a:t>Die Killerphrasen sind Ausdrücke, die man immer wieder hört und die verschiedene Ansätze schon im Keim ersticken sollten. Hier ist man mit einer ernsten Standard-Erwiderung am besten beraten.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5219" name="Rectangle 4"/>
          <p:cNvSpPr>
            <a:spLocks noGrp="1" noChangeArrowheads="1"/>
          </p:cNvSpPr>
          <p:nvPr>
            <p:ph type="ftr" sz="quarter" idx="4"/>
          </p:nvPr>
        </p:nvSpPr>
        <p:spPr>
          <a:noFill/>
        </p:spPr>
        <p:txBody>
          <a:bodyPr/>
          <a:lstStyle/>
          <a:p>
            <a:r>
              <a:rPr lang="de-DE" smtClean="0"/>
              <a:t>Juli 2004</a:t>
            </a:r>
          </a:p>
        </p:txBody>
      </p:sp>
      <p:sp>
        <p:nvSpPr>
          <p:cNvPr id="265220" name="Rectangle 5"/>
          <p:cNvSpPr>
            <a:spLocks noGrp="1" noChangeArrowheads="1"/>
          </p:cNvSpPr>
          <p:nvPr>
            <p:ph type="sldNum" sz="quarter" idx="5"/>
          </p:nvPr>
        </p:nvSpPr>
        <p:spPr>
          <a:noFill/>
        </p:spPr>
        <p:txBody>
          <a:bodyPr/>
          <a:lstStyle/>
          <a:p>
            <a:fld id="{AD2EC5CA-7B0B-442B-92C7-3DDA45AA08A4}" type="slidenum">
              <a:rPr lang="de-DE" smtClean="0"/>
              <a:pPr/>
              <a:t>45</a:t>
            </a:fld>
            <a:endParaRPr lang="de-DE" smtClean="0"/>
          </a:p>
        </p:txBody>
      </p:sp>
      <p:sp>
        <p:nvSpPr>
          <p:cNvPr id="265221" name="Rectangle 2"/>
          <p:cNvSpPr>
            <a:spLocks noGrp="1" noRot="1" noChangeAspect="1" noChangeArrowheads="1" noTextEdit="1"/>
          </p:cNvSpPr>
          <p:nvPr>
            <p:ph type="sldImg"/>
          </p:nvPr>
        </p:nvSpPr>
        <p:spPr>
          <a:xfrm>
            <a:off x="1296988" y="800100"/>
            <a:ext cx="4268787" cy="3200400"/>
          </a:xfrm>
          <a:ln/>
        </p:spPr>
      </p:sp>
      <p:sp>
        <p:nvSpPr>
          <p:cNvPr id="265222" name="Rectangle 3"/>
          <p:cNvSpPr>
            <a:spLocks noGrp="1" noChangeArrowheads="1"/>
          </p:cNvSpPr>
          <p:nvPr>
            <p:ph type="body" idx="1"/>
          </p:nvPr>
        </p:nvSpPr>
        <p:spPr>
          <a:xfrm>
            <a:off x="913992" y="4347195"/>
            <a:ext cx="5030018" cy="3849358"/>
          </a:xfrm>
          <a:noFill/>
          <a:ln/>
        </p:spPr>
        <p:txBody>
          <a:bodyPr/>
          <a:lstStyle/>
          <a:p>
            <a:r>
              <a:rPr lang="de-DE" smtClean="0"/>
              <a:t>Aber diese Knackpunkte kann man nicht mit einem Standard-Satz abtun.</a:t>
            </a:r>
          </a:p>
          <a:p>
            <a:r>
              <a:rPr lang="de-DE" smtClean="0"/>
              <a:t>Sie treten immer wieder auf, wenn agile Methoden überlegt werden.</a:t>
            </a:r>
          </a:p>
          <a:p>
            <a:r>
              <a:rPr lang="de-DE" smtClean="0"/>
              <a:t>Auch das Gespenst, das den Entscheider verfolgt, lauert immer im Hintergrund: hinter all den Knackpunkten lauert die Angst vor dem Kontrollverlust.</a:t>
            </a:r>
          </a:p>
          <a:p>
            <a:r>
              <a:rPr lang="de-DE" smtClean="0"/>
              <a:t>Ebenso wie die Knackpunkte selbst ist auch diese Angst nicht unberechtigt. Es geht darum, sich für den jeweiligen Fall dazu etwas zu überlegen.</a:t>
            </a:r>
          </a:p>
          <a:p>
            <a:r>
              <a:rPr lang="de-DE" smtClean="0"/>
              <a:t>Auf den folgenden Folien finden sich einige Hinweise dazu; konkrete Lösungen müssen aber individuell gefunden werden.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6243" name="Rectangle 4"/>
          <p:cNvSpPr>
            <a:spLocks noGrp="1" noChangeArrowheads="1"/>
          </p:cNvSpPr>
          <p:nvPr>
            <p:ph type="ftr" sz="quarter" idx="4"/>
          </p:nvPr>
        </p:nvSpPr>
        <p:spPr>
          <a:noFill/>
        </p:spPr>
        <p:txBody>
          <a:bodyPr/>
          <a:lstStyle/>
          <a:p>
            <a:r>
              <a:rPr lang="de-DE" smtClean="0"/>
              <a:t>Juli 2004</a:t>
            </a:r>
          </a:p>
        </p:txBody>
      </p:sp>
      <p:sp>
        <p:nvSpPr>
          <p:cNvPr id="266244" name="Rectangle 5"/>
          <p:cNvSpPr>
            <a:spLocks noGrp="1" noChangeArrowheads="1"/>
          </p:cNvSpPr>
          <p:nvPr>
            <p:ph type="sldNum" sz="quarter" idx="5"/>
          </p:nvPr>
        </p:nvSpPr>
        <p:spPr>
          <a:noFill/>
        </p:spPr>
        <p:txBody>
          <a:bodyPr/>
          <a:lstStyle/>
          <a:p>
            <a:fld id="{B2FB28C2-8165-4E50-AE9B-1443C07192D7}" type="slidenum">
              <a:rPr lang="de-DE" smtClean="0"/>
              <a:pPr/>
              <a:t>46</a:t>
            </a:fld>
            <a:endParaRPr lang="de-DE" smtClean="0"/>
          </a:p>
        </p:txBody>
      </p:sp>
      <p:sp>
        <p:nvSpPr>
          <p:cNvPr id="266245" name="Rectangle 2"/>
          <p:cNvSpPr>
            <a:spLocks noGrp="1" noRot="1" noChangeAspect="1" noChangeArrowheads="1" noTextEdit="1"/>
          </p:cNvSpPr>
          <p:nvPr>
            <p:ph type="sldImg"/>
          </p:nvPr>
        </p:nvSpPr>
        <p:spPr>
          <a:xfrm>
            <a:off x="1296988" y="800100"/>
            <a:ext cx="4268787" cy="3200400"/>
          </a:xfrm>
          <a:ln/>
        </p:spPr>
      </p:sp>
      <p:sp>
        <p:nvSpPr>
          <p:cNvPr id="266246" name="Rectangle 3"/>
          <p:cNvSpPr>
            <a:spLocks noGrp="1" noChangeArrowheads="1"/>
          </p:cNvSpPr>
          <p:nvPr>
            <p:ph type="body" idx="1"/>
          </p:nvPr>
        </p:nvSpPr>
        <p:spPr>
          <a:xfrm>
            <a:off x="913992" y="4347195"/>
            <a:ext cx="5030018" cy="3849358"/>
          </a:xfrm>
          <a:noFill/>
          <a:ln/>
        </p:spPr>
        <p:txBody>
          <a:bodyPr/>
          <a:lstStyle/>
          <a:p>
            <a:r>
              <a:rPr lang="de-DE" smtClean="0"/>
              <a:t>Manche der Entgegnungen bekräftigen eher die kritische Frage, zeigen aber auch Hinweise, was man tun kann.</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7267" name="Rectangle 4"/>
          <p:cNvSpPr>
            <a:spLocks noGrp="1" noChangeArrowheads="1"/>
          </p:cNvSpPr>
          <p:nvPr>
            <p:ph type="ftr" sz="quarter" idx="4"/>
          </p:nvPr>
        </p:nvSpPr>
        <p:spPr>
          <a:noFill/>
        </p:spPr>
        <p:txBody>
          <a:bodyPr/>
          <a:lstStyle/>
          <a:p>
            <a:r>
              <a:rPr lang="de-DE" smtClean="0"/>
              <a:t>Juli 2004</a:t>
            </a:r>
          </a:p>
        </p:txBody>
      </p:sp>
      <p:sp>
        <p:nvSpPr>
          <p:cNvPr id="267268" name="Rectangle 5"/>
          <p:cNvSpPr>
            <a:spLocks noGrp="1" noChangeArrowheads="1"/>
          </p:cNvSpPr>
          <p:nvPr>
            <p:ph type="sldNum" sz="quarter" idx="5"/>
          </p:nvPr>
        </p:nvSpPr>
        <p:spPr>
          <a:noFill/>
        </p:spPr>
        <p:txBody>
          <a:bodyPr/>
          <a:lstStyle/>
          <a:p>
            <a:fld id="{B3571895-4511-4A89-85BB-AAD4E3A2EAF6}" type="slidenum">
              <a:rPr lang="de-DE" smtClean="0"/>
              <a:pPr/>
              <a:t>47</a:t>
            </a:fld>
            <a:endParaRPr lang="de-DE" smtClean="0"/>
          </a:p>
        </p:txBody>
      </p:sp>
      <p:sp>
        <p:nvSpPr>
          <p:cNvPr id="267269" name="Rectangle 2"/>
          <p:cNvSpPr>
            <a:spLocks noGrp="1" noRot="1" noChangeAspect="1" noChangeArrowheads="1" noTextEdit="1"/>
          </p:cNvSpPr>
          <p:nvPr>
            <p:ph type="sldImg"/>
          </p:nvPr>
        </p:nvSpPr>
        <p:spPr>
          <a:xfrm>
            <a:off x="1296988" y="800100"/>
            <a:ext cx="4268787" cy="3200400"/>
          </a:xfr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8291" name="Rectangle 4"/>
          <p:cNvSpPr>
            <a:spLocks noGrp="1" noChangeArrowheads="1"/>
          </p:cNvSpPr>
          <p:nvPr>
            <p:ph type="ftr" sz="quarter" idx="4"/>
          </p:nvPr>
        </p:nvSpPr>
        <p:spPr>
          <a:noFill/>
        </p:spPr>
        <p:txBody>
          <a:bodyPr/>
          <a:lstStyle/>
          <a:p>
            <a:r>
              <a:rPr lang="de-DE" smtClean="0"/>
              <a:t>Juli 2004</a:t>
            </a:r>
          </a:p>
        </p:txBody>
      </p:sp>
      <p:sp>
        <p:nvSpPr>
          <p:cNvPr id="268292" name="Rectangle 5"/>
          <p:cNvSpPr>
            <a:spLocks noGrp="1" noChangeArrowheads="1"/>
          </p:cNvSpPr>
          <p:nvPr>
            <p:ph type="sldNum" sz="quarter" idx="5"/>
          </p:nvPr>
        </p:nvSpPr>
        <p:spPr>
          <a:noFill/>
        </p:spPr>
        <p:txBody>
          <a:bodyPr/>
          <a:lstStyle/>
          <a:p>
            <a:fld id="{41802DB3-1A45-4C26-8E1D-59C3D8D3CF06}" type="slidenum">
              <a:rPr lang="de-DE" smtClean="0"/>
              <a:pPr/>
              <a:t>48</a:t>
            </a:fld>
            <a:endParaRPr lang="de-DE" smtClean="0"/>
          </a:p>
        </p:txBody>
      </p:sp>
      <p:sp>
        <p:nvSpPr>
          <p:cNvPr id="268293" name="Rectangle 2"/>
          <p:cNvSpPr>
            <a:spLocks noGrp="1" noRot="1" noChangeAspect="1" noChangeArrowheads="1" noTextEdit="1"/>
          </p:cNvSpPr>
          <p:nvPr>
            <p:ph type="sldImg"/>
          </p:nvPr>
        </p:nvSpPr>
        <p:spPr>
          <a:xfrm>
            <a:off x="1296988" y="800100"/>
            <a:ext cx="4268787" cy="3200400"/>
          </a:xfrm>
          <a:ln/>
        </p:spPr>
      </p:sp>
      <p:sp>
        <p:nvSpPr>
          <p:cNvPr id="268294" name="Rectangle 3"/>
          <p:cNvSpPr>
            <a:spLocks noGrp="1" noChangeArrowheads="1"/>
          </p:cNvSpPr>
          <p:nvPr>
            <p:ph type="body" idx="1"/>
          </p:nvPr>
        </p:nvSpPr>
        <p:spPr>
          <a:xfrm>
            <a:off x="913992" y="4347195"/>
            <a:ext cx="5030018" cy="3849358"/>
          </a:xfrm>
          <a:noFill/>
          <a:ln/>
        </p:spPr>
        <p:txBody>
          <a:bodyPr/>
          <a:lstStyle/>
          <a:p>
            <a:r>
              <a:rPr lang="de-DE" smtClean="0"/>
              <a:t>Der Customer Proxy spielt genau die gleiche Rolle wie der OnSite-Customer, nur dass er aus dem Lager der Entwickler kommt. Auch er muss sich in Abstimmungen auf der Kundenseite begeben, wie es sonst der OnSite-Customer getan hätte.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269315" name="Rectangle 4"/>
          <p:cNvSpPr>
            <a:spLocks noGrp="1" noChangeArrowheads="1"/>
          </p:cNvSpPr>
          <p:nvPr>
            <p:ph type="ftr" sz="quarter" idx="4"/>
          </p:nvPr>
        </p:nvSpPr>
        <p:spPr>
          <a:noFill/>
        </p:spPr>
        <p:txBody>
          <a:bodyPr/>
          <a:lstStyle/>
          <a:p>
            <a:r>
              <a:rPr lang="de-DE" smtClean="0"/>
              <a:t>Juli 2004</a:t>
            </a:r>
          </a:p>
        </p:txBody>
      </p:sp>
      <p:sp>
        <p:nvSpPr>
          <p:cNvPr id="269316" name="Rectangle 5"/>
          <p:cNvSpPr>
            <a:spLocks noGrp="1" noChangeArrowheads="1"/>
          </p:cNvSpPr>
          <p:nvPr>
            <p:ph type="sldNum" sz="quarter" idx="5"/>
          </p:nvPr>
        </p:nvSpPr>
        <p:spPr>
          <a:noFill/>
        </p:spPr>
        <p:txBody>
          <a:bodyPr/>
          <a:lstStyle/>
          <a:p>
            <a:fld id="{FF771BBC-A1CE-4CF8-922D-3D4A730E6F0A}" type="slidenum">
              <a:rPr lang="de-DE" smtClean="0"/>
              <a:pPr/>
              <a:t>49</a:t>
            </a:fld>
            <a:endParaRPr lang="de-DE" smtClean="0"/>
          </a:p>
        </p:txBody>
      </p:sp>
      <p:sp>
        <p:nvSpPr>
          <p:cNvPr id="269317" name="Rectangle 2"/>
          <p:cNvSpPr>
            <a:spLocks noGrp="1" noRot="1" noChangeAspect="1" noChangeArrowheads="1" noTextEdit="1"/>
          </p:cNvSpPr>
          <p:nvPr>
            <p:ph type="sldImg"/>
          </p:nvPr>
        </p:nvSpPr>
        <p:spPr>
          <a:xfrm>
            <a:off x="1296988" y="800100"/>
            <a:ext cx="4268787" cy="3200400"/>
          </a:xfrm>
          <a:ln/>
        </p:spPr>
      </p:sp>
      <p:sp>
        <p:nvSpPr>
          <p:cNvPr id="6" name="Notizenplatzhalter 5"/>
          <p:cNvSpPr>
            <a:spLocks noGrp="1"/>
          </p:cNvSpPr>
          <p:nvPr>
            <p:ph type="body" idx="1"/>
          </p:nvPr>
        </p:nvSpPr>
        <p:spPr/>
        <p:txBody>
          <a:bodyPr>
            <a:normAutofit/>
          </a:bodyPr>
          <a:lstStyle/>
          <a:p>
            <a:endParaRPr lang="de-D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5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1966D1B-7736-4527-89DE-F2351085B83D}" type="slidenum">
              <a:rPr lang="de-DE" sz="900" b="0">
                <a:latin typeface="Times New Roman" pitchFamily="18" charset="0"/>
              </a:rPr>
              <a:pPr/>
              <a:t>8</a:t>
            </a:fld>
            <a:endParaRPr lang="de-DE" sz="900" b="0">
              <a:latin typeface="Times New Roman" pitchFamily="18" charset="0"/>
            </a:endParaRPr>
          </a:p>
        </p:txBody>
      </p:sp>
      <p:sp>
        <p:nvSpPr>
          <p:cNvPr id="790531" name="Rectangle 2"/>
          <p:cNvSpPr>
            <a:spLocks noGrp="1" noRot="1" noChangeAspect="1" noChangeArrowheads="1" noTextEdit="1"/>
          </p:cNvSpPr>
          <p:nvPr>
            <p:ph type="sldImg"/>
          </p:nvPr>
        </p:nvSpPr>
        <p:spPr>
          <a:xfrm>
            <a:off x="1295400" y="800100"/>
            <a:ext cx="4268788" cy="3200400"/>
          </a:xfrm>
          <a:ln/>
        </p:spPr>
      </p:sp>
      <p:sp>
        <p:nvSpPr>
          <p:cNvPr id="79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Nur die Schritte in der Mitte werden oft als „das Wasserfallmodell“ bezeichnet. Mit leicht veränderten Bezeichnungen, mal ein Schritt mehr oder weniger. Die Pfeile stehen wohl für das herabfließende Wasser.</a:t>
            </a:r>
          </a:p>
          <a:p>
            <a:r>
              <a:rPr lang="de-DE" smtClean="0"/>
              <a:t>Man kann die Schritte als Phasen begreifen, das bedeutet: Wenn der Entwurf einmal begonnen hat, gibt es kein Zurück mehr.</a:t>
            </a:r>
          </a:p>
          <a:p>
            <a:r>
              <a:rPr lang="de-DE" smtClean="0"/>
              <a:t>Das ist aber allenfalls für die Abrechnung sinnvoll. Handlungsleitender ist eine Interpretation der Schritte als „Aktivitäten“. Diese Interpretation erlaubt es nach einer Zeit des „Entwerfens“ zum „Analysieren“ zurückkehren – man wird ja beim Entwerfen oft geradezu dazu gedrängt.</a:t>
            </a:r>
          </a:p>
          <a:p>
            <a:r>
              <a:rPr lang="de-DE" smtClean="0"/>
              <a:t>Schon der Autor Royce des Wasserfall-Papers hatte viele Rücksprünge vorgesehen (blau, grün).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707799">
              <a:defRPr sz="1100" b="1">
                <a:solidFill>
                  <a:schemeClr val="tx1"/>
                </a:solidFill>
                <a:latin typeface="Arial" charset="0"/>
              </a:defRPr>
            </a:lvl1pPr>
            <a:lvl2pPr marL="685817" indent="-263776" defTabSz="707799">
              <a:defRPr sz="1100" b="1">
                <a:solidFill>
                  <a:schemeClr val="tx1"/>
                </a:solidFill>
                <a:latin typeface="Arial" charset="0"/>
              </a:defRPr>
            </a:lvl2pPr>
            <a:lvl3pPr marL="1055103" indent="-211021" defTabSz="707799">
              <a:defRPr sz="1100" b="1">
                <a:solidFill>
                  <a:schemeClr val="tx1"/>
                </a:solidFill>
                <a:latin typeface="Arial" charset="0"/>
              </a:defRPr>
            </a:lvl3pPr>
            <a:lvl4pPr marL="1477145" indent="-211021" defTabSz="707799">
              <a:defRPr sz="1100" b="1">
                <a:solidFill>
                  <a:schemeClr val="tx1"/>
                </a:solidFill>
                <a:latin typeface="Arial" charset="0"/>
              </a:defRPr>
            </a:lvl4pPr>
            <a:lvl5pPr marL="1899186" indent="-211021" defTabSz="707799">
              <a:defRPr sz="1100" b="1">
                <a:solidFill>
                  <a:schemeClr val="tx1"/>
                </a:solidFill>
                <a:latin typeface="Arial" charset="0"/>
              </a:defRPr>
            </a:lvl5pPr>
            <a:lvl6pPr marL="2321227" indent="-211021" defTabSz="707799" eaLnBrk="0" fontAlgn="base" hangingPunct="0">
              <a:spcBef>
                <a:spcPct val="0"/>
              </a:spcBef>
              <a:spcAft>
                <a:spcPct val="0"/>
              </a:spcAft>
              <a:defRPr sz="1100" b="1">
                <a:solidFill>
                  <a:schemeClr val="tx1"/>
                </a:solidFill>
                <a:latin typeface="Arial" charset="0"/>
              </a:defRPr>
            </a:lvl6pPr>
            <a:lvl7pPr marL="2743269" indent="-211021" defTabSz="707799" eaLnBrk="0" fontAlgn="base" hangingPunct="0">
              <a:spcBef>
                <a:spcPct val="0"/>
              </a:spcBef>
              <a:spcAft>
                <a:spcPct val="0"/>
              </a:spcAft>
              <a:defRPr sz="1100" b="1">
                <a:solidFill>
                  <a:schemeClr val="tx1"/>
                </a:solidFill>
                <a:latin typeface="Arial" charset="0"/>
              </a:defRPr>
            </a:lvl7pPr>
            <a:lvl8pPr marL="3165310" indent="-211021" defTabSz="707799" eaLnBrk="0" fontAlgn="base" hangingPunct="0">
              <a:spcBef>
                <a:spcPct val="0"/>
              </a:spcBef>
              <a:spcAft>
                <a:spcPct val="0"/>
              </a:spcAft>
              <a:defRPr sz="1100" b="1">
                <a:solidFill>
                  <a:schemeClr val="tx1"/>
                </a:solidFill>
                <a:latin typeface="Arial" charset="0"/>
              </a:defRPr>
            </a:lvl8pPr>
            <a:lvl9pPr marL="3587351" indent="-211021" defTabSz="707799" eaLnBrk="0" fontAlgn="base" hangingPunct="0">
              <a:spcBef>
                <a:spcPct val="0"/>
              </a:spcBef>
              <a:spcAft>
                <a:spcPct val="0"/>
              </a:spcAft>
              <a:defRPr sz="1100" b="1">
                <a:solidFill>
                  <a:schemeClr val="tx1"/>
                </a:solidFill>
                <a:latin typeface="Arial" charset="0"/>
              </a:defRPr>
            </a:lvl9pPr>
          </a:lstStyle>
          <a:p>
            <a:fld id="{64B97E90-2B46-4B4F-9E1B-F139882F55EA}" type="slidenum">
              <a:rPr lang="de-DE" sz="900" b="0">
                <a:latin typeface="Times New Roman" pitchFamily="18" charset="0"/>
              </a:rPr>
              <a:pPr/>
              <a:t>9</a:t>
            </a:fld>
            <a:endParaRPr lang="de-DE" sz="900" b="0">
              <a:latin typeface="Times New Roman" pitchFamily="18" charset="0"/>
            </a:endParaRPr>
          </a:p>
        </p:txBody>
      </p:sp>
      <p:sp>
        <p:nvSpPr>
          <p:cNvPr id="791555" name="Rectangle 2"/>
          <p:cNvSpPr>
            <a:spLocks noGrp="1" noRot="1" noChangeAspect="1" noChangeArrowheads="1" noTextEdit="1"/>
          </p:cNvSpPr>
          <p:nvPr>
            <p:ph type="sldImg"/>
          </p:nvPr>
        </p:nvSpPr>
        <p:spPr>
          <a:xfrm>
            <a:off x="1295400" y="800100"/>
            <a:ext cx="4268788" cy="3200400"/>
          </a:xfrm>
          <a:ln/>
        </p:spPr>
      </p:sp>
      <p:sp>
        <p:nvSpPr>
          <p:cNvPr id="79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134" tIns="44067" rIns="88134" bIns="44067"/>
          <a:lstStyle/>
          <a:p>
            <a:r>
              <a:rPr lang="de-DE" smtClean="0"/>
              <a:t>Auf nicht einmal zehn Seiten, auf denen das Wasserfallmodell beschrieben wurde, hat Royce, ausgehend vom simplen Kern, zahlreiche Erweiterungen formuliert und damit schon viele moderne Prozessideen vorweggenommen. </a:t>
            </a:r>
          </a:p>
          <a:p>
            <a:r>
              <a:rPr lang="de-DE" smtClean="0"/>
              <a:t>Jede Farbe verdeckt einen Aspekt, den man vergessen würde, wenn man nur den simplen Kern (unverdeckt) verwendet. Dieser wird zwar mit „dem Wasserfallmodell“ oft gemeint, aber das war schon zur Zeit seiner Veröffentlichung eine grobe Verkürzung.</a:t>
            </a:r>
          </a:p>
          <a:p>
            <a:r>
              <a:rPr lang="de-DE" smtClean="0"/>
              <a:t>Blau: Rücksprünge und Iterationen</a:t>
            </a:r>
          </a:p>
          <a:p>
            <a:r>
              <a:rPr lang="de-DE" smtClean="0"/>
              <a:t>Pink: „build one to throw away“ (Prototypen)</a:t>
            </a:r>
          </a:p>
          <a:p>
            <a:r>
              <a:rPr lang="de-DE" smtClean="0"/>
              <a:t>Gelb: Dokumente</a:t>
            </a:r>
          </a:p>
          <a:p>
            <a:r>
              <a:rPr lang="de-DE" smtClean="0"/>
              <a:t>Orange: Prüfungen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lnSpcReduction="10000"/>
          </a:bodyPr>
          <a:lstStyle/>
          <a:p>
            <a:endParaRPr lang="de-DE" dirty="0"/>
          </a:p>
        </p:txBody>
      </p:sp>
      <p:sp>
        <p:nvSpPr>
          <p:cNvPr id="4" name="Foliennummernplatzhalter 3"/>
          <p:cNvSpPr>
            <a:spLocks noGrp="1"/>
          </p:cNvSpPr>
          <p:nvPr>
            <p:ph type="sldNum" sz="quarter" idx="10"/>
          </p:nvPr>
        </p:nvSpPr>
        <p:spPr/>
        <p:txBody>
          <a:bodyPr/>
          <a:lstStyle/>
          <a:p>
            <a:fld id="{7354E39E-2EFD-4C49-B763-A28BF70EF14D}" type="slidenum">
              <a:rPr lang="de-DE" smtClean="0"/>
              <a:pPr/>
              <a:t>12</a:t>
            </a:fld>
            <a:endParaRPr lang="de-DE"/>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a:noFill/>
        </p:spPr>
        <p:txBody>
          <a:bodyPr/>
          <a:lstStyle/>
          <a:p>
            <a:r>
              <a:rPr lang="de-DE" dirty="0" smtClean="0">
                <a:latin typeface="Arial" charset="0"/>
              </a:rPr>
              <a:t>Kommentierte Folien zur Vorlesung Softwaretechnik II </a:t>
            </a:r>
            <a:r>
              <a:rPr lang="de-DE" sz="1000" dirty="0"/>
              <a:t> – SS 2004</a:t>
            </a:r>
          </a:p>
          <a:p>
            <a:r>
              <a:rPr lang="de-DE" sz="1100" dirty="0"/>
              <a:t>Prof. Dr. Kurt Schneider</a:t>
            </a:r>
            <a:r>
              <a:rPr lang="de-DE" dirty="0" smtClean="0"/>
              <a:t>     </a:t>
            </a:r>
            <a:r>
              <a:rPr lang="de-DE" sz="1000" dirty="0"/>
              <a:t>FG Software Engineering, Universität Hannover</a:t>
            </a:r>
          </a:p>
          <a:p>
            <a:endParaRPr lang="de-DE" sz="1000" dirty="0"/>
          </a:p>
        </p:txBody>
      </p:sp>
      <p:sp>
        <p:nvSpPr>
          <p:cNvPr id="175107" name="Rectangle 4"/>
          <p:cNvSpPr>
            <a:spLocks noGrp="1" noChangeArrowheads="1"/>
          </p:cNvSpPr>
          <p:nvPr>
            <p:ph type="ftr" sz="quarter" idx="4"/>
          </p:nvPr>
        </p:nvSpPr>
        <p:spPr>
          <a:noFill/>
        </p:spPr>
        <p:txBody>
          <a:bodyPr/>
          <a:lstStyle/>
          <a:p>
            <a:r>
              <a:rPr lang="de-DE" smtClean="0"/>
              <a:t>Juli 2004</a:t>
            </a:r>
          </a:p>
        </p:txBody>
      </p:sp>
      <p:sp>
        <p:nvSpPr>
          <p:cNvPr id="175108" name="Rectangle 5"/>
          <p:cNvSpPr>
            <a:spLocks noGrp="1" noChangeArrowheads="1"/>
          </p:cNvSpPr>
          <p:nvPr>
            <p:ph type="sldNum" sz="quarter" idx="5"/>
          </p:nvPr>
        </p:nvSpPr>
        <p:spPr>
          <a:noFill/>
        </p:spPr>
        <p:txBody>
          <a:bodyPr/>
          <a:lstStyle/>
          <a:p>
            <a:fld id="{A52108F5-E25D-42F2-84A1-C25C08EABC6C}" type="slidenum">
              <a:rPr lang="de-DE" smtClean="0"/>
              <a:pPr/>
              <a:t>14</a:t>
            </a:fld>
            <a:endParaRPr lang="de-DE" smtClean="0"/>
          </a:p>
        </p:txBody>
      </p:sp>
      <p:sp>
        <p:nvSpPr>
          <p:cNvPr id="175109" name="Rectangle 2"/>
          <p:cNvSpPr>
            <a:spLocks noGrp="1" noRot="1" noChangeAspect="1" noChangeArrowheads="1" noTextEdit="1"/>
          </p:cNvSpPr>
          <p:nvPr>
            <p:ph type="sldImg"/>
          </p:nvPr>
        </p:nvSpPr>
        <p:spPr>
          <a:xfrm>
            <a:off x="1296988" y="800100"/>
            <a:ext cx="4268787" cy="3200400"/>
          </a:xfrm>
          <a:solidFill>
            <a:srgbClr val="FFFFFF"/>
          </a:solidFill>
          <a:ln/>
        </p:spPr>
      </p:sp>
      <p:sp>
        <p:nvSpPr>
          <p:cNvPr id="175110" name="Rectangle 3"/>
          <p:cNvSpPr>
            <a:spLocks noGrp="1" noChangeArrowheads="1"/>
          </p:cNvSpPr>
          <p:nvPr>
            <p:ph type="body" idx="1"/>
          </p:nvPr>
        </p:nvSpPr>
        <p:spPr>
          <a:xfrm>
            <a:off x="913992" y="4347195"/>
            <a:ext cx="5030018" cy="3849358"/>
          </a:xfrm>
          <a:solidFill>
            <a:srgbClr val="FFFFFF"/>
          </a:solidFill>
          <a:ln>
            <a:solidFill>
              <a:srgbClr val="000000"/>
            </a:solidFill>
          </a:ln>
        </p:spPr>
        <p:txBody>
          <a:bodyPr lIns="91432" tIns="45716" rIns="91432" bIns="45716"/>
          <a:lstStyle/>
          <a:p>
            <a:r>
              <a:rPr lang="de-DE" smtClean="0"/>
              <a:t>Ebenso der Projektplan: ein wichtiges Dokument, oft in Lehrbüchern übergangen.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02664773-D507-48B2-92C9-73A6A57F28CF}" type="slidenum">
              <a:rPr lang="de-DE"/>
              <a:pPr/>
              <a:t>15</a:t>
            </a:fld>
            <a:endParaRPr lang="de-DE"/>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56EDB72E-583B-4D56-83F4-9BCBE3B2B902}" type="slidenum">
              <a:rPr lang="de-DE"/>
              <a:pPr/>
              <a:t>16</a:t>
            </a:fld>
            <a:endParaRPr lang="de-DE"/>
          </a:p>
        </p:txBody>
      </p:sp>
      <p:sp>
        <p:nvSpPr>
          <p:cNvPr id="22531" name="Rectangle 2"/>
          <p:cNvSpPr>
            <a:spLocks noGrp="1" noRot="1" noChangeAspect="1" noChangeArrowheads="1" noTextEdit="1"/>
          </p:cNvSpPr>
          <p:nvPr>
            <p:ph type="sldImg"/>
          </p:nvPr>
        </p:nvSpPr>
        <p:spPr>
          <a:xfrm>
            <a:off x="1296988" y="800100"/>
            <a:ext cx="4268787" cy="3200400"/>
          </a:xfrm>
          <a:ln/>
        </p:spPr>
      </p:sp>
      <p:sp>
        <p:nvSpPr>
          <p:cNvPr id="22532" name="Rectangle 3"/>
          <p:cNvSpPr>
            <a:spLocks noGrp="1" noChangeArrowheads="1"/>
          </p:cNvSpPr>
          <p:nvPr>
            <p:ph type="body" idx="1"/>
          </p:nvPr>
        </p:nvSpPr>
        <p:spPr>
          <a:xfrm>
            <a:off x="914508" y="4347531"/>
            <a:ext cx="5028986" cy="3848874"/>
          </a:xfrm>
          <a:noFill/>
          <a:ln/>
        </p:spPr>
        <p:txBody>
          <a:bodyPr/>
          <a:lstStyle/>
          <a:p>
            <a:pPr eaLnBrk="1" hangingPunct="1"/>
            <a:r>
              <a:rPr lang="de-DE" dirty="0" smtClean="0">
                <a:latin typeface="Arial" charset="0"/>
              </a:rPr>
              <a:t>Die Metapher der Schiffe sagt: </a:t>
            </a:r>
          </a:p>
          <a:p>
            <a:pPr eaLnBrk="1" hangingPunct="1"/>
            <a:r>
              <a:rPr lang="de-DE" dirty="0" smtClean="0">
                <a:latin typeface="Arial" charset="0"/>
              </a:rPr>
              <a:t>Verschiedene Ziele ziehen in unterschiedliche Richtung. Mit einem schweren Boot kann man in schwerer See besser bestehen, aber das Steinhuder Meer nicht sinnvoll überqueren. Genau umgekehrt ist es mit einem wendigen Segelboot. </a:t>
            </a:r>
          </a:p>
          <a:p>
            <a:pPr eaLnBrk="1" hangingPunct="1"/>
            <a:r>
              <a:rPr lang="de-DE" dirty="0" smtClean="0">
                <a:latin typeface="Arial" charset="0"/>
              </a:rPr>
              <a:t>Dazwischen liegen die Hilfsmittel: Man hat zunächst versucht, durch bessere Anpassung einzelner Hilfsmittel die Behäbigkeit des Panzerkreuzers zu kompensieren. Das gelingt aber nur bis zu einem gewissen Maß. Die agilen Methoden setzen dem ein ganz anderes Konzept gegenüber.</a:t>
            </a:r>
          </a:p>
          <a:p>
            <a:pPr eaLnBrk="1" hangingPunct="1"/>
            <a:r>
              <a:rPr lang="de-DE" dirty="0" smtClean="0">
                <a:latin typeface="Arial" charset="0"/>
              </a:rPr>
              <a:t>Die Länge der Pfeile zeigt ein Beispiel, wie heutzutage viele Firmen aufgestellt sind: Relativ reife Projekte (wenn sie einige Jahre CMM hinter sich haben), die Hilfsmittel sind gut angepasst, es gibt Vorlagen und Templates. In der Flexibilität hat man noch Schwächen. Weil sie ständig mit undiszipliniertem Chaos verwechselt wird, haben viele Firmen Vorbehalten. Auf Dauer wäre das eine Wettbewerbsschwäche.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fld id="{B208C723-3AA3-E44F-8A8C-F10C461D10AB}" type="datetime1">
              <a:rPr lang="en-US" smtClean="0">
                <a:solidFill>
                  <a:prstClr val="black">
                    <a:tint val="75000"/>
                  </a:prstClr>
                </a:solidFill>
              </a:rPr>
              <a:t>26/04/16</a:t>
            </a:fld>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Dev. Processes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1386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85411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Rectangle 3"/>
          <p:cNvSpPr>
            <a:spLocks noGrp="1" noChangeArrowheads="1"/>
          </p:cNvSpPr>
          <p:nvPr>
            <p:ph type="ftr" sz="quarter" idx="10"/>
          </p:nvPr>
        </p:nvSpPr>
        <p:spPr>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ln/>
        </p:spPr>
        <p:txBody>
          <a:bodyPr/>
          <a:lstStyle>
            <a:lvl1pPr>
              <a:defRPr/>
            </a:lvl1pPr>
          </a:lstStyle>
          <a:p>
            <a:fld id="{60DEE925-FF8A-804E-A579-C8ADEE60A58E}" type="datetime1">
              <a:rPr lang="en-US" smtClean="0"/>
              <a:t>26/04/16</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017918769"/>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7A89173-D690-F74B-9B7E-173D5676A349}" type="datetime1">
              <a:rPr lang="en-US" smtClean="0"/>
              <a:t>26/04/16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4285921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C599DE52-0C89-1942-A5A8-C3A7696BF695}" type="datetime1">
              <a:rPr lang="en-US" smtClean="0"/>
              <a:t>26/04/16</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641870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D41F9AF-51D6-524B-977A-167D1F86BA15}" type="datetime1">
              <a:rPr lang="en-US" smtClean="0"/>
              <a:t>26/04/16</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smtClean="0"/>
              <a:t>Agile Dev. Processes | Eric Knauss</a:t>
            </a: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34361B2-18C7-F249-841A-CFABC1CE01BD}" type="slidenum">
              <a:rPr lang="en-US" smtClean="0"/>
              <a:t>‹#›</a:t>
            </a:fld>
            <a:endParaRPr lang="en-US"/>
          </a:p>
        </p:txBody>
      </p:sp>
    </p:spTree>
    <p:extLst>
      <p:ext uri="{BB962C8B-B14F-4D97-AF65-F5344CB8AC3E}">
        <p14:creationId xmlns:p14="http://schemas.microsoft.com/office/powerpoint/2010/main" val="3129319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a:xfrm>
            <a:off x="152400" y="76200"/>
            <a:ext cx="7848600" cy="685800"/>
          </a:xfrm>
        </p:spPr>
        <p:txBody>
          <a:bodyPr/>
          <a:lstStyle/>
          <a:p>
            <a:r>
              <a:rPr lang="de-DE" smtClean="0"/>
              <a:t>Titelmasterformat durch Klicken bearbeiten</a:t>
            </a:r>
            <a:endParaRPr lang="de-DE"/>
          </a:p>
        </p:txBody>
      </p:sp>
      <p:sp>
        <p:nvSpPr>
          <p:cNvPr id="3" name="Tabellenplatzhalter 2"/>
          <p:cNvSpPr>
            <a:spLocks noGrp="1"/>
          </p:cNvSpPr>
          <p:nvPr>
            <p:ph type="tbl" idx="1"/>
          </p:nvPr>
        </p:nvSpPr>
        <p:spPr>
          <a:xfrm>
            <a:off x="152400" y="914400"/>
            <a:ext cx="8839200" cy="5467350"/>
          </a:xfrm>
        </p:spPr>
        <p:txBody>
          <a:bodyPr/>
          <a:lstStyle/>
          <a:p>
            <a:pPr lvl="0"/>
            <a:endParaRPr lang="de-DE" noProof="0" smtClean="0"/>
          </a:p>
        </p:txBody>
      </p:sp>
      <p:sp>
        <p:nvSpPr>
          <p:cNvPr id="4" name="Footer Placeholder 3"/>
          <p:cNvSpPr>
            <a:spLocks noGrp="1" noChangeArrowheads="1"/>
          </p:cNvSpPr>
          <p:nvPr>
            <p:ph type="ftr" sz="quarter" idx="10"/>
          </p:nvPr>
        </p:nvSpPr>
        <p:spPr>
          <a:xfrm>
            <a:off x="5318367" y="6434242"/>
            <a:ext cx="2895600" cy="365125"/>
          </a:xfrm>
          <a:prstGeom prst="rect">
            <a:avLst/>
          </a:prstGeom>
          <a:ln/>
        </p:spPr>
        <p:txBody>
          <a:bodyPr/>
          <a:lstStyle>
            <a:lvl1pPr>
              <a:defRPr/>
            </a:lvl1pPr>
          </a:lstStyle>
          <a:p>
            <a:r>
              <a:rPr lang="de-DE" smtClean="0"/>
              <a:t>Agile Dev. Processes | Eric Knauss</a:t>
            </a:r>
            <a:endParaRPr lang="de-DE"/>
          </a:p>
        </p:txBody>
      </p:sp>
      <p:sp>
        <p:nvSpPr>
          <p:cNvPr id="5" name="Rectangle 8"/>
          <p:cNvSpPr>
            <a:spLocks noGrp="1" noChangeArrowheads="1"/>
          </p:cNvSpPr>
          <p:nvPr>
            <p:ph type="sldNum" sz="quarter" idx="11"/>
          </p:nvPr>
        </p:nvSpPr>
        <p:spPr>
          <a:xfrm>
            <a:off x="8291903" y="6433808"/>
            <a:ext cx="842170" cy="365125"/>
          </a:xfrm>
          <a:prstGeom prst="rect">
            <a:avLst/>
          </a:prstGeom>
          <a:ln/>
        </p:spPr>
        <p:txBody>
          <a:bodyPr/>
          <a:lstStyle>
            <a:lvl1pPr>
              <a:defRPr/>
            </a:lvl1pPr>
          </a:lstStyle>
          <a:p>
            <a:fld id="{D5D4F0BC-1060-42F3-A5CE-00E65E1747E9}" type="slidenum">
              <a:rPr lang="de-DE"/>
              <a:pPr/>
              <a:t>‹#›</a:t>
            </a:fld>
            <a:endParaRPr lang="de-DE"/>
          </a:p>
        </p:txBody>
      </p:sp>
      <p:sp>
        <p:nvSpPr>
          <p:cNvPr id="6" name="Rectangle 9"/>
          <p:cNvSpPr>
            <a:spLocks noGrp="1" noChangeArrowheads="1"/>
          </p:cNvSpPr>
          <p:nvPr>
            <p:ph type="dt" sz="half" idx="12"/>
          </p:nvPr>
        </p:nvSpPr>
        <p:spPr>
          <a:xfrm>
            <a:off x="4238247" y="6434242"/>
            <a:ext cx="1008112" cy="365125"/>
          </a:xfrm>
          <a:prstGeom prst="rect">
            <a:avLst/>
          </a:prstGeom>
          <a:ln/>
        </p:spPr>
        <p:txBody>
          <a:bodyPr/>
          <a:lstStyle>
            <a:lvl1pPr>
              <a:defRPr/>
            </a:lvl1pPr>
          </a:lstStyle>
          <a:p>
            <a:fld id="{5CFA8F34-56DA-074F-A766-9252139E0228}" type="datetime1">
              <a:rPr lang="en-US" smtClean="0"/>
              <a:t>26/04/16</a:t>
            </a:fld>
            <a:endParaRPr lang="de-DE"/>
          </a:p>
        </p:txBody>
      </p:sp>
    </p:spTree>
    <p:extLst>
      <p:ext uri="{BB962C8B-B14F-4D97-AF65-F5344CB8AC3E}">
        <p14:creationId xmlns:p14="http://schemas.microsoft.com/office/powerpoint/2010/main" val="67326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en-US" smtClean="0"/>
              <a:t>Click to edit Master title style</a:t>
            </a:r>
            <a:endParaRPr lang="sv-SE"/>
          </a:p>
        </p:txBody>
      </p:sp>
      <p:sp>
        <p:nvSpPr>
          <p:cNvPr id="3" name="Underrubrik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sv-SE"/>
          </a:p>
        </p:txBody>
      </p:sp>
    </p:spTree>
    <p:extLst>
      <p:ext uri="{BB962C8B-B14F-4D97-AF65-F5344CB8AC3E}">
        <p14:creationId xmlns:p14="http://schemas.microsoft.com/office/powerpoint/2010/main" val="3206154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0" y="548680"/>
            <a:ext cx="9144000" cy="762000"/>
          </a:xfrm>
        </p:spPr>
        <p:txBody>
          <a:bodyPr/>
          <a:lstStyle/>
          <a:p>
            <a:r>
              <a:rPr lang="en-US" smtClean="0"/>
              <a:t>Click to edit Master title style</a:t>
            </a:r>
            <a:endParaRPr lang="sv-SE"/>
          </a:p>
        </p:txBody>
      </p:sp>
      <p:sp>
        <p:nvSpPr>
          <p:cNvPr id="3" name="Platshållare för innehåll 2"/>
          <p:cNvSpPr>
            <a:spLocks noGrp="1"/>
          </p:cNvSpPr>
          <p:nvPr>
            <p:ph idx="1"/>
          </p:nvPr>
        </p:nvSpPr>
        <p:spPr>
          <a:xfrm>
            <a:off x="395536" y="1412776"/>
            <a:ext cx="8424936" cy="5256584"/>
          </a:xfrm>
        </p:spPr>
        <p:txBody>
          <a:bodyPr/>
          <a:lstStyle>
            <a:lvl1pPr>
              <a:buClr>
                <a:schemeClr val="tx1"/>
              </a:buClr>
              <a:defRPr/>
            </a:lvl1pPr>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Tree>
    <p:extLst>
      <p:ext uri="{BB962C8B-B14F-4D97-AF65-F5344CB8AC3E}">
        <p14:creationId xmlns:p14="http://schemas.microsoft.com/office/powerpoint/2010/main" val="25576998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sv-SE"/>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6228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fld id="{85974935-D03D-8648-B6D4-CF1EBE0C4BC9}" type="datetime1">
              <a:rPr lang="en-US" smtClean="0">
                <a:solidFill>
                  <a:prstClr val="black">
                    <a:tint val="75000"/>
                  </a:prstClr>
                </a:solidFill>
              </a:rPr>
              <a:t>26/04/16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73108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innehåll 2"/>
          <p:cNvSpPr>
            <a:spLocks noGrp="1"/>
          </p:cNvSpPr>
          <p:nvPr>
            <p:ph sz="half" idx="1"/>
          </p:nvPr>
        </p:nvSpPr>
        <p:spPr>
          <a:xfrm>
            <a:off x="685800" y="1981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innehåll 3"/>
          <p:cNvSpPr>
            <a:spLocks noGrp="1"/>
          </p:cNvSpPr>
          <p:nvPr>
            <p:ph sz="half" idx="2"/>
          </p:nvPr>
        </p:nvSpPr>
        <p:spPr>
          <a:xfrm>
            <a:off x="4648200" y="1981200"/>
            <a:ext cx="38100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022781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sv-SE"/>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392220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Tree>
    <p:extLst>
      <p:ext uri="{BB962C8B-B14F-4D97-AF65-F5344CB8AC3E}">
        <p14:creationId xmlns:p14="http://schemas.microsoft.com/office/powerpoint/2010/main" val="26824339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4846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sv-SE"/>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383381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sv-SE"/>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sv-SE" noProof="0" smtClean="0"/>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957521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smtClean="0"/>
              <a:t>Click to edit Master title style</a:t>
            </a:r>
            <a:endParaRPr lang="sv-SE"/>
          </a:p>
        </p:txBody>
      </p:sp>
      <p:sp>
        <p:nvSpPr>
          <p:cNvPr id="3" name="Platshållare för lodrät text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23077343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724650" y="838200"/>
            <a:ext cx="2152650" cy="5638800"/>
          </a:xfrm>
        </p:spPr>
        <p:txBody>
          <a:bodyPr vert="eaVert"/>
          <a:lstStyle/>
          <a:p>
            <a:r>
              <a:rPr lang="en-US" smtClean="0"/>
              <a:t>Click to edit Master title style</a:t>
            </a:r>
            <a:endParaRPr lang="sv-SE"/>
          </a:p>
        </p:txBody>
      </p:sp>
      <p:sp>
        <p:nvSpPr>
          <p:cNvPr id="3" name="Platshållare för lodrät text 2"/>
          <p:cNvSpPr>
            <a:spLocks noGrp="1"/>
          </p:cNvSpPr>
          <p:nvPr>
            <p:ph type="body" orient="vert" idx="1"/>
          </p:nvPr>
        </p:nvSpPr>
        <p:spPr>
          <a:xfrm>
            <a:off x="266700" y="838200"/>
            <a:ext cx="630555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40452490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038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165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fld id="{76ADF861-C927-E14C-96DF-3BD1744191F4}" type="datetime1">
              <a:rPr lang="en-US" smtClean="0">
                <a:solidFill>
                  <a:prstClr val="black">
                    <a:tint val="75000"/>
                  </a:prstClr>
                </a:solidFill>
              </a:rPr>
              <a:t>26/04/16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5744678"/>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lvl1pPr>
              <a:defRPr>
                <a:latin typeface="Georgia" pitchFamily="18" charset="0"/>
              </a:defRPr>
            </a:lvl1pPr>
          </a:lstStyle>
          <a:p>
            <a:r>
              <a:rPr lang="en-US" smtClean="0"/>
              <a:t>Click to edit Master title style</a:t>
            </a:r>
            <a:endParaRPr lang="de-DE" dirty="0"/>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DE" dirty="0"/>
          </a:p>
        </p:txBody>
      </p:sp>
      <p:sp>
        <p:nvSpPr>
          <p:cNvPr id="4" name="Datumsplatzhalter 3"/>
          <p:cNvSpPr>
            <a:spLocks noGrp="1"/>
          </p:cNvSpPr>
          <p:nvPr>
            <p:ph type="dt" sz="half" idx="10"/>
          </p:nvPr>
        </p:nvSpPr>
        <p:spPr/>
        <p:txBody>
          <a:bodyPr/>
          <a:lstStyle>
            <a:lvl1pPr>
              <a:defRPr>
                <a:latin typeface="Georgia" pitchFamily="18" charset="0"/>
              </a:defRPr>
            </a:lvl1pPr>
          </a:lstStyle>
          <a:p>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11"/>
          </p:nvPr>
        </p:nvSpPr>
        <p:spPr/>
        <p:txBody>
          <a:bodyPr/>
          <a:lstStyle>
            <a:lvl1pPr>
              <a:defRPr>
                <a:latin typeface="Georgia" pitchFamily="18" charset="0"/>
              </a:defRPr>
            </a:lvl1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6" name="Foliennummernplatzhalter 5"/>
          <p:cNvSpPr>
            <a:spLocks noGrp="1"/>
          </p:cNvSpPr>
          <p:nvPr>
            <p:ph type="sldNum" sz="quarter" idx="12"/>
          </p:nvPr>
        </p:nvSpPr>
        <p:spPr/>
        <p:txBody>
          <a:bodyPr/>
          <a:lstStyle>
            <a:lvl1pPr>
              <a:defRPr>
                <a:latin typeface="Georgia" pitchFamily="18" charset="0"/>
              </a:defRPr>
            </a:lvl1p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70751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idx="1"/>
          </p:nvPr>
        </p:nvSpPr>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79024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Inhaltsplatzhalter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Inhaltsplatzhalter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2765973"/>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4785340"/>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7033748"/>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3745378"/>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8488107"/>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2574937"/>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r>
              <a:rPr lang="en-US" smtClean="0">
                <a:solidFill>
                  <a:prstClr val="black">
                    <a:tint val="75000"/>
                  </a:prstClr>
                </a:solidFill>
              </a:rPr>
              <a:t>3/17/14</a:t>
            </a:r>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7810663"/>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noProof="0" smtClean="0"/>
              <a:t>Click to edit Master title style</a:t>
            </a:r>
            <a:endParaRPr lang="en-US" noProof="0"/>
          </a:p>
        </p:txBody>
      </p:sp>
      <p:sp>
        <p:nvSpPr>
          <p:cNvPr id="3" name="Platshållare för innehåll 2"/>
          <p:cNvSpPr>
            <a:spLocks noGrp="1"/>
          </p:cNvSpPr>
          <p:nvPr>
            <p:ph sz="half" idx="1"/>
          </p:nvPr>
        </p:nvSpPr>
        <p:spPr>
          <a:xfrm>
            <a:off x="6858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Platshållare för innehåll 3"/>
          <p:cNvSpPr>
            <a:spLocks noGrp="1"/>
          </p:cNvSpPr>
          <p:nvPr>
            <p:ph sz="half" idx="2"/>
          </p:nvPr>
        </p:nvSpPr>
        <p:spPr>
          <a:xfrm>
            <a:off x="4648200" y="1371600"/>
            <a:ext cx="3810000" cy="472440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Platshållare för text 5"/>
          <p:cNvSpPr>
            <a:spLocks noGrp="1"/>
          </p:cNvSpPr>
          <p:nvPr>
            <p:ph type="body" idx="10"/>
          </p:nvPr>
        </p:nvSpPr>
        <p:spPr>
          <a:xfrm>
            <a:off x="2590800" y="3124200"/>
            <a:ext cx="914400" cy="914400"/>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36193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Datumsplatzhalter 2"/>
          <p:cNvSpPr>
            <a:spLocks noGrp="1"/>
          </p:cNvSpPr>
          <p:nvPr>
            <p:ph type="dt" sz="half" idx="10"/>
          </p:nvPr>
        </p:nvSpPr>
        <p:spPr/>
        <p:txBody>
          <a:bodyPr/>
          <a:lstStyle/>
          <a:p>
            <a:fld id="{AF55DF25-9077-AD45-A90F-5E6425CFCB9C}" type="datetime1">
              <a:rPr lang="en-US" smtClean="0">
                <a:solidFill>
                  <a:prstClr val="black">
                    <a:tint val="75000"/>
                  </a:prstClr>
                </a:solidFill>
              </a:rPr>
              <a:t>26/04/16</a:t>
            </a:fld>
            <a:endParaRPr lang="en-US">
              <a:solidFill>
                <a:prstClr val="black">
                  <a:tint val="75000"/>
                </a:prstClr>
              </a:solidFill>
            </a:endParaRPr>
          </a:p>
        </p:txBody>
      </p:sp>
      <p:sp>
        <p:nvSpPr>
          <p:cNvPr id="4" name="Fußzeilenplatzhalter 3"/>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5" name="Foliennummernplatzhalter 4"/>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4264813"/>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497D8FF-362C-F34E-9C48-C256D63FE4BA}" type="datetime1">
              <a:rPr lang="en-US" smtClean="0">
                <a:solidFill>
                  <a:prstClr val="black">
                    <a:tint val="75000"/>
                  </a:prstClr>
                </a:solidFill>
              </a:rPr>
              <a:t>26/04/16</a:t>
            </a:fld>
            <a:endParaRPr lang="en-US">
              <a:solidFill>
                <a:prstClr val="black">
                  <a:tint val="75000"/>
                </a:prstClr>
              </a:solidFill>
            </a:endParaRPr>
          </a:p>
        </p:txBody>
      </p:sp>
      <p:sp>
        <p:nvSpPr>
          <p:cNvPr id="3" name="Fußzeilenplatzhalter 2"/>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4" name="Foliennummernplatzhalter 3"/>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05639"/>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de-DE"/>
          </a:p>
        </p:txBody>
      </p:sp>
      <p:sp>
        <p:nvSpPr>
          <p:cNvPr id="3" name="Inhaltsplatzhalter 2"/>
          <p:cNvSpPr>
            <a:spLocks noGrp="1"/>
          </p:cNvSpPr>
          <p:nvPr>
            <p:ph idx="1"/>
          </p:nvPr>
        </p:nvSpPr>
        <p:spPr>
          <a:xfrm>
            <a:off x="3575050" y="273050"/>
            <a:ext cx="5111750" cy="585311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8B0C9203-87BD-B044-9A27-D91B9BA48CD3}" type="datetime1">
              <a:rPr lang="en-US" smtClean="0">
                <a:solidFill>
                  <a:prstClr val="black">
                    <a:tint val="75000"/>
                  </a:prstClr>
                </a:solidFill>
              </a:rPr>
              <a:t>26/04/16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65440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umsplatzhalter 4"/>
          <p:cNvSpPr>
            <a:spLocks noGrp="1"/>
          </p:cNvSpPr>
          <p:nvPr>
            <p:ph type="dt" sz="half" idx="10"/>
          </p:nvPr>
        </p:nvSpPr>
        <p:spPr/>
        <p:txBody>
          <a:bodyPr/>
          <a:lstStyle/>
          <a:p>
            <a:fld id="{D186FBD8-E9A3-904C-834F-BE0688BE1EF6}" type="datetime1">
              <a:rPr lang="en-US" smtClean="0">
                <a:solidFill>
                  <a:prstClr val="black">
                    <a:tint val="75000"/>
                  </a:prstClr>
                </a:solidFill>
              </a:rPr>
              <a:t>26/04/16</a:t>
            </a:fld>
            <a:endParaRPr lang="en-US">
              <a:solidFill>
                <a:prstClr val="black">
                  <a:tint val="75000"/>
                </a:prstClr>
              </a:solidFill>
            </a:endParaRPr>
          </a:p>
        </p:txBody>
      </p:sp>
      <p:sp>
        <p:nvSpPr>
          <p:cNvPr id="6" name="Fußzeilenplatzhalter 5"/>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7" name="Foliennummernplatzhalter 6"/>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492805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CA0B6DB9-12EA-D843-A4CB-B29898B8CAF5}" type="datetime1">
              <a:rPr lang="en-US" smtClean="0">
                <a:solidFill>
                  <a:prstClr val="black">
                    <a:tint val="75000"/>
                  </a:prstClr>
                </a:solidFill>
              </a:rPr>
              <a:t>26/04/16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1269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en-US" smtClean="0"/>
              <a:t>Click to edit Master title style</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a:p>
        </p:txBody>
      </p:sp>
      <p:sp>
        <p:nvSpPr>
          <p:cNvPr id="4" name="Datumsplatzhalter 3"/>
          <p:cNvSpPr>
            <a:spLocks noGrp="1"/>
          </p:cNvSpPr>
          <p:nvPr>
            <p:ph type="dt" sz="half" idx="10"/>
          </p:nvPr>
        </p:nvSpPr>
        <p:spPr/>
        <p:txBody>
          <a:bodyPr/>
          <a:lstStyle/>
          <a:p>
            <a:fld id="{599A8728-9A3D-AE49-870B-B4C5C4E2D3AB}" type="datetime1">
              <a:rPr lang="en-US" smtClean="0">
                <a:solidFill>
                  <a:prstClr val="black">
                    <a:tint val="75000"/>
                  </a:prstClr>
                </a:solidFill>
              </a:rPr>
              <a:t>26/04/16</a:t>
            </a:fld>
            <a:endParaRPr lang="en-US">
              <a:solidFill>
                <a:prstClr val="black">
                  <a:tint val="75000"/>
                </a:prstClr>
              </a:solidFill>
            </a:endParaRPr>
          </a:p>
        </p:txBody>
      </p:sp>
      <p:sp>
        <p:nvSpPr>
          <p:cNvPr id="5" name="Fußzeilenplatzhalter 4"/>
          <p:cNvSpPr>
            <a:spLocks noGrp="1"/>
          </p:cNvSpPr>
          <p:nvPr>
            <p:ph type="ftr" sz="quarter" idx="11"/>
          </p:nvPr>
        </p:nvSpPr>
        <p:spPr/>
        <p:txBody>
          <a:bodyPr/>
          <a:lstStyle/>
          <a:p>
            <a:r>
              <a:rPr lang="de-DE" smtClean="0">
                <a:solidFill>
                  <a:prstClr val="black">
                    <a:tint val="75000"/>
                  </a:prstClr>
                </a:solidFill>
              </a:rPr>
              <a:t>Agile Dev. Processes | Eric Knauss</a:t>
            </a:r>
            <a:endParaRPr lang="de-DE">
              <a:solidFill>
                <a:prstClr val="black">
                  <a:tint val="75000"/>
                </a:prstClr>
              </a:solidFill>
            </a:endParaRPr>
          </a:p>
        </p:txBody>
      </p:sp>
      <p:sp>
        <p:nvSpPr>
          <p:cNvPr id="6" name="Foliennummernplatzhalter 5"/>
          <p:cNvSpPr>
            <a:spLocks noGrp="1"/>
          </p:cNvSpPr>
          <p:nvPr>
            <p:ph type="sldNum" sz="quarter" idx="12"/>
          </p:nvPr>
        </p:nvSpPr>
        <p:spPr/>
        <p:txBody>
          <a:bodyPr/>
          <a:lstStyle/>
          <a:p>
            <a:fld id="{91974DF9-AD47-4691-BA21-BBFCE3637A9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010803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w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 Id="rId7"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theme" Target="../theme/theme3.xml"/><Relationship Id="rId15" Type="http://schemas.openxmlformats.org/officeDocument/2006/relationships/image" Target="../media/image3.emf"/><Relationship Id="rId16" Type="http://schemas.openxmlformats.org/officeDocument/2006/relationships/image" Target="../media/image4.jpeg"/><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11" Type="http://schemas.openxmlformats.org/officeDocument/2006/relationships/theme" Target="../theme/theme4.xml"/><Relationship Id="rId12" Type="http://schemas.openxmlformats.org/officeDocument/2006/relationships/image" Target="../media/image1.wmf"/><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fld id="{5548B8B8-229F-084A-AEC5-F840F87EEB39}" type="datetime1">
              <a:rPr lang="en-US" smtClean="0">
                <a:solidFill>
                  <a:prstClr val="black">
                    <a:tint val="75000"/>
                  </a:prstClr>
                </a:solidFill>
              </a:rPr>
              <a:t>26/04/16</a:t>
            </a:fld>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Dev. Processes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501759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title"/>
          </p:nvPr>
        </p:nvSpPr>
        <p:spPr bwMode="auto">
          <a:xfrm>
            <a:off x="611188" y="838200"/>
            <a:ext cx="8532812"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sv-SE" dirty="0"/>
          </a:p>
        </p:txBody>
      </p:sp>
      <p:sp>
        <p:nvSpPr>
          <p:cNvPr id="1027" name="Rectangle 11"/>
          <p:cNvSpPr>
            <a:spLocks noGrp="1" noChangeArrowheads="1"/>
          </p:cNvSpPr>
          <p:nvPr>
            <p:ph type="body" idx="1"/>
          </p:nvPr>
        </p:nvSpPr>
        <p:spPr bwMode="auto">
          <a:xfrm>
            <a:off x="683568" y="1988840"/>
            <a:ext cx="7772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1028" name="Rectangle 5"/>
          <p:cNvSpPr>
            <a:spLocks noChangeArrowheads="1"/>
          </p:cNvSpPr>
          <p:nvPr/>
        </p:nvSpPr>
        <p:spPr bwMode="auto">
          <a:xfrm>
            <a:off x="0" y="0"/>
            <a:ext cx="9144000" cy="549275"/>
          </a:xfrm>
          <a:prstGeom prst="rect">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en-US"/>
          </a:p>
        </p:txBody>
      </p:sp>
      <p:pic>
        <p:nvPicPr>
          <p:cNvPr id="6" name="Picture 5" descr="ChalmersU_GU_white.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83568" y="44624"/>
            <a:ext cx="5400601" cy="468053"/>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iming>
    <p:tnLst>
      <p:par>
        <p:cTn xmlns:p14="http://schemas.microsoft.com/office/powerpoint/2010/main" id="1" dur="indefinite" restart="never" nodeType="tmRoot"/>
      </p:par>
    </p:tnLst>
  </p:timing>
  <p:hf hdr="0" dt="0"/>
  <p:txStyles>
    <p:titleStyle>
      <a:lvl1pPr algn="l"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b="1">
          <a:solidFill>
            <a:schemeClr val="tx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10"/>
          <p:cNvSpPr>
            <a:spLocks noGrp="1" noChangeArrowheads="1"/>
          </p:cNvSpPr>
          <p:nvPr>
            <p:ph type="title"/>
          </p:nvPr>
        </p:nvSpPr>
        <p:spPr bwMode="auto">
          <a:xfrm>
            <a:off x="0" y="838200"/>
            <a:ext cx="9144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sv-SE" smtClean="0"/>
              <a:t>Klicka här för att ändra format</a:t>
            </a:r>
            <a:endParaRPr lang="sv-SE"/>
          </a:p>
        </p:txBody>
      </p:sp>
      <p:sp>
        <p:nvSpPr>
          <p:cNvPr id="1028" name="Rectangle 11"/>
          <p:cNvSpPr>
            <a:spLocks noGrp="1" noChangeArrowheads="1"/>
          </p:cNvSpPr>
          <p:nvPr>
            <p:ph type="body" idx="1"/>
          </p:nvPr>
        </p:nvSpPr>
        <p:spPr bwMode="auto">
          <a:xfrm>
            <a:off x="685800" y="1981200"/>
            <a:ext cx="77724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pic>
        <p:nvPicPr>
          <p:cNvPr id="10" name="Bildobjekt 9" descr="Chalmers Univ logo_svart.emf"/>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323528" y="170728"/>
            <a:ext cx="1105544" cy="213446"/>
          </a:xfrm>
          <a:prstGeom prst="rect">
            <a:avLst/>
          </a:prstGeom>
        </p:spPr>
      </p:pic>
      <p:cxnSp>
        <p:nvCxnSpPr>
          <p:cNvPr id="12" name="Rak 11"/>
          <p:cNvCxnSpPr/>
          <p:nvPr/>
        </p:nvCxnSpPr>
        <p:spPr bwMode="auto">
          <a:xfrm>
            <a:off x="0" y="457200"/>
            <a:ext cx="9144000" cy="1588"/>
          </a:xfrm>
          <a:prstGeom prst="line">
            <a:avLst/>
          </a:prstGeom>
          <a:solidFill>
            <a:schemeClr val="accent1"/>
          </a:solidFill>
          <a:ln w="3175" cap="flat" cmpd="sng" algn="ctr">
            <a:solidFill>
              <a:schemeClr val="bg2">
                <a:lumMod val="40000"/>
                <a:lumOff val="60000"/>
              </a:schemeClr>
            </a:solidFill>
            <a:prstDash val="solid"/>
            <a:round/>
            <a:headEnd type="none" w="med" len="med"/>
            <a:tailEnd type="none" w="med" len="med"/>
          </a:ln>
          <a:effectLst/>
        </p:spPr>
      </p:cxnSp>
      <p:pic>
        <p:nvPicPr>
          <p:cNvPr id="9" name="Bildobjekt 8" descr="Logo GUeng_leftSV.jpg"/>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835696" y="63653"/>
            <a:ext cx="2549834" cy="341012"/>
          </a:xfrm>
          <a:prstGeom prst="rect">
            <a:avLst/>
          </a:prstGeom>
        </p:spPr>
      </p:pic>
      <p:cxnSp>
        <p:nvCxnSpPr>
          <p:cNvPr id="13" name="Rak 12"/>
          <p:cNvCxnSpPr/>
          <p:nvPr/>
        </p:nvCxnSpPr>
        <p:spPr bwMode="auto">
          <a:xfrm rot="5400000">
            <a:off x="1527249" y="240234"/>
            <a:ext cx="184448" cy="397"/>
          </a:xfrm>
          <a:prstGeom prst="line">
            <a:avLst/>
          </a:prstGeom>
          <a:solidFill>
            <a:schemeClr val="accent1"/>
          </a:solidFill>
          <a:ln w="63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77123468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timing>
    <p:tnLst>
      <p:par>
        <p:cTn xmlns:p14="http://schemas.microsoft.com/office/powerpoint/2010/main" id="1" dur="indefinite" restart="never" nodeType="tmRoot"/>
      </p:par>
    </p:tnLst>
  </p:timing>
  <p:txStyles>
    <p:titleStyle>
      <a:lvl1pPr algn="ctr" rtl="0" eaLnBrk="1" fontAlgn="base" hangingPunct="1">
        <a:spcBef>
          <a:spcPct val="0"/>
        </a:spcBef>
        <a:spcAft>
          <a:spcPct val="0"/>
        </a:spcAft>
        <a:defRPr sz="4000" b="1">
          <a:solidFill>
            <a:schemeClr val="tx1"/>
          </a:solidFill>
          <a:latin typeface="+mj-lt"/>
          <a:ea typeface="ＭＳ Ｐゴシック" pitchFamily="96" charset="-128"/>
          <a:cs typeface="Akzidenz-Bd for Chalmers"/>
        </a:defRPr>
      </a:lvl1pPr>
      <a:lvl2pPr algn="ctr" rtl="0" eaLnBrk="1" fontAlgn="base" hangingPunct="1">
        <a:spcBef>
          <a:spcPct val="0"/>
        </a:spcBef>
        <a:spcAft>
          <a:spcPct val="0"/>
        </a:spcAft>
        <a:defRPr sz="4000">
          <a:solidFill>
            <a:schemeClr val="bg1"/>
          </a:solidFill>
          <a:latin typeface="Arial Black" pitchFamily="68" charset="0"/>
          <a:ea typeface="ＭＳ Ｐゴシック" pitchFamily="96" charset="-128"/>
          <a:cs typeface="ＭＳ Ｐゴシック" pitchFamily="96" charset="-128"/>
        </a:defRPr>
      </a:lvl2pPr>
      <a:lvl3pPr algn="ctr" rtl="0" eaLnBrk="1" fontAlgn="base" hangingPunct="1">
        <a:spcBef>
          <a:spcPct val="0"/>
        </a:spcBef>
        <a:spcAft>
          <a:spcPct val="0"/>
        </a:spcAft>
        <a:defRPr sz="4000">
          <a:solidFill>
            <a:schemeClr val="bg1"/>
          </a:solidFill>
          <a:latin typeface="Arial Black" pitchFamily="68" charset="0"/>
          <a:ea typeface="ＭＳ Ｐゴシック" pitchFamily="96" charset="-128"/>
          <a:cs typeface="ＭＳ Ｐゴシック" pitchFamily="96" charset="-128"/>
        </a:defRPr>
      </a:lvl3pPr>
      <a:lvl4pPr algn="ctr" rtl="0" eaLnBrk="1" fontAlgn="base" hangingPunct="1">
        <a:spcBef>
          <a:spcPct val="0"/>
        </a:spcBef>
        <a:spcAft>
          <a:spcPct val="0"/>
        </a:spcAft>
        <a:defRPr sz="4000">
          <a:solidFill>
            <a:schemeClr val="bg1"/>
          </a:solidFill>
          <a:latin typeface="Arial Black" pitchFamily="68" charset="0"/>
          <a:ea typeface="ＭＳ Ｐゴシック" pitchFamily="96" charset="-128"/>
          <a:cs typeface="ＭＳ Ｐゴシック" pitchFamily="96" charset="-128"/>
        </a:defRPr>
      </a:lvl4pPr>
      <a:lvl5pPr algn="ctr" rtl="0" eaLnBrk="1" fontAlgn="base" hangingPunct="1">
        <a:spcBef>
          <a:spcPct val="0"/>
        </a:spcBef>
        <a:spcAft>
          <a:spcPct val="0"/>
        </a:spcAft>
        <a:defRPr sz="4000">
          <a:solidFill>
            <a:schemeClr val="bg1"/>
          </a:solidFill>
          <a:latin typeface="Arial Black" pitchFamily="68" charset="0"/>
          <a:ea typeface="ＭＳ Ｐゴシック" pitchFamily="96" charset="-128"/>
          <a:cs typeface="ＭＳ Ｐゴシック" pitchFamily="96" charset="-128"/>
        </a:defRPr>
      </a:lvl5pPr>
      <a:lvl6pPr marL="457200" algn="ctr" rtl="0" eaLnBrk="1" fontAlgn="base" hangingPunct="1">
        <a:spcBef>
          <a:spcPct val="0"/>
        </a:spcBef>
        <a:spcAft>
          <a:spcPct val="0"/>
        </a:spcAft>
        <a:defRPr sz="4000">
          <a:solidFill>
            <a:schemeClr val="bg1"/>
          </a:solidFill>
          <a:latin typeface="Arial Black" pitchFamily="68" charset="0"/>
        </a:defRPr>
      </a:lvl6pPr>
      <a:lvl7pPr marL="914400" algn="ctr" rtl="0" eaLnBrk="1" fontAlgn="base" hangingPunct="1">
        <a:spcBef>
          <a:spcPct val="0"/>
        </a:spcBef>
        <a:spcAft>
          <a:spcPct val="0"/>
        </a:spcAft>
        <a:defRPr sz="4000">
          <a:solidFill>
            <a:schemeClr val="bg1"/>
          </a:solidFill>
          <a:latin typeface="Arial Black" pitchFamily="68" charset="0"/>
        </a:defRPr>
      </a:lvl7pPr>
      <a:lvl8pPr marL="1371600" algn="ctr" rtl="0" eaLnBrk="1" fontAlgn="base" hangingPunct="1">
        <a:spcBef>
          <a:spcPct val="0"/>
        </a:spcBef>
        <a:spcAft>
          <a:spcPct val="0"/>
        </a:spcAft>
        <a:defRPr sz="4000">
          <a:solidFill>
            <a:schemeClr val="bg1"/>
          </a:solidFill>
          <a:latin typeface="Arial Black" pitchFamily="68" charset="0"/>
        </a:defRPr>
      </a:lvl8pPr>
      <a:lvl9pPr marL="1828800" algn="ctr" rtl="0" eaLnBrk="1" fontAlgn="base" hangingPunct="1">
        <a:spcBef>
          <a:spcPct val="0"/>
        </a:spcBef>
        <a:spcAft>
          <a:spcPct val="0"/>
        </a:spcAft>
        <a:defRPr sz="4000">
          <a:solidFill>
            <a:schemeClr val="bg1"/>
          </a:solidFill>
          <a:latin typeface="Arial Black" pitchFamily="68" charset="0"/>
        </a:defRPr>
      </a:lvl9pPr>
    </p:titleStyle>
    <p:bodyStyle>
      <a:lvl1pPr marL="342900" indent="-34290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96" charset="-128"/>
          <a:cs typeface="Akzidenz for Chalmers Regular"/>
        </a:defRPr>
      </a:lvl1pPr>
      <a:lvl2pPr marL="742950" indent="-28575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68" charset="-128"/>
          <a:cs typeface="Akzidenz for Chalmers Regular"/>
        </a:defRPr>
      </a:lvl2pPr>
      <a:lvl3pPr marL="1143000" indent="-22860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68" charset="-128"/>
          <a:cs typeface="Akzidenz for Chalmers Regular"/>
        </a:defRPr>
      </a:lvl3pPr>
      <a:lvl4pPr marL="1600200" indent="-22860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68" charset="-128"/>
          <a:cs typeface="Akzidenz for Chalmers Regular"/>
        </a:defRPr>
      </a:lvl4pPr>
      <a:lvl5pPr marL="2057400" indent="-228600" algn="l" rtl="0" eaLnBrk="1" fontAlgn="base" hangingPunct="1">
        <a:spcBef>
          <a:spcPct val="20000"/>
        </a:spcBef>
        <a:spcAft>
          <a:spcPct val="0"/>
        </a:spcAft>
        <a:buClr>
          <a:srgbClr val="FF0000"/>
        </a:buClr>
        <a:buSzPct val="150000"/>
        <a:buChar char="»"/>
        <a:defRPr sz="2000" b="0" i="0">
          <a:solidFill>
            <a:schemeClr val="tx1"/>
          </a:solidFill>
          <a:latin typeface="+mn-lt"/>
          <a:ea typeface="ＭＳ Ｐゴシック" pitchFamily="68" charset="-128"/>
          <a:cs typeface="Akzidenz for Chalmers Regular"/>
        </a:defRPr>
      </a:lvl5pPr>
      <a:lvl6pPr marL="25146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6pPr>
      <a:lvl7pPr marL="29718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7pPr>
      <a:lvl8pPr marL="34290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8pPr>
      <a:lvl9pPr marL="3886200" indent="-228600" algn="l" rtl="0" eaLnBrk="1" fontAlgn="base" hangingPunct="1">
        <a:spcBef>
          <a:spcPct val="20000"/>
        </a:spcBef>
        <a:spcAft>
          <a:spcPct val="0"/>
        </a:spcAft>
        <a:buClr>
          <a:srgbClr val="FF0000"/>
        </a:buClr>
        <a:buSzPct val="150000"/>
        <a:buChar char="»"/>
        <a:defRPr sz="2000">
          <a:solidFill>
            <a:schemeClr val="tx1"/>
          </a:solidFill>
          <a:latin typeface="+mn-lt"/>
          <a:ea typeface="ＭＳ Ｐゴシック" pitchFamily="68" charset="-128"/>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platzhalter 2"/>
          <p:cNvSpPr>
            <a:spLocks noGrp="1"/>
          </p:cNvSpPr>
          <p:nvPr>
            <p:ph type="body" idx="1"/>
          </p:nvPr>
        </p:nvSpPr>
        <p:spPr>
          <a:xfrm>
            <a:off x="457200" y="908720"/>
            <a:ext cx="8229600" cy="5328592"/>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238247" y="6434242"/>
            <a:ext cx="1008112" cy="365125"/>
          </a:xfrm>
          <a:prstGeom prst="rect">
            <a:avLst/>
          </a:prstGeom>
        </p:spPr>
        <p:txBody>
          <a:bodyPr vert="horz" lIns="91440" tIns="45720" rIns="91440" bIns="45720" rtlCol="0" anchor="ctr"/>
          <a:lstStyle>
            <a:lvl1pPr algn="l">
              <a:defRPr sz="1200">
                <a:solidFill>
                  <a:schemeClr val="tx1">
                    <a:tint val="75000"/>
                  </a:schemeClr>
                </a:solidFill>
                <a:latin typeface="Georgia" pitchFamily="18" charset="0"/>
              </a:defRPr>
            </a:lvl1pPr>
          </a:lstStyle>
          <a:p>
            <a:pPr defTabSz="914400"/>
            <a:r>
              <a:rPr lang="en-US" smtClean="0">
                <a:solidFill>
                  <a:prstClr val="black">
                    <a:tint val="75000"/>
                  </a:prstClr>
                </a:solidFill>
              </a:rPr>
              <a:t>3/17/14</a:t>
            </a:r>
            <a:endParaRPr lang="en-US" dirty="0">
              <a:solidFill>
                <a:prstClr val="black">
                  <a:tint val="75000"/>
                </a:prstClr>
              </a:solidFill>
            </a:endParaRPr>
          </a:p>
        </p:txBody>
      </p:sp>
      <p:sp>
        <p:nvSpPr>
          <p:cNvPr id="5" name="Fußzeilenplatzhalter 4"/>
          <p:cNvSpPr>
            <a:spLocks noGrp="1"/>
          </p:cNvSpPr>
          <p:nvPr>
            <p:ph type="ftr" sz="quarter" idx="3"/>
          </p:nvPr>
        </p:nvSpPr>
        <p:spPr>
          <a:xfrm>
            <a:off x="5318367" y="643424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eorgia" pitchFamily="18" charset="0"/>
              </a:defRPr>
            </a:lvl1pPr>
          </a:lstStyle>
          <a:p>
            <a:pPr defTabSz="914400"/>
            <a:r>
              <a:rPr lang="de-DE" smtClean="0">
                <a:solidFill>
                  <a:prstClr val="black">
                    <a:tint val="75000"/>
                  </a:prstClr>
                </a:solidFill>
              </a:rPr>
              <a:t>Agile Software Dev. | Eric Knauss</a:t>
            </a:r>
            <a:endParaRPr lang="de-DE" dirty="0">
              <a:solidFill>
                <a:prstClr val="black">
                  <a:tint val="75000"/>
                </a:prstClr>
              </a:solidFill>
            </a:endParaRPr>
          </a:p>
        </p:txBody>
      </p:sp>
      <p:sp>
        <p:nvSpPr>
          <p:cNvPr id="6" name="Foliennummernplatzhalter 5"/>
          <p:cNvSpPr>
            <a:spLocks noGrp="1"/>
          </p:cNvSpPr>
          <p:nvPr>
            <p:ph type="sldNum" sz="quarter" idx="4"/>
          </p:nvPr>
        </p:nvSpPr>
        <p:spPr>
          <a:xfrm>
            <a:off x="8291903" y="6433808"/>
            <a:ext cx="842170" cy="365125"/>
          </a:xfrm>
          <a:prstGeom prst="rect">
            <a:avLst/>
          </a:prstGeom>
        </p:spPr>
        <p:txBody>
          <a:bodyPr vert="horz" lIns="91440" tIns="45720" rIns="91440" bIns="45720" rtlCol="0" anchor="ctr"/>
          <a:lstStyle>
            <a:lvl1pPr algn="r">
              <a:defRPr sz="1200">
                <a:solidFill>
                  <a:schemeClr val="tx1">
                    <a:tint val="75000"/>
                  </a:schemeClr>
                </a:solidFill>
                <a:latin typeface="Georgia" pitchFamily="18" charset="0"/>
              </a:defRPr>
            </a:lvl1pPr>
          </a:lstStyle>
          <a:p>
            <a:pPr defTabSz="914400"/>
            <a:fld id="{91974DF9-AD47-4691-BA21-BBFCE3637A9A}" type="slidenum">
              <a:rPr lang="en-US" smtClean="0">
                <a:solidFill>
                  <a:prstClr val="black">
                    <a:tint val="75000"/>
                  </a:prstClr>
                </a:solidFill>
              </a:rPr>
              <a:pPr defTabSz="914400"/>
              <a:t>‹#›</a:t>
            </a:fld>
            <a:r>
              <a:rPr lang="en-US" dirty="0" smtClean="0">
                <a:solidFill>
                  <a:prstClr val="black">
                    <a:tint val="75000"/>
                  </a:prstClr>
                </a:solidFill>
              </a:rPr>
              <a:t>/</a:t>
            </a:r>
            <a:endParaRPr lang="en-US" dirty="0">
              <a:solidFill>
                <a:prstClr val="black">
                  <a:tint val="75000"/>
                </a:prstClr>
              </a:solidFill>
            </a:endParaRPr>
          </a:p>
        </p:txBody>
      </p:sp>
      <p:sp>
        <p:nvSpPr>
          <p:cNvPr id="7" name="Rechteck 6"/>
          <p:cNvSpPr/>
          <p:nvPr/>
        </p:nvSpPr>
        <p:spPr>
          <a:xfrm>
            <a:off x="0" y="0"/>
            <a:ext cx="9144000" cy="260648"/>
          </a:xfrm>
          <a:prstGeom prst="rect">
            <a:avLst/>
          </a:prstGeom>
          <a:gradFill flip="none" rotWithShape="1">
            <a:gsLst>
              <a:gs pos="0">
                <a:schemeClr val="bg1">
                  <a:lumMod val="75000"/>
                </a:schemeClr>
              </a:gs>
              <a:gs pos="3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de-DE">
              <a:solidFill>
                <a:prstClr val="white"/>
              </a:solidFill>
              <a:latin typeface="Calibri"/>
            </a:endParaRPr>
          </a:p>
        </p:txBody>
      </p:sp>
      <p:cxnSp>
        <p:nvCxnSpPr>
          <p:cNvPr id="9" name="Gerade Verbindung 8"/>
          <p:cNvCxnSpPr/>
          <p:nvPr/>
        </p:nvCxnSpPr>
        <p:spPr>
          <a:xfrm>
            <a:off x="0" y="638132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p:nvCxnSpPr>
        <p:spPr>
          <a:xfrm>
            <a:off x="4128" y="809898"/>
            <a:ext cx="91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elplatzhalter 1"/>
          <p:cNvSpPr>
            <a:spLocks noGrp="1"/>
          </p:cNvSpPr>
          <p:nvPr>
            <p:ph type="title"/>
          </p:nvPr>
        </p:nvSpPr>
        <p:spPr>
          <a:xfrm>
            <a:off x="457200" y="24304"/>
            <a:ext cx="8229600" cy="706090"/>
          </a:xfrm>
          <a:prstGeom prst="rect">
            <a:avLst/>
          </a:prstGeom>
        </p:spPr>
        <p:txBody>
          <a:bodyPr vert="horz" lIns="91440" tIns="45720" rIns="91440" bIns="45720" rtlCol="0" anchor="ctr">
            <a:noAutofit/>
          </a:bodyPr>
          <a:lstStyle/>
          <a:p>
            <a:r>
              <a:rPr lang="de-DE" dirty="0" smtClean="0"/>
              <a:t>Titelmasterformat durch Klicken bearbeiten</a:t>
            </a:r>
            <a:endParaRPr lang="de-DE" dirty="0"/>
          </a:p>
        </p:txBody>
      </p:sp>
      <p:pic>
        <p:nvPicPr>
          <p:cNvPr id="8" name="Picture 7" descr="Chalmers_GU.wmf"/>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51520" y="6453336"/>
            <a:ext cx="3816424" cy="335274"/>
          </a:xfrm>
          <a:prstGeom prst="rect">
            <a:avLst/>
          </a:prstGeom>
        </p:spPr>
      </p:pic>
    </p:spTree>
    <p:extLst>
      <p:ext uri="{BB962C8B-B14F-4D97-AF65-F5344CB8AC3E}">
        <p14:creationId xmlns:p14="http://schemas.microsoft.com/office/powerpoint/2010/main" val="10315844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transition xmlns:p14="http://schemas.microsoft.com/office/powerpoint/2010/main">
    <p:fade/>
  </p:transition>
  <p:timing>
    <p:tnLst>
      <p:par>
        <p:cTn xmlns:p14="http://schemas.microsoft.com/office/powerpoint/2010/main" id="1" dur="indefinite" restart="never" nodeType="tmRoot"/>
      </p:par>
    </p:tnLst>
  </p:timing>
  <p:hf hdr="0" dt="0"/>
  <p:txStyles>
    <p:titleStyle>
      <a:lvl1pPr algn="ctr" defTabSz="914400" rtl="0" eaLnBrk="1" latinLnBrk="0" hangingPunct="1">
        <a:spcBef>
          <a:spcPct val="0"/>
        </a:spcBef>
        <a:buNone/>
        <a:defRPr sz="3200" kern="1200">
          <a:solidFill>
            <a:schemeClr val="tx1"/>
          </a:solidFill>
          <a:latin typeface="Georgia" pitchFamily="18" charset="0"/>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Georgia" pitchFamily="18" charset="0"/>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Georgia" pitchFamily="18" charset="0"/>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Georgia" pitchFamily="18" charset="0"/>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Georgia"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1.bin"/><Relationship Id="rId5" Type="http://schemas.openxmlformats.org/officeDocument/2006/relationships/image" Target="../media/image9.wmf"/><Relationship Id="rId6" Type="http://schemas.openxmlformats.org/officeDocument/2006/relationships/oleObject" Target="../embeddings/oleObject2.bin"/><Relationship Id="rId7" Type="http://schemas.openxmlformats.org/officeDocument/2006/relationships/image" Target="../media/image10.wmf"/><Relationship Id="rId8" Type="http://schemas.openxmlformats.org/officeDocument/2006/relationships/image" Target="../media/image11.wmf"/><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14.wmf"/><Relationship Id="rId4" Type="http://schemas.openxmlformats.org/officeDocument/2006/relationships/image" Target="../media/image15.wmf"/><Relationship Id="rId5" Type="http://schemas.openxmlformats.org/officeDocument/2006/relationships/image" Target="../media/image16.wmf"/><Relationship Id="rId6" Type="http://schemas.openxmlformats.org/officeDocument/2006/relationships/image" Target="../media/image17.wmf"/><Relationship Id="rId7" Type="http://schemas.openxmlformats.org/officeDocument/2006/relationships/image" Target="../media/image18.wmf"/><Relationship Id="rId8" Type="http://schemas.openxmlformats.org/officeDocument/2006/relationships/image" Target="../media/image19.wmf"/><Relationship Id="rId9" Type="http://schemas.openxmlformats.org/officeDocument/2006/relationships/image" Target="../media/image20.wmf"/><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2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2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23.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4.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5.wmf"/></Relationships>
</file>

<file path=ppt/slides/_rels/slide36.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wmf"/><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3.bin"/><Relationship Id="rId5" Type="http://schemas.openxmlformats.org/officeDocument/2006/relationships/image" Target="../media/image28.png"/><Relationship Id="rId1" Type="http://schemas.openxmlformats.org/officeDocument/2006/relationships/vmlDrawing" Target="../drawings/vmlDrawing2.vml"/><Relationship Id="rId2"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9.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6.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Microsoft_Word_97_-_2004_Document1.doc"/><Relationship Id="rId4" Type="http://schemas.openxmlformats.org/officeDocument/2006/relationships/image" Target="../media/image30.emf"/><Relationship Id="rId1" Type="http://schemas.openxmlformats.org/officeDocument/2006/relationships/vmlDrawing" Target="../drawings/vmlDrawing3.vml"/><Relationship Id="rId2"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31.wmf"/><Relationship Id="rId4" Type="http://schemas.openxmlformats.org/officeDocument/2006/relationships/image" Target="../media/image32.wmf"/><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4548617" y="634280"/>
            <a:ext cx="4280327" cy="3210245"/>
          </a:xfrm>
          <a:prstGeom prst="rect">
            <a:avLst/>
          </a:prstGeom>
        </p:spPr>
      </p:pic>
      <p:sp>
        <p:nvSpPr>
          <p:cNvPr id="2" name="Title 1"/>
          <p:cNvSpPr>
            <a:spLocks noGrp="1"/>
          </p:cNvSpPr>
          <p:nvPr>
            <p:ph type="ctrTitle"/>
          </p:nvPr>
        </p:nvSpPr>
        <p:spPr>
          <a:xfrm>
            <a:off x="685800" y="4202873"/>
            <a:ext cx="7772400" cy="1470025"/>
          </a:xfrm>
        </p:spPr>
        <p:txBody>
          <a:bodyPr/>
          <a:lstStyle/>
          <a:p>
            <a:r>
              <a:rPr lang="en-US" dirty="0" smtClean="0"/>
              <a:t>Agile vs. Plan-driven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8000" y="1808865"/>
            <a:ext cx="2653610" cy="2031670"/>
          </a:xfrm>
          <a:prstGeom prst="rect">
            <a:avLst/>
          </a:prstGeom>
        </p:spPr>
      </p:pic>
      <p:sp>
        <p:nvSpPr>
          <p:cNvPr id="7" name="Rectangle 6"/>
          <p:cNvSpPr/>
          <p:nvPr/>
        </p:nvSpPr>
        <p:spPr>
          <a:xfrm>
            <a:off x="508000" y="3820845"/>
            <a:ext cx="2475184" cy="215444"/>
          </a:xfrm>
          <a:prstGeom prst="rect">
            <a:avLst/>
          </a:prstGeom>
        </p:spPr>
        <p:txBody>
          <a:bodyPr wrap="square">
            <a:spAutoFit/>
          </a:bodyPr>
          <a:lstStyle/>
          <a:p>
            <a:r>
              <a:rPr lang="en-US" sz="800" dirty="0"/>
              <a:t>http://</a:t>
            </a:r>
            <a:r>
              <a:rPr lang="en-US" sz="800" dirty="0" err="1"/>
              <a:t>pixabay.com</a:t>
            </a:r>
            <a:r>
              <a:rPr lang="en-US" sz="800" dirty="0"/>
              <a:t>/en/tent-camping-camper-24500/</a:t>
            </a:r>
          </a:p>
        </p:txBody>
      </p:sp>
      <p:sp>
        <p:nvSpPr>
          <p:cNvPr id="9" name="Rectangle 8"/>
          <p:cNvSpPr/>
          <p:nvPr/>
        </p:nvSpPr>
        <p:spPr>
          <a:xfrm>
            <a:off x="5073197" y="3796095"/>
            <a:ext cx="3385003" cy="215444"/>
          </a:xfrm>
          <a:prstGeom prst="rect">
            <a:avLst/>
          </a:prstGeom>
        </p:spPr>
        <p:txBody>
          <a:bodyPr wrap="square">
            <a:spAutoFit/>
          </a:bodyPr>
          <a:lstStyle/>
          <a:p>
            <a:r>
              <a:rPr lang="en-US" sz="800" dirty="0"/>
              <a:t>http://</a:t>
            </a:r>
            <a:r>
              <a:rPr lang="en-US" sz="800" dirty="0" err="1"/>
              <a:t>upload.wikimedia.org</a:t>
            </a:r>
            <a:r>
              <a:rPr lang="en-US" sz="800" dirty="0"/>
              <a:t>/</a:t>
            </a:r>
            <a:r>
              <a:rPr lang="en-US" sz="800" dirty="0" err="1"/>
              <a:t>wikipedia</a:t>
            </a:r>
            <a:r>
              <a:rPr lang="en-US" sz="800" dirty="0"/>
              <a:t>/commons/5/51/Gotic3d2.jpg</a:t>
            </a:r>
          </a:p>
        </p:txBody>
      </p:sp>
      <p:sp>
        <p:nvSpPr>
          <p:cNvPr id="10"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solidFill>
                  <a:prstClr val="black">
                    <a:tint val="75000"/>
                  </a:prstClr>
                </a:solidFill>
              </a:rPr>
              <a:t>Agile Software </a:t>
            </a:r>
            <a:r>
              <a:rPr lang="de-DE" dirty="0" err="1" smtClean="0">
                <a:solidFill>
                  <a:prstClr val="black">
                    <a:tint val="75000"/>
                  </a:prstClr>
                </a:solidFill>
              </a:rPr>
              <a:t>Dev</a:t>
            </a:r>
            <a:r>
              <a:rPr lang="de-DE" dirty="0" smtClean="0">
                <a:solidFill>
                  <a:prstClr val="black">
                    <a:tint val="75000"/>
                  </a:prstClr>
                </a:solidFill>
              </a:rPr>
              <a:t>. | Eric Knauss</a:t>
            </a:r>
            <a:endParaRPr lang="de-DE" dirty="0">
              <a:solidFill>
                <a:prstClr val="black">
                  <a:tint val="75000"/>
                </a:prstClr>
              </a:solidFill>
            </a:endParaRPr>
          </a:p>
        </p:txBody>
      </p:sp>
    </p:spTree>
    <p:extLst>
      <p:ext uri="{BB962C8B-B14F-4D97-AF65-F5344CB8AC3E}">
        <p14:creationId xmlns:p14="http://schemas.microsoft.com/office/powerpoint/2010/main" val="323315153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Phases</a:t>
            </a:r>
          </a:p>
          <a:p>
            <a:pPr lvl="1"/>
            <a:r>
              <a:rPr lang="en-US" dirty="0" smtClean="0"/>
              <a:t>Requirements analysis and definition</a:t>
            </a:r>
          </a:p>
          <a:p>
            <a:pPr lvl="1"/>
            <a:r>
              <a:rPr lang="en-US" dirty="0" smtClean="0"/>
              <a:t>System and software design</a:t>
            </a:r>
          </a:p>
          <a:p>
            <a:pPr lvl="1"/>
            <a:r>
              <a:rPr lang="en-US" dirty="0" smtClean="0"/>
              <a:t>Implementation and unit testing</a:t>
            </a:r>
          </a:p>
          <a:p>
            <a:pPr lvl="1"/>
            <a:r>
              <a:rPr lang="en-US" dirty="0" smtClean="0"/>
              <a:t>Integration and system testing</a:t>
            </a:r>
          </a:p>
          <a:p>
            <a:pPr lvl="1"/>
            <a:r>
              <a:rPr lang="en-US" dirty="0" smtClean="0"/>
              <a:t>Operation and maintenance</a:t>
            </a:r>
          </a:p>
          <a:p>
            <a:endParaRPr lang="en-US" dirty="0"/>
          </a:p>
          <a:p>
            <a:r>
              <a:rPr lang="en-US" dirty="0" smtClean="0"/>
              <a:t>Main principle: One phase has to be completed before the next phase can be started</a:t>
            </a:r>
          </a:p>
          <a:p>
            <a:endParaRPr lang="en-US" dirty="0"/>
          </a:p>
          <a:p>
            <a:r>
              <a:rPr lang="en-US" dirty="0" smtClean="0"/>
              <a:t>Changes are hard due to implied dependencies between artifacts from different phases</a:t>
            </a: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289321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Waterfall Model</a:t>
            </a:r>
            <a:endParaRPr lang="en-US" noProof="0" dirty="0"/>
          </a:p>
        </p:txBody>
      </p:sp>
      <p:sp>
        <p:nvSpPr>
          <p:cNvPr id="8" name="Inhaltsplatzhalter 7"/>
          <p:cNvSpPr>
            <a:spLocks noGrp="1"/>
          </p:cNvSpPr>
          <p:nvPr>
            <p:ph idx="1"/>
          </p:nvPr>
        </p:nvSpPr>
        <p:spPr/>
        <p:txBody>
          <a:bodyPr>
            <a:normAutofit/>
          </a:bodyPr>
          <a:lstStyle/>
          <a:p>
            <a:r>
              <a:rPr lang="en-US" noProof="0" dirty="0" smtClean="0"/>
              <a:t>Restrictions</a:t>
            </a:r>
          </a:p>
          <a:p>
            <a:pPr lvl="1"/>
            <a:r>
              <a:rPr lang="en-US" dirty="0" smtClean="0"/>
              <a:t>Customer’s change requests cannot be adapted easily by the ongoing development process</a:t>
            </a:r>
          </a:p>
          <a:p>
            <a:pPr lvl="1"/>
            <a:r>
              <a:rPr lang="en-US" dirty="0" smtClean="0"/>
              <a:t>The process should only be applied when requirements are pretty complete, well understood by all stakeholders (customer, project manager, developers, testers, …), and changes are not expected</a:t>
            </a:r>
          </a:p>
          <a:p>
            <a:pPr lvl="1"/>
            <a:r>
              <a:rPr lang="en-US" dirty="0" smtClean="0"/>
              <a:t>Only a few projects fulfill all these preconditions at the beginning</a:t>
            </a:r>
          </a:p>
          <a:p>
            <a:pPr lvl="1"/>
            <a:r>
              <a:rPr lang="en-US" dirty="0" smtClean="0"/>
              <a:t>Waterfall model is used for large engineering projects, which might be spread over several development sites</a:t>
            </a:r>
          </a:p>
          <a:p>
            <a:pPr lvl="1"/>
            <a:endParaRPr lang="en-US" dirty="0" smtClean="0"/>
          </a:p>
          <a:p>
            <a:pPr lvl="1"/>
            <a:endParaRPr lang="en-US" dirty="0" smtClean="0"/>
          </a:p>
          <a:p>
            <a:pPr lvl="1"/>
            <a:endParaRPr lang="en-US" dirty="0" smtClean="0"/>
          </a:p>
          <a:p>
            <a:pPr lvl="1"/>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3868105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bgerundetes Rechteck 5"/>
          <p:cNvSpPr/>
          <p:nvPr/>
        </p:nvSpPr>
        <p:spPr>
          <a:xfrm>
            <a:off x="611560" y="162880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Requirements</a:t>
            </a:r>
            <a:r>
              <a:rPr lang="de-DE" dirty="0" smtClean="0">
                <a:latin typeface="Georgia"/>
                <a:cs typeface="Georgia"/>
              </a:rPr>
              <a:t> Analysis</a:t>
            </a:r>
            <a:endParaRPr lang="de-DE" dirty="0">
              <a:latin typeface="Georgia"/>
              <a:cs typeface="Georgia"/>
            </a:endParaRPr>
          </a:p>
        </p:txBody>
      </p:sp>
      <p:sp>
        <p:nvSpPr>
          <p:cNvPr id="7" name="Abgerundetes Rechteck 6"/>
          <p:cNvSpPr/>
          <p:nvPr/>
        </p:nvSpPr>
        <p:spPr>
          <a:xfrm>
            <a:off x="968750" y="277180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Architecture</a:t>
            </a:r>
            <a:endParaRPr lang="de-DE" dirty="0">
              <a:latin typeface="Georgia"/>
              <a:cs typeface="Georgia"/>
            </a:endParaRPr>
          </a:p>
        </p:txBody>
      </p:sp>
      <p:sp>
        <p:nvSpPr>
          <p:cNvPr id="9" name="Abgerundetes Rechteck 8"/>
          <p:cNvSpPr/>
          <p:nvPr/>
        </p:nvSpPr>
        <p:spPr>
          <a:xfrm>
            <a:off x="1325940" y="391481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Design</a:t>
            </a:r>
            <a:endParaRPr lang="de-DE" dirty="0">
              <a:latin typeface="Georgia"/>
              <a:cs typeface="Georgia"/>
            </a:endParaRPr>
          </a:p>
        </p:txBody>
      </p:sp>
      <p:sp>
        <p:nvSpPr>
          <p:cNvPr id="12" name="Abgerundetes Rechteck 11"/>
          <p:cNvSpPr/>
          <p:nvPr/>
        </p:nvSpPr>
        <p:spPr>
          <a:xfrm>
            <a:off x="2928396" y="5017003"/>
            <a:ext cx="3239918" cy="95865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Implementation | Unit Test</a:t>
            </a:r>
            <a:endParaRPr lang="de-DE" dirty="0">
              <a:latin typeface="Georgia"/>
              <a:cs typeface="Georgia"/>
            </a:endParaRPr>
          </a:p>
        </p:txBody>
      </p:sp>
      <p:sp>
        <p:nvSpPr>
          <p:cNvPr id="37" name="Pfeil nach unten 36"/>
          <p:cNvSpPr/>
          <p:nvPr/>
        </p:nvSpPr>
        <p:spPr>
          <a:xfrm>
            <a:off x="1540254" y="248605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8" name="Pfeil nach unten 37"/>
          <p:cNvSpPr/>
          <p:nvPr/>
        </p:nvSpPr>
        <p:spPr>
          <a:xfrm>
            <a:off x="1897444" y="362906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40" name="Pfeil nach unten 39"/>
          <p:cNvSpPr/>
          <p:nvPr/>
        </p:nvSpPr>
        <p:spPr>
          <a:xfrm rot="18900000">
            <a:off x="2965748" y="4762870"/>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1" name="Abgerundetes Rechteck 5"/>
          <p:cNvSpPr/>
          <p:nvPr/>
        </p:nvSpPr>
        <p:spPr>
          <a:xfrm>
            <a:off x="7085220" y="1631080"/>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Acceptance</a:t>
            </a:r>
            <a:r>
              <a:rPr lang="de-DE" dirty="0" smtClean="0">
                <a:latin typeface="Georgia"/>
                <a:cs typeface="Georgia"/>
              </a:rPr>
              <a:t> / Operational </a:t>
            </a:r>
            <a:r>
              <a:rPr lang="de-DE" dirty="0" err="1" smtClean="0">
                <a:latin typeface="Georgia"/>
                <a:cs typeface="Georgia"/>
              </a:rPr>
              <a:t>Testing</a:t>
            </a:r>
            <a:endParaRPr lang="de-DE" dirty="0">
              <a:latin typeface="Georgia"/>
              <a:cs typeface="Georgia"/>
            </a:endParaRPr>
          </a:p>
        </p:txBody>
      </p:sp>
      <p:sp>
        <p:nvSpPr>
          <p:cNvPr id="53" name="Abgerundetes Rechteck 6"/>
          <p:cNvSpPr/>
          <p:nvPr/>
        </p:nvSpPr>
        <p:spPr>
          <a:xfrm>
            <a:off x="6578314" y="2774088"/>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smtClean="0">
                <a:latin typeface="Georgia"/>
                <a:cs typeface="Georgia"/>
              </a:rPr>
              <a:t>Integration Test</a:t>
            </a:r>
            <a:endParaRPr lang="de-DE" dirty="0">
              <a:latin typeface="Georgia"/>
              <a:cs typeface="Georgia"/>
            </a:endParaRPr>
          </a:p>
        </p:txBody>
      </p:sp>
      <p:sp>
        <p:nvSpPr>
          <p:cNvPr id="55" name="Abgerundetes Rechteck 8"/>
          <p:cNvSpPr/>
          <p:nvPr/>
        </p:nvSpPr>
        <p:spPr>
          <a:xfrm>
            <a:off x="6074258" y="3917096"/>
            <a:ext cx="1714512" cy="92869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de-DE" dirty="0" err="1" smtClean="0">
                <a:latin typeface="Georgia"/>
                <a:cs typeface="Georgia"/>
              </a:rPr>
              <a:t>Component</a:t>
            </a:r>
            <a:r>
              <a:rPr lang="de-DE" dirty="0" smtClean="0">
                <a:latin typeface="Georgia"/>
                <a:cs typeface="Georgia"/>
              </a:rPr>
              <a:t> Test</a:t>
            </a:r>
            <a:endParaRPr lang="de-DE" dirty="0">
              <a:latin typeface="Georgia"/>
              <a:cs typeface="Georgia"/>
            </a:endParaRPr>
          </a:p>
        </p:txBody>
      </p:sp>
      <p:sp>
        <p:nvSpPr>
          <p:cNvPr id="56" name="Pfeil nach unten 36"/>
          <p:cNvSpPr/>
          <p:nvPr/>
        </p:nvSpPr>
        <p:spPr>
          <a:xfrm rot="10800000">
            <a:off x="7301244" y="2488336"/>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57" name="Pfeil nach unten 37"/>
          <p:cNvSpPr/>
          <p:nvPr/>
        </p:nvSpPr>
        <p:spPr>
          <a:xfrm rot="10800000">
            <a:off x="6645762" y="363134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
        <p:nvSpPr>
          <p:cNvPr id="3" name="Title 2"/>
          <p:cNvSpPr>
            <a:spLocks noGrp="1"/>
          </p:cNvSpPr>
          <p:nvPr>
            <p:ph type="title"/>
          </p:nvPr>
        </p:nvSpPr>
        <p:spPr/>
        <p:txBody>
          <a:bodyPr/>
          <a:lstStyle/>
          <a:p>
            <a:r>
              <a:rPr lang="en-US" dirty="0" smtClean="0"/>
              <a:t>V-Model</a:t>
            </a:r>
            <a:endParaRPr lang="en-US" dirty="0"/>
          </a:p>
        </p:txBody>
      </p:sp>
      <p:cxnSp>
        <p:nvCxnSpPr>
          <p:cNvPr id="4" name="Straight Arrow Connector 3"/>
          <p:cNvCxnSpPr>
            <a:stCxn id="6" idx="3"/>
            <a:endCxn id="51" idx="1"/>
          </p:cNvCxnSpPr>
          <p:nvPr/>
        </p:nvCxnSpPr>
        <p:spPr>
          <a:xfrm>
            <a:off x="2326072" y="2093147"/>
            <a:ext cx="4759148"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7" idx="3"/>
            <a:endCxn id="53" idx="1"/>
          </p:cNvCxnSpPr>
          <p:nvPr/>
        </p:nvCxnSpPr>
        <p:spPr>
          <a:xfrm>
            <a:off x="2683262" y="3236155"/>
            <a:ext cx="3895052"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a:stCxn id="9" idx="3"/>
            <a:endCxn id="55" idx="1"/>
          </p:cNvCxnSpPr>
          <p:nvPr/>
        </p:nvCxnSpPr>
        <p:spPr>
          <a:xfrm>
            <a:off x="3040452" y="4379163"/>
            <a:ext cx="3033806" cy="22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4067944" y="1700808"/>
            <a:ext cx="1135384" cy="369332"/>
          </a:xfrm>
          <a:prstGeom prst="rect">
            <a:avLst/>
          </a:prstGeom>
          <a:noFill/>
        </p:spPr>
        <p:txBody>
          <a:bodyPr wrap="none" rtlCol="0">
            <a:spAutoFit/>
          </a:bodyPr>
          <a:lstStyle/>
          <a:p>
            <a:r>
              <a:rPr lang="en-US" dirty="0" smtClean="0"/>
              <a:t>Test cases</a:t>
            </a:r>
            <a:endParaRPr lang="en-US" dirty="0"/>
          </a:p>
        </p:txBody>
      </p:sp>
      <p:sp>
        <p:nvSpPr>
          <p:cNvPr id="25" name="TextBox 24"/>
          <p:cNvSpPr txBox="1"/>
          <p:nvPr/>
        </p:nvSpPr>
        <p:spPr>
          <a:xfrm>
            <a:off x="4067944" y="2852936"/>
            <a:ext cx="1135384" cy="369332"/>
          </a:xfrm>
          <a:prstGeom prst="rect">
            <a:avLst/>
          </a:prstGeom>
          <a:noFill/>
        </p:spPr>
        <p:txBody>
          <a:bodyPr wrap="none" rtlCol="0">
            <a:spAutoFit/>
          </a:bodyPr>
          <a:lstStyle/>
          <a:p>
            <a:r>
              <a:rPr lang="en-US" dirty="0" smtClean="0"/>
              <a:t>Test cases</a:t>
            </a:r>
            <a:endParaRPr lang="en-US" dirty="0"/>
          </a:p>
        </p:txBody>
      </p:sp>
      <p:sp>
        <p:nvSpPr>
          <p:cNvPr id="26" name="TextBox 25"/>
          <p:cNvSpPr txBox="1"/>
          <p:nvPr/>
        </p:nvSpPr>
        <p:spPr>
          <a:xfrm>
            <a:off x="4067944" y="4005064"/>
            <a:ext cx="1135384" cy="369332"/>
          </a:xfrm>
          <a:prstGeom prst="rect">
            <a:avLst/>
          </a:prstGeom>
          <a:noFill/>
        </p:spPr>
        <p:txBody>
          <a:bodyPr wrap="none" rtlCol="0">
            <a:spAutoFit/>
          </a:bodyPr>
          <a:lstStyle/>
          <a:p>
            <a:r>
              <a:rPr lang="en-US" dirty="0" smtClean="0"/>
              <a:t>Test cases</a:t>
            </a:r>
            <a:endParaRPr lang="en-US" dirty="0"/>
          </a:p>
        </p:txBody>
      </p:sp>
      <p:sp>
        <p:nvSpPr>
          <p:cNvPr id="24"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12</a:t>
            </a:fld>
            <a:endParaRPr lang="en-US">
              <a:solidFill>
                <a:prstClr val="black">
                  <a:tint val="75000"/>
                </a:prstClr>
              </a:solidFill>
            </a:endParaRPr>
          </a:p>
        </p:txBody>
      </p:sp>
      <p:sp>
        <p:nvSpPr>
          <p:cNvPr id="41" name="Pfeil nach unten 40"/>
          <p:cNvSpPr/>
          <p:nvPr/>
        </p:nvSpPr>
        <p:spPr>
          <a:xfrm rot="13500000">
            <a:off x="5910179" y="4717434"/>
            <a:ext cx="285752" cy="35719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de-DE">
              <a:latin typeface="Georgia"/>
              <a:cs typeface="Georgia"/>
            </a:endParaRPr>
          </a:p>
        </p:txBody>
      </p:sp>
    </p:spTree>
    <p:extLst>
      <p:ext uri="{BB962C8B-B14F-4D97-AF65-F5344CB8AC3E}">
        <p14:creationId xmlns:p14="http://schemas.microsoft.com/office/powerpoint/2010/main" val="361526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en-US" noProof="0" dirty="0" smtClean="0"/>
              <a:t>V-Model</a:t>
            </a:r>
            <a:endParaRPr lang="en-US" noProof="0" dirty="0"/>
          </a:p>
        </p:txBody>
      </p:sp>
      <p:sp>
        <p:nvSpPr>
          <p:cNvPr id="8" name="Inhaltsplatzhalter 7"/>
          <p:cNvSpPr>
            <a:spLocks noGrp="1"/>
          </p:cNvSpPr>
          <p:nvPr>
            <p:ph idx="1"/>
          </p:nvPr>
        </p:nvSpPr>
        <p:spPr/>
        <p:txBody>
          <a:bodyPr>
            <a:normAutofit/>
          </a:bodyPr>
          <a:lstStyle/>
          <a:p>
            <a:r>
              <a:rPr lang="en-US" noProof="0" dirty="0" smtClean="0"/>
              <a:t>Applicability</a:t>
            </a:r>
          </a:p>
          <a:p>
            <a:pPr lvl="1"/>
            <a:r>
              <a:rPr lang="en-US" dirty="0" smtClean="0"/>
              <a:t>Automotive industry</a:t>
            </a:r>
          </a:p>
          <a:p>
            <a:pPr lvl="1"/>
            <a:r>
              <a:rPr lang="en-US" dirty="0" smtClean="0"/>
              <a:t>Governmental projects</a:t>
            </a:r>
          </a:p>
          <a:p>
            <a:pPr lvl="1"/>
            <a:r>
              <a:rPr lang="en-US" dirty="0" smtClean="0"/>
              <a:t>Hierarchical development projects with subcontractors</a:t>
            </a:r>
          </a:p>
          <a:p>
            <a:pPr lvl="1"/>
            <a:r>
              <a:rPr lang="en-US" dirty="0" smtClean="0"/>
              <a:t>Large </a:t>
            </a:r>
            <a:r>
              <a:rPr lang="en-US" dirty="0"/>
              <a:t>engineering </a:t>
            </a:r>
            <a:r>
              <a:rPr lang="en-US" dirty="0" smtClean="0"/>
              <a:t>projects which are spread </a:t>
            </a:r>
            <a:r>
              <a:rPr lang="en-US" dirty="0"/>
              <a:t>over several development sites</a:t>
            </a:r>
          </a:p>
          <a:p>
            <a:pPr marL="0" indent="0">
              <a:buNone/>
            </a:pPr>
            <a:endParaRPr lang="en-US" dirty="0"/>
          </a:p>
          <a:p>
            <a:r>
              <a:rPr lang="en-US" dirty="0" smtClean="0"/>
              <a:t>Restrictions</a:t>
            </a:r>
          </a:p>
          <a:p>
            <a:pPr lvl="1"/>
            <a:r>
              <a:rPr lang="en-US" dirty="0" smtClean="0"/>
              <a:t>Change </a:t>
            </a:r>
            <a:r>
              <a:rPr lang="en-US" dirty="0"/>
              <a:t>requests </a:t>
            </a:r>
            <a:r>
              <a:rPr lang="en-US" dirty="0" smtClean="0"/>
              <a:t>due to modified requirements could </a:t>
            </a:r>
            <a:r>
              <a:rPr lang="en-US" dirty="0"/>
              <a:t>not be adapted </a:t>
            </a:r>
            <a:r>
              <a:rPr lang="en-US" dirty="0" smtClean="0"/>
              <a:t>easily</a:t>
            </a:r>
          </a:p>
          <a:p>
            <a:pPr lvl="1"/>
            <a:r>
              <a:rPr lang="en-US" dirty="0" smtClean="0"/>
              <a:t>Sequential development</a:t>
            </a:r>
          </a:p>
          <a:p>
            <a:pPr lvl="1"/>
            <a:r>
              <a:rPr lang="en-US" dirty="0" err="1" smtClean="0"/>
              <a:t>Tayloring</a:t>
            </a:r>
            <a:r>
              <a:rPr lang="en-US" dirty="0" smtClean="0"/>
              <a:t> only possible with V-Model XT</a:t>
            </a:r>
            <a:endParaRPr lang="en-US" dirty="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9"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709268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285720" y="652975"/>
            <a:ext cx="7772400" cy="1143000"/>
          </a:xfrm>
        </p:spPr>
        <p:txBody>
          <a:bodyPr/>
          <a:lstStyle/>
          <a:p>
            <a:r>
              <a:rPr lang="en-US" dirty="0" err="1" smtClean="0"/>
              <a:t>Projektplan</a:t>
            </a:r>
            <a:r>
              <a:rPr lang="en-US" dirty="0" smtClean="0"/>
              <a:t> (classical)</a:t>
            </a:r>
            <a:br>
              <a:rPr lang="en-US" dirty="0" smtClean="0"/>
            </a:br>
            <a:r>
              <a:rPr lang="en-US" sz="1800" i="1" dirty="0" smtClean="0">
                <a:solidFill>
                  <a:schemeClr val="tx1"/>
                </a:solidFill>
              </a:rPr>
              <a:t>c.f. IEEE </a:t>
            </a:r>
            <a:r>
              <a:rPr lang="en-US" sz="1800" i="1" dirty="0" err="1" smtClean="0">
                <a:solidFill>
                  <a:schemeClr val="tx1"/>
                </a:solidFill>
              </a:rPr>
              <a:t>Std</a:t>
            </a:r>
            <a:r>
              <a:rPr lang="en-US" sz="1800" i="1" dirty="0" smtClean="0">
                <a:solidFill>
                  <a:schemeClr val="tx1"/>
                </a:solidFill>
              </a:rPr>
              <a:t> 729-1983</a:t>
            </a:r>
          </a:p>
        </p:txBody>
      </p:sp>
      <p:sp>
        <p:nvSpPr>
          <p:cNvPr id="4994051" name="Rectangle 3"/>
          <p:cNvSpPr>
            <a:spLocks noGrp="1" noChangeArrowheads="1"/>
          </p:cNvSpPr>
          <p:nvPr>
            <p:ph idx="1"/>
          </p:nvPr>
        </p:nvSpPr>
        <p:spPr>
          <a:xfrm>
            <a:off x="571472" y="2099732"/>
            <a:ext cx="8062913" cy="4158175"/>
          </a:xfrm>
        </p:spPr>
        <p:txBody>
          <a:bodyPr numCol="2"/>
          <a:lstStyle/>
          <a:p>
            <a:pPr marL="0" indent="0">
              <a:buNone/>
            </a:pPr>
            <a:r>
              <a:rPr lang="en-US" smtClean="0"/>
              <a:t>Defines 6 questions</a:t>
            </a:r>
          </a:p>
          <a:p>
            <a:r>
              <a:rPr lang="en-US" sz="1800" smtClean="0">
                <a:solidFill>
                  <a:schemeClr val="tx1"/>
                </a:solidFill>
              </a:rPr>
              <a:t>What </a:t>
            </a:r>
            <a:r>
              <a:rPr lang="en-US" sz="1800" smtClean="0"/>
              <a:t>will be done</a:t>
            </a:r>
          </a:p>
          <a:p>
            <a:r>
              <a:rPr lang="en-US" sz="1800" smtClean="0">
                <a:solidFill>
                  <a:schemeClr val="tx1"/>
                </a:solidFill>
              </a:rPr>
              <a:t>W</a:t>
            </a:r>
            <a:r>
              <a:rPr lang="en-US" sz="1800" smtClean="0"/>
              <a:t>hy</a:t>
            </a:r>
          </a:p>
          <a:p>
            <a:r>
              <a:rPr lang="en-US" sz="1800" smtClean="0"/>
              <a:t>For how much money</a:t>
            </a:r>
          </a:p>
          <a:p>
            <a:r>
              <a:rPr lang="en-US" sz="1800" smtClean="0"/>
              <a:t>By whom</a:t>
            </a:r>
          </a:p>
          <a:p>
            <a:r>
              <a:rPr lang="en-US" sz="1800" smtClean="0">
                <a:solidFill>
                  <a:schemeClr val="tx1"/>
                </a:solidFill>
              </a:rPr>
              <a:t>When</a:t>
            </a:r>
            <a:endParaRPr lang="en-US" sz="1800" smtClean="0"/>
          </a:p>
          <a:p>
            <a:r>
              <a:rPr lang="en-US" sz="1800" smtClean="0">
                <a:solidFill>
                  <a:schemeClr val="tx1"/>
                </a:solidFill>
              </a:rPr>
              <a:t>With what resources </a:t>
            </a:r>
            <a:r>
              <a:rPr lang="en-US" sz="1800" smtClean="0"/>
              <a:t>(Developmen- and Management-aids and -techniques)</a:t>
            </a:r>
          </a:p>
          <a:p>
            <a:pPr lvl="1"/>
            <a:endParaRPr lang="en-US" sz="1800" smtClean="0"/>
          </a:p>
          <a:p>
            <a:pPr lvl="1"/>
            <a:endParaRPr lang="en-US" sz="1800" smtClean="0"/>
          </a:p>
          <a:p>
            <a:pPr lvl="1"/>
            <a:endParaRPr lang="en-US" sz="1800" smtClean="0"/>
          </a:p>
          <a:p>
            <a:pPr marL="0" indent="0">
              <a:buNone/>
            </a:pPr>
            <a:r>
              <a:rPr lang="en-US" smtClean="0"/>
              <a:t>To be defined</a:t>
            </a:r>
          </a:p>
          <a:p>
            <a:r>
              <a:rPr lang="en-US" sz="1800" smtClean="0"/>
              <a:t>Responsibility of Project Manager</a:t>
            </a:r>
          </a:p>
          <a:p>
            <a:r>
              <a:rPr lang="en-US" sz="1800" smtClean="0"/>
              <a:t>Necessary tasks (as far as they can be known)</a:t>
            </a:r>
          </a:p>
          <a:p>
            <a:r>
              <a:rPr lang="en-US" sz="1800" smtClean="0"/>
              <a:t>Expected results</a:t>
            </a:r>
          </a:p>
          <a:p>
            <a:pPr lvl="1"/>
            <a:r>
              <a:rPr lang="en-US" sz="1800" smtClean="0"/>
              <a:t>In detail: Software, </a:t>
            </a:r>
            <a:r>
              <a:rPr lang="en-US" sz="1800" smtClean="0">
                <a:solidFill>
                  <a:srgbClr val="E29F1A"/>
                </a:solidFill>
              </a:rPr>
              <a:t>Documentation</a:t>
            </a:r>
            <a:r>
              <a:rPr lang="en-US" sz="1800" smtClean="0"/>
              <a:t>, Servicesdetaillierter </a:t>
            </a:r>
          </a:p>
          <a:p>
            <a:pPr lvl="2"/>
            <a:r>
              <a:rPr lang="en-US" sz="1800" smtClean="0">
                <a:solidFill>
                  <a:srgbClr val="2358A7"/>
                </a:solidFill>
              </a:rPr>
              <a:t>E.g. for </a:t>
            </a:r>
            <a:r>
              <a:rPr lang="en-US" sz="1800" smtClean="0">
                <a:solidFill>
                  <a:srgbClr val="FF9900"/>
                </a:solidFill>
              </a:rPr>
              <a:t>Doc</a:t>
            </a:r>
            <a:r>
              <a:rPr lang="en-US" sz="1800" smtClean="0">
                <a:solidFill>
                  <a:srgbClr val="2358A7"/>
                </a:solidFill>
              </a:rPr>
              <a:t>.: table of contents, intended readers, level of detail</a:t>
            </a:r>
          </a:p>
          <a:p>
            <a:pPr lvl="1"/>
            <a:r>
              <a:rPr lang="en-US" sz="1800" smtClean="0"/>
              <a:t>Ideal: Acceptance criteria, even for </a:t>
            </a:r>
            <a:r>
              <a:rPr lang="en-US" sz="1800" smtClean="0">
                <a:solidFill>
                  <a:srgbClr val="E29F1A"/>
                </a:solidFill>
              </a:rPr>
              <a:t>Documents</a:t>
            </a:r>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14</a:t>
            </a:fld>
            <a:endParaRPr lang="en-US">
              <a:solidFill>
                <a:prstClr val="black">
                  <a:tint val="75000"/>
                </a:prstClr>
              </a:solidFill>
            </a:endParaRPr>
          </a:p>
        </p:txBody>
      </p:sp>
    </p:spTree>
    <p:extLst>
      <p:ext uri="{BB962C8B-B14F-4D97-AF65-F5344CB8AC3E}">
        <p14:creationId xmlns:p14="http://schemas.microsoft.com/office/powerpoint/2010/main" val="3643466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94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94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94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940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9940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9940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9940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994051">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994051">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994051">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994051">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994051">
                                            <p:txEl>
                                              <p:pRg st="14" end="1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994051">
                                            <p:txEl>
                                              <p:pRg st="15" end="1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994051">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4051"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smtClean="0"/>
              <a:t>Typical problems in software development</a:t>
            </a:r>
          </a:p>
        </p:txBody>
      </p:sp>
      <p:sp>
        <p:nvSpPr>
          <p:cNvPr id="168963" name="AutoShape 3"/>
          <p:cNvSpPr>
            <a:spLocks noChangeArrowheads="1"/>
          </p:cNvSpPr>
          <p:nvPr/>
        </p:nvSpPr>
        <p:spPr bwMode="auto">
          <a:xfrm>
            <a:off x="2286000" y="2695025"/>
            <a:ext cx="615950" cy="2024062"/>
          </a:xfrm>
          <a:prstGeom prst="downArrow">
            <a:avLst>
              <a:gd name="adj1" fmla="val 50000"/>
              <a:gd name="adj2" fmla="val 82152"/>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endParaRPr lang="en-US"/>
          </a:p>
        </p:txBody>
      </p:sp>
      <p:sp>
        <p:nvSpPr>
          <p:cNvPr id="23558" name="AutoShape 4"/>
          <p:cNvSpPr>
            <a:spLocks noChangeArrowheads="1"/>
          </p:cNvSpPr>
          <p:nvPr/>
        </p:nvSpPr>
        <p:spPr bwMode="auto">
          <a:xfrm>
            <a:off x="1116013" y="4310063"/>
            <a:ext cx="3879850" cy="19605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3420 h 21600"/>
              <a:gd name="T14" fmla="*/ 18141 w 21600"/>
              <a:gd name="T15" fmla="*/ 18180 h 21600"/>
            </a:gdLst>
            <a:ahLst/>
            <a:cxnLst>
              <a:cxn ang="T8">
                <a:pos x="T0" y="T1"/>
              </a:cxn>
              <a:cxn ang="T9">
                <a:pos x="T2" y="T3"/>
              </a:cxn>
              <a:cxn ang="T10">
                <a:pos x="T4" y="T5"/>
              </a:cxn>
              <a:cxn ang="T11">
                <a:pos x="T6" y="T7"/>
              </a:cxn>
            </a:cxnLst>
            <a:rect l="T12" t="T13" r="T14" b="T15"/>
            <a:pathLst>
              <a:path w="21600" h="21600">
                <a:moveTo>
                  <a:pt x="16538" y="0"/>
                </a:moveTo>
                <a:lnTo>
                  <a:pt x="16538" y="3420"/>
                </a:lnTo>
                <a:lnTo>
                  <a:pt x="3375" y="3420"/>
                </a:lnTo>
                <a:lnTo>
                  <a:pt x="3375" y="18180"/>
                </a:lnTo>
                <a:lnTo>
                  <a:pt x="16538" y="18180"/>
                </a:lnTo>
                <a:lnTo>
                  <a:pt x="16538" y="21600"/>
                </a:lnTo>
                <a:lnTo>
                  <a:pt x="21600" y="10800"/>
                </a:lnTo>
                <a:close/>
              </a:path>
              <a:path w="21600" h="21600">
                <a:moveTo>
                  <a:pt x="1350" y="3420"/>
                </a:moveTo>
                <a:lnTo>
                  <a:pt x="1350" y="18180"/>
                </a:lnTo>
                <a:lnTo>
                  <a:pt x="2700" y="18180"/>
                </a:lnTo>
                <a:lnTo>
                  <a:pt x="2700" y="3420"/>
                </a:lnTo>
                <a:close/>
              </a:path>
              <a:path w="21600" h="21600">
                <a:moveTo>
                  <a:pt x="0" y="3420"/>
                </a:moveTo>
                <a:lnTo>
                  <a:pt x="0" y="18180"/>
                </a:lnTo>
                <a:lnTo>
                  <a:pt x="675" y="18180"/>
                </a:lnTo>
                <a:lnTo>
                  <a:pt x="675" y="3420"/>
                </a:lnTo>
                <a:close/>
              </a:path>
            </a:pathLst>
          </a:custGeom>
          <a:solidFill>
            <a:srgbClr val="F9FDD7"/>
          </a:solidFill>
          <a:ln w="38100">
            <a:solidFill>
              <a:srgbClr val="2358A7"/>
            </a:solidFill>
            <a:miter lim="800000"/>
            <a:headEnd/>
            <a:tailEnd/>
          </a:ln>
        </p:spPr>
        <p:txBody>
          <a:bodyPr wrap="none" lIns="75749" tIns="37874" rIns="75749" bIns="37874" anchor="ctr"/>
          <a:lstStyle/>
          <a:p>
            <a:pPr algn="ctr" defTabSz="631825" eaLnBrk="0" hangingPunct="0"/>
            <a:r>
              <a:rPr lang="en-US" sz="2000" b="1" smtClean="0">
                <a:solidFill>
                  <a:schemeClr val="tx1"/>
                </a:solidFill>
                <a:latin typeface="+mn-lt"/>
              </a:rPr>
              <a:t>Software-Projects</a:t>
            </a:r>
            <a:endParaRPr lang="en-US" sz="2000" b="1">
              <a:solidFill>
                <a:schemeClr val="tx1"/>
              </a:solidFill>
              <a:latin typeface="+mn-lt"/>
            </a:endParaRPr>
          </a:p>
        </p:txBody>
      </p:sp>
      <p:sp>
        <p:nvSpPr>
          <p:cNvPr id="23559" name="AutoShape 6"/>
          <p:cNvSpPr>
            <a:spLocks noChangeArrowheads="1"/>
          </p:cNvSpPr>
          <p:nvPr/>
        </p:nvSpPr>
        <p:spPr bwMode="auto">
          <a:xfrm>
            <a:off x="5241924" y="4114800"/>
            <a:ext cx="3343275" cy="2090738"/>
          </a:xfrm>
          <a:prstGeom prst="ribbon2">
            <a:avLst>
              <a:gd name="adj1" fmla="val 12500"/>
              <a:gd name="adj2" fmla="val 67648"/>
            </a:avLst>
          </a:prstGeom>
          <a:solidFill>
            <a:srgbClr val="F1FA9C"/>
          </a:solidFill>
          <a:ln w="6350">
            <a:solidFill>
              <a:schemeClr val="tx1"/>
            </a:solidFill>
            <a:round/>
            <a:headEnd/>
            <a:tailEnd/>
          </a:ln>
        </p:spPr>
        <p:txBody>
          <a:bodyPr wrap="none" lIns="75749" tIns="37874" rIns="75749" bIns="37874" anchor="ctr"/>
          <a:lstStyle/>
          <a:p>
            <a:pPr algn="ctr" defTabSz="631825" eaLnBrk="0" hangingPunct="0"/>
            <a:r>
              <a:rPr lang="en-US" sz="2300" b="1" smtClean="0">
                <a:solidFill>
                  <a:schemeClr val="tx1"/>
                </a:solidFill>
              </a:rPr>
              <a:t>Quality </a:t>
            </a:r>
          </a:p>
          <a:p>
            <a:pPr algn="ctr" defTabSz="631825" eaLnBrk="0" hangingPunct="0"/>
            <a:r>
              <a:rPr lang="en-US" sz="2300" b="1" smtClean="0"/>
              <a:t>a</a:t>
            </a:r>
            <a:r>
              <a:rPr lang="en-US" sz="2300" b="1" smtClean="0">
                <a:solidFill>
                  <a:schemeClr val="tx1"/>
                </a:solidFill>
              </a:rPr>
              <a:t>nd</a:t>
            </a:r>
          </a:p>
          <a:p>
            <a:pPr algn="ctr" defTabSz="631825" eaLnBrk="0" hangingPunct="0"/>
            <a:r>
              <a:rPr lang="en-US" sz="2300" b="1" smtClean="0">
                <a:solidFill>
                  <a:schemeClr val="tx1"/>
                </a:solidFill>
              </a:rPr>
              <a:t>Maintainability</a:t>
            </a:r>
            <a:endParaRPr lang="en-US" sz="2300" b="1">
              <a:solidFill>
                <a:schemeClr val="tx1"/>
              </a:solidFill>
            </a:endParaRPr>
          </a:p>
        </p:txBody>
      </p:sp>
      <p:sp>
        <p:nvSpPr>
          <p:cNvPr id="23560" name="AutoShape 7"/>
          <p:cNvSpPr>
            <a:spLocks noChangeArrowheads="1"/>
          </p:cNvSpPr>
          <p:nvPr/>
        </p:nvSpPr>
        <p:spPr bwMode="auto">
          <a:xfrm>
            <a:off x="2593975" y="5486400"/>
            <a:ext cx="800100" cy="719138"/>
          </a:xfrm>
          <a:prstGeom prst="smileyFace">
            <a:avLst>
              <a:gd name="adj" fmla="val 4653"/>
            </a:avLst>
          </a:prstGeom>
          <a:solidFill>
            <a:srgbClr val="F1FA9C"/>
          </a:solidFill>
          <a:ln w="6350">
            <a:solidFill>
              <a:schemeClr val="tx1"/>
            </a:solidFill>
            <a:round/>
            <a:headEnd/>
            <a:tailEnd/>
          </a:ln>
        </p:spPr>
        <p:txBody>
          <a:bodyPr wrap="none" anchor="ctr"/>
          <a:lstStyle/>
          <a:p>
            <a:endParaRPr lang="en-US"/>
          </a:p>
        </p:txBody>
      </p:sp>
      <p:sp>
        <p:nvSpPr>
          <p:cNvPr id="168968" name="AutoShape 8"/>
          <p:cNvSpPr>
            <a:spLocks noChangeArrowheads="1"/>
          </p:cNvSpPr>
          <p:nvPr/>
        </p:nvSpPr>
        <p:spPr bwMode="auto">
          <a:xfrm>
            <a:off x="2593975" y="5486400"/>
            <a:ext cx="800100" cy="719138"/>
          </a:xfrm>
          <a:prstGeom prst="smileyFace">
            <a:avLst>
              <a:gd name="adj" fmla="val 56"/>
            </a:avLst>
          </a:prstGeom>
          <a:solidFill>
            <a:schemeClr val="folHlink"/>
          </a:solidFill>
          <a:ln w="6350">
            <a:solidFill>
              <a:schemeClr val="tx1"/>
            </a:solidFill>
            <a:round/>
            <a:headEnd/>
            <a:tailEnd/>
          </a:ln>
        </p:spPr>
        <p:txBody>
          <a:bodyPr wrap="none" anchor="ctr"/>
          <a:lstStyle/>
          <a:p>
            <a:endParaRPr lang="en-US"/>
          </a:p>
        </p:txBody>
      </p:sp>
      <p:grpSp>
        <p:nvGrpSpPr>
          <p:cNvPr id="2" name="Group 9"/>
          <p:cNvGrpSpPr>
            <a:grpSpLocks/>
          </p:cNvGrpSpPr>
          <p:nvPr/>
        </p:nvGrpSpPr>
        <p:grpSpPr bwMode="auto">
          <a:xfrm>
            <a:off x="2593975" y="2710090"/>
            <a:ext cx="3050325" cy="3495448"/>
            <a:chOff x="2496" y="1991"/>
            <a:chExt cx="2378" cy="2569"/>
          </a:xfrm>
        </p:grpSpPr>
        <p:sp>
          <p:nvSpPr>
            <p:cNvPr id="23566" name="Text Box 10"/>
            <p:cNvSpPr txBox="1">
              <a:spLocks noChangeArrowheads="1"/>
            </p:cNvSpPr>
            <p:nvPr/>
          </p:nvSpPr>
          <p:spPr bwMode="auto">
            <a:xfrm>
              <a:off x="3888" y="1991"/>
              <a:ext cx="986" cy="166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4200" b="1" smtClean="0">
                  <a:solidFill>
                    <a:schemeClr val="tx1"/>
                  </a:solidFill>
                  <a:latin typeface="CorpoS" pitchFamily="2" charset="0"/>
                </a:rPr>
                <a:t>?</a:t>
              </a:r>
              <a:endParaRPr lang="en-US" sz="14200" b="1">
                <a:solidFill>
                  <a:schemeClr val="tx1"/>
                </a:solidFill>
                <a:latin typeface="CorpoS" pitchFamily="2" charset="0"/>
              </a:endParaRPr>
            </a:p>
          </p:txBody>
        </p:sp>
        <p:sp>
          <p:nvSpPr>
            <p:cNvPr id="23567" name="AutoShape 11"/>
            <p:cNvSpPr>
              <a:spLocks noChangeArrowheads="1"/>
            </p:cNvSpPr>
            <p:nvPr/>
          </p:nvSpPr>
          <p:spPr bwMode="auto">
            <a:xfrm>
              <a:off x="2496" y="4032"/>
              <a:ext cx="624" cy="528"/>
            </a:xfrm>
            <a:prstGeom prst="smileyFace">
              <a:avLst>
                <a:gd name="adj" fmla="val -4653"/>
              </a:avLst>
            </a:prstGeom>
            <a:solidFill>
              <a:srgbClr val="FAA918"/>
            </a:solidFill>
            <a:ln w="6350">
              <a:solidFill>
                <a:schemeClr val="tx1"/>
              </a:solidFill>
              <a:round/>
              <a:headEnd/>
              <a:tailEnd/>
            </a:ln>
          </p:spPr>
          <p:txBody>
            <a:bodyPr wrap="none" anchor="ctr"/>
            <a:lstStyle/>
            <a:p>
              <a:endParaRPr lang="en-US"/>
            </a:p>
          </p:txBody>
        </p:sp>
      </p:grpSp>
      <p:sp>
        <p:nvSpPr>
          <p:cNvPr id="17" name="Würfel 16"/>
          <p:cNvSpPr/>
          <p:nvPr/>
        </p:nvSpPr>
        <p:spPr bwMode="auto">
          <a:xfrm>
            <a:off x="1214414" y="3874540"/>
            <a:ext cx="285752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eaLnBrk="1" latinLnBrk="0" hangingPunct="1">
              <a:lnSpc>
                <a:spcPct val="100000"/>
              </a:lnSpc>
              <a:buClrTx/>
              <a:buSzTx/>
              <a:buFontTx/>
              <a:buNone/>
              <a:tabLst/>
            </a:pPr>
            <a:r>
              <a:rPr lang="en-US" smtClean="0">
                <a:solidFill>
                  <a:schemeClr val="dk1"/>
                </a:solidFill>
                <a:latin typeface="Arial" pitchFamily="34" charset="0"/>
                <a:ea typeface="+mn-ea"/>
                <a:sym typeface="Arial" pitchFamily="34" charset="0"/>
              </a:rPr>
              <a:t>Many late</a:t>
            </a:r>
            <a:br>
              <a:rPr lang="en-US" smtClean="0">
                <a:solidFill>
                  <a:schemeClr val="dk1"/>
                </a:solidFill>
                <a:latin typeface="Arial" pitchFamily="34" charset="0"/>
                <a:ea typeface="+mn-ea"/>
                <a:sym typeface="Arial" pitchFamily="34" charset="0"/>
              </a:rPr>
            </a:br>
            <a:r>
              <a:rPr lang="en-US" smtClean="0">
                <a:solidFill>
                  <a:schemeClr val="dk1"/>
                </a:solidFill>
                <a:latin typeface="Arial" pitchFamily="34" charset="0"/>
                <a:ea typeface="+mn-ea"/>
                <a:sym typeface="Arial" pitchFamily="34" charset="0"/>
              </a:rPr>
              <a:t>Changes</a:t>
            </a:r>
            <a:endParaRPr lang="en-US">
              <a:solidFill>
                <a:schemeClr val="dk1"/>
              </a:solidFill>
              <a:latin typeface="Arial" pitchFamily="34" charset="0"/>
              <a:ea typeface="+mn-ea"/>
              <a:sym typeface="Arial" pitchFamily="34" charset="0"/>
            </a:endParaRPr>
          </a:p>
        </p:txBody>
      </p:sp>
      <p:sp>
        <p:nvSpPr>
          <p:cNvPr id="18" name="Würfel 17"/>
          <p:cNvSpPr/>
          <p:nvPr/>
        </p:nvSpPr>
        <p:spPr bwMode="auto">
          <a:xfrm>
            <a:off x="1411078" y="3160160"/>
            <a:ext cx="2500330"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mtClean="0">
                <a:latin typeface="Arial" pitchFamily="34" charset="0"/>
                <a:sym typeface="Arial" pitchFamily="34" charset="0"/>
              </a:rPr>
              <a:t>Faster</a:t>
            </a:r>
          </a:p>
          <a:p>
            <a:pPr algn="ctr"/>
            <a:r>
              <a:rPr lang="en-US" smtClean="0">
                <a:latin typeface="Arial" pitchFamily="34" charset="0"/>
                <a:sym typeface="Arial" pitchFamily="34" charset="0"/>
              </a:rPr>
              <a:t>Release-Cycles</a:t>
            </a:r>
            <a:endParaRPr lang="en-US">
              <a:latin typeface="Arial" pitchFamily="34" charset="0"/>
              <a:sym typeface="Arial" pitchFamily="34" charset="0"/>
            </a:endParaRPr>
          </a:p>
        </p:txBody>
      </p:sp>
      <p:sp>
        <p:nvSpPr>
          <p:cNvPr id="19" name="Würfel 18"/>
          <p:cNvSpPr/>
          <p:nvPr/>
        </p:nvSpPr>
        <p:spPr bwMode="auto">
          <a:xfrm>
            <a:off x="1643042" y="2445780"/>
            <a:ext cx="2071702" cy="785818"/>
          </a:xfrm>
          <a:prstGeom prst="cube">
            <a:avLst>
              <a:gd name="adj" fmla="val 117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Shorter</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rgbClr val="000000"/>
                </a:solidFill>
                <a:effectLst/>
                <a:latin typeface="Arial" pitchFamily="34" charset="0"/>
                <a:ea typeface="ヒラギノ角ゴ Pro W3" pitchFamily="124" charset="-128"/>
                <a:sym typeface="Arial" pitchFamily="34" charset="0"/>
              </a:rPr>
              <a:t>time-to-market</a:t>
            </a:r>
          </a:p>
        </p:txBody>
      </p:sp>
      <p:sp>
        <p:nvSpPr>
          <p:cNvPr id="20"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936072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6896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896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7"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anim calcmode="lin" valueType="num">
                                      <p:cBhvr>
                                        <p:cTn id="21" dur="1000" fill="hold"/>
                                        <p:tgtEl>
                                          <p:spTgt spid="18"/>
                                        </p:tgtEl>
                                        <p:attrNameLst>
                                          <p:attrName>ppt_x</p:attrName>
                                        </p:attrNameLst>
                                      </p:cBhvr>
                                      <p:tavLst>
                                        <p:tav tm="0">
                                          <p:val>
                                            <p:strVal val="#ppt_x"/>
                                          </p:val>
                                        </p:tav>
                                        <p:tav tm="100000">
                                          <p:val>
                                            <p:strVal val="#ppt_x"/>
                                          </p:val>
                                        </p:tav>
                                      </p:tavLst>
                                    </p:anim>
                                    <p:anim calcmode="lin" valueType="num">
                                      <p:cBhvr>
                                        <p:cTn id="2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3" grpId="0" animBg="1"/>
      <p:bldP spid="168968" grpId="0" animBg="1"/>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title"/>
          </p:nvPr>
        </p:nvSpPr>
        <p:spPr/>
        <p:txBody>
          <a:bodyPr lIns="75749" tIns="37874" rIns="75749" bIns="37874" anchor="t"/>
          <a:lstStyle/>
          <a:p>
            <a:pPr algn="r" eaLnBrk="1" hangingPunct="1"/>
            <a:r>
              <a:rPr lang="en-US" smtClean="0"/>
              <a:t>Field of Tension</a:t>
            </a:r>
            <a:endParaRPr lang="en-US"/>
          </a:p>
        </p:txBody>
      </p:sp>
      <p:sp>
        <p:nvSpPr>
          <p:cNvPr id="66562" name="AutoShape 2"/>
          <p:cNvSpPr>
            <a:spLocks noChangeArrowheads="1"/>
          </p:cNvSpPr>
          <p:nvPr/>
        </p:nvSpPr>
        <p:spPr bwMode="auto">
          <a:xfrm>
            <a:off x="4932363" y="2416175"/>
            <a:ext cx="3995737" cy="3173413"/>
          </a:xfrm>
          <a:prstGeom prst="roundRect">
            <a:avLst>
              <a:gd name="adj" fmla="val 16667"/>
            </a:avLst>
          </a:prstGeom>
          <a:solidFill>
            <a:srgbClr val="F1FA9C"/>
          </a:solidFill>
          <a:ln w="6350">
            <a:noFill/>
            <a:round/>
            <a:headEnd/>
            <a:tailEnd/>
          </a:ln>
        </p:spPr>
        <p:txBody>
          <a:bodyPr wrap="none" anchor="ctr"/>
          <a:lstStyle/>
          <a:p>
            <a:endParaRPr lang="en-US"/>
          </a:p>
        </p:txBody>
      </p:sp>
      <p:sp>
        <p:nvSpPr>
          <p:cNvPr id="21512" name="Text Box 4"/>
          <p:cNvSpPr txBox="1">
            <a:spLocks noChangeArrowheads="1"/>
          </p:cNvSpPr>
          <p:nvPr/>
        </p:nvSpPr>
        <p:spPr bwMode="auto">
          <a:xfrm>
            <a:off x="3473395" y="1650211"/>
            <a:ext cx="1987662"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rPr>
              <a:t>Mature processes</a:t>
            </a:r>
          </a:p>
          <a:p>
            <a:pPr algn="ctr" defTabSz="757238" eaLnBrk="0" hangingPunct="0"/>
            <a:r>
              <a:rPr lang="en-US" sz="1500" i="1" smtClean="0"/>
              <a:t>Disciplined approach</a:t>
            </a:r>
            <a:endParaRPr lang="en-US" sz="1500" i="1">
              <a:solidFill>
                <a:schemeClr val="tx1"/>
              </a:solidFill>
            </a:endParaRPr>
          </a:p>
        </p:txBody>
      </p:sp>
      <p:sp>
        <p:nvSpPr>
          <p:cNvPr id="21513" name="Text Box 5"/>
          <p:cNvSpPr txBox="1">
            <a:spLocks noChangeArrowheads="1"/>
          </p:cNvSpPr>
          <p:nvPr/>
        </p:nvSpPr>
        <p:spPr bwMode="auto">
          <a:xfrm>
            <a:off x="5969117" y="5025236"/>
            <a:ext cx="1912709"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Good ability to react</a:t>
            </a:r>
          </a:p>
          <a:p>
            <a:pPr algn="ctr" defTabSz="757238" eaLnBrk="0" hangingPunct="0"/>
            <a:r>
              <a:rPr lang="en-US" sz="1500" i="1" smtClean="0">
                <a:solidFill>
                  <a:schemeClr val="tx1"/>
                </a:solidFill>
                <a:latin typeface="+mn-lt"/>
              </a:rPr>
              <a:t>Quick and flexible</a:t>
            </a:r>
            <a:endParaRPr lang="en-US" sz="1500" i="1">
              <a:solidFill>
                <a:schemeClr val="tx1"/>
              </a:solidFill>
              <a:latin typeface="+mn-lt"/>
            </a:endParaRPr>
          </a:p>
        </p:txBody>
      </p:sp>
      <p:sp>
        <p:nvSpPr>
          <p:cNvPr id="21514" name="Text Box 6"/>
          <p:cNvSpPr txBox="1">
            <a:spLocks noChangeArrowheads="1"/>
          </p:cNvSpPr>
          <p:nvPr/>
        </p:nvSpPr>
        <p:spPr bwMode="auto">
          <a:xfrm>
            <a:off x="582401" y="5101114"/>
            <a:ext cx="2461049"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i="1" smtClean="0">
                <a:solidFill>
                  <a:schemeClr val="tx1"/>
                </a:solidFill>
                <a:latin typeface="+mn-lt"/>
              </a:rPr>
              <a:t>Suitability of means</a:t>
            </a:r>
          </a:p>
          <a:p>
            <a:pPr algn="ctr" defTabSz="757238" eaLnBrk="0" hangingPunct="0"/>
            <a:r>
              <a:rPr lang="en-US" sz="1500" i="1" smtClean="0">
                <a:solidFill>
                  <a:schemeClr val="tx1"/>
                </a:solidFill>
                <a:latin typeface="+mn-lt"/>
              </a:rPr>
              <a:t>(Checklists, Templates, ...)</a:t>
            </a:r>
            <a:br>
              <a:rPr lang="en-US" sz="1500" i="1" smtClean="0">
                <a:solidFill>
                  <a:schemeClr val="tx1"/>
                </a:solidFill>
                <a:latin typeface="+mn-lt"/>
              </a:rPr>
            </a:br>
            <a:r>
              <a:rPr lang="en-US" sz="1500" i="1" smtClean="0">
                <a:solidFill>
                  <a:schemeClr val="tx1"/>
                </a:solidFill>
                <a:latin typeface="+mn-lt"/>
              </a:rPr>
              <a:t>low overhead</a:t>
            </a:r>
            <a:endParaRPr lang="en-US" sz="1500" i="1">
              <a:solidFill>
                <a:schemeClr val="tx1"/>
              </a:solidFill>
              <a:latin typeface="+mn-lt"/>
            </a:endParaRPr>
          </a:p>
        </p:txBody>
      </p:sp>
      <p:sp>
        <p:nvSpPr>
          <p:cNvPr id="21515" name="Line 8"/>
          <p:cNvSpPr>
            <a:spLocks noChangeShapeType="1"/>
          </p:cNvSpPr>
          <p:nvPr/>
        </p:nvSpPr>
        <p:spPr bwMode="auto">
          <a:xfrm flipV="1">
            <a:off x="4687888" y="2324100"/>
            <a:ext cx="0" cy="1420813"/>
          </a:xfrm>
          <a:prstGeom prst="line">
            <a:avLst/>
          </a:prstGeom>
          <a:noFill/>
          <a:ln w="6350">
            <a:solidFill>
              <a:schemeClr val="tx1"/>
            </a:solidFill>
            <a:round/>
            <a:headEnd/>
            <a:tailEnd type="triangle" w="med" len="med"/>
          </a:ln>
        </p:spPr>
        <p:txBody>
          <a:bodyPr wrap="none" anchor="ctr"/>
          <a:lstStyle/>
          <a:p>
            <a:endParaRPr lang="en-US"/>
          </a:p>
        </p:txBody>
      </p:sp>
      <p:sp>
        <p:nvSpPr>
          <p:cNvPr id="66571" name="Line 11"/>
          <p:cNvSpPr>
            <a:spLocks noChangeShapeType="1"/>
          </p:cNvSpPr>
          <p:nvPr/>
        </p:nvSpPr>
        <p:spPr bwMode="auto">
          <a:xfrm flipV="1">
            <a:off x="4687888" y="2811463"/>
            <a:ext cx="0" cy="971550"/>
          </a:xfrm>
          <a:prstGeom prst="line">
            <a:avLst/>
          </a:prstGeom>
          <a:noFill/>
          <a:ln w="76200">
            <a:solidFill>
              <a:srgbClr val="2359A6"/>
            </a:solidFill>
            <a:round/>
            <a:headEnd/>
            <a:tailEnd type="triangle" w="med" len="med"/>
          </a:ln>
        </p:spPr>
        <p:txBody>
          <a:bodyPr wrap="none" anchor="ctr"/>
          <a:lstStyle/>
          <a:p>
            <a:endParaRPr lang="en-US"/>
          </a:p>
        </p:txBody>
      </p:sp>
      <p:sp>
        <p:nvSpPr>
          <p:cNvPr id="21517" name="Line 9"/>
          <p:cNvSpPr>
            <a:spLocks noChangeShapeType="1"/>
          </p:cNvSpPr>
          <p:nvPr/>
        </p:nvSpPr>
        <p:spPr bwMode="auto">
          <a:xfrm>
            <a:off x="4760913" y="3908425"/>
            <a:ext cx="1362075" cy="865188"/>
          </a:xfrm>
          <a:prstGeom prst="line">
            <a:avLst/>
          </a:prstGeom>
          <a:noFill/>
          <a:ln w="6350">
            <a:solidFill>
              <a:schemeClr val="tx1"/>
            </a:solidFill>
            <a:round/>
            <a:headEnd/>
            <a:tailEnd type="triangle" w="med" len="med"/>
          </a:ln>
        </p:spPr>
        <p:txBody>
          <a:bodyPr wrap="none" anchor="ctr"/>
          <a:lstStyle/>
          <a:p>
            <a:endParaRPr lang="en-US"/>
          </a:p>
        </p:txBody>
      </p:sp>
      <p:sp>
        <p:nvSpPr>
          <p:cNvPr id="21518" name="Line 10"/>
          <p:cNvSpPr>
            <a:spLocks noChangeShapeType="1"/>
          </p:cNvSpPr>
          <p:nvPr/>
        </p:nvSpPr>
        <p:spPr bwMode="auto">
          <a:xfrm flipH="1">
            <a:off x="3592513" y="3914775"/>
            <a:ext cx="1020762" cy="1122363"/>
          </a:xfrm>
          <a:prstGeom prst="line">
            <a:avLst/>
          </a:prstGeom>
          <a:noFill/>
          <a:ln w="6350">
            <a:solidFill>
              <a:schemeClr val="tx1"/>
            </a:solidFill>
            <a:round/>
            <a:headEnd/>
            <a:tailEnd type="triangle" w="med" len="med"/>
          </a:ln>
        </p:spPr>
        <p:txBody>
          <a:bodyPr wrap="none" anchor="ctr"/>
          <a:lstStyle/>
          <a:p>
            <a:endParaRPr lang="en-US"/>
          </a:p>
        </p:txBody>
      </p:sp>
      <p:sp>
        <p:nvSpPr>
          <p:cNvPr id="66572" name="Line 12"/>
          <p:cNvSpPr>
            <a:spLocks noChangeShapeType="1"/>
          </p:cNvSpPr>
          <p:nvPr/>
        </p:nvSpPr>
        <p:spPr bwMode="auto">
          <a:xfrm>
            <a:off x="4762500" y="3911600"/>
            <a:ext cx="341313" cy="215900"/>
          </a:xfrm>
          <a:prstGeom prst="line">
            <a:avLst/>
          </a:prstGeom>
          <a:noFill/>
          <a:ln w="76200">
            <a:solidFill>
              <a:srgbClr val="FFCC66"/>
            </a:solidFill>
            <a:round/>
            <a:headEnd/>
            <a:tailEnd type="triangle" w="med" len="med"/>
          </a:ln>
        </p:spPr>
        <p:txBody>
          <a:bodyPr wrap="none" anchor="ctr"/>
          <a:lstStyle/>
          <a:p>
            <a:endParaRPr lang="en-US"/>
          </a:p>
        </p:txBody>
      </p:sp>
      <p:sp>
        <p:nvSpPr>
          <p:cNvPr id="66573" name="Line 13"/>
          <p:cNvSpPr>
            <a:spLocks noChangeShapeType="1"/>
          </p:cNvSpPr>
          <p:nvPr/>
        </p:nvSpPr>
        <p:spPr bwMode="auto">
          <a:xfrm flipH="1">
            <a:off x="4137025" y="3916363"/>
            <a:ext cx="476250" cy="523875"/>
          </a:xfrm>
          <a:prstGeom prst="line">
            <a:avLst/>
          </a:prstGeom>
          <a:noFill/>
          <a:ln w="76200">
            <a:solidFill>
              <a:schemeClr val="accent1"/>
            </a:solidFill>
            <a:round/>
            <a:headEnd/>
            <a:tailEnd type="triangle" w="med" len="med"/>
          </a:ln>
        </p:spPr>
        <p:txBody>
          <a:bodyPr wrap="none" anchor="ctr"/>
          <a:lstStyle/>
          <a:p>
            <a:endParaRPr lang="en-US"/>
          </a:p>
        </p:txBody>
      </p:sp>
      <p:sp>
        <p:nvSpPr>
          <p:cNvPr id="66574" name="Text Box 14"/>
          <p:cNvSpPr txBox="1">
            <a:spLocks noChangeArrowheads="1"/>
          </p:cNvSpPr>
          <p:nvPr/>
        </p:nvSpPr>
        <p:spPr bwMode="auto">
          <a:xfrm>
            <a:off x="274296" y="2678440"/>
            <a:ext cx="2835972" cy="307320"/>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latin typeface="+mn-lt"/>
              </a:rPr>
              <a:t>Different needs and priorities</a:t>
            </a:r>
            <a:endParaRPr lang="en-US" sz="1500" b="1">
              <a:solidFill>
                <a:schemeClr val="tx1"/>
              </a:solidFill>
              <a:latin typeface="+mn-lt"/>
            </a:endParaRPr>
          </a:p>
        </p:txBody>
      </p:sp>
      <p:sp>
        <p:nvSpPr>
          <p:cNvPr id="66575" name="Text Box 15"/>
          <p:cNvSpPr txBox="1">
            <a:spLocks noChangeArrowheads="1"/>
          </p:cNvSpPr>
          <p:nvPr/>
        </p:nvSpPr>
        <p:spPr bwMode="auto">
          <a:xfrm>
            <a:off x="3484375" y="5657533"/>
            <a:ext cx="2280025" cy="768985"/>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Where is the biggest </a:t>
            </a:r>
            <a:r>
              <a:rPr lang="en-US" sz="1500" b="1" smtClean="0"/>
              <a:t/>
            </a:r>
            <a:br>
              <a:rPr lang="en-US" sz="1500" b="1" smtClean="0"/>
            </a:br>
            <a:r>
              <a:rPr lang="en-US" sz="1500" b="1" smtClean="0"/>
              <a:t>u</a:t>
            </a:r>
            <a:r>
              <a:rPr lang="en-US" sz="1500" b="1" smtClean="0">
                <a:solidFill>
                  <a:schemeClr val="tx1"/>
                </a:solidFill>
              </a:rPr>
              <a:t>tility </a:t>
            </a:r>
            <a:r>
              <a:rPr lang="en-US" sz="1500" b="1" smtClean="0"/>
              <a:t/>
            </a:r>
            <a:br>
              <a:rPr lang="en-US" sz="1500" b="1" smtClean="0"/>
            </a:br>
            <a:r>
              <a:rPr lang="en-US" sz="1500" b="1" smtClean="0"/>
              <a:t>f</a:t>
            </a:r>
            <a:r>
              <a:rPr lang="en-US" sz="1500" b="1" smtClean="0">
                <a:solidFill>
                  <a:schemeClr val="tx1"/>
                </a:solidFill>
              </a:rPr>
              <a:t>or a company/project?</a:t>
            </a:r>
            <a:endParaRPr lang="en-US" sz="1500" b="1">
              <a:solidFill>
                <a:schemeClr val="tx1"/>
              </a:solidFill>
            </a:endParaRPr>
          </a:p>
        </p:txBody>
      </p:sp>
      <p:sp>
        <p:nvSpPr>
          <p:cNvPr id="66576" name="Text Box 16"/>
          <p:cNvSpPr txBox="1">
            <a:spLocks noChangeArrowheads="1"/>
          </p:cNvSpPr>
          <p:nvPr/>
        </p:nvSpPr>
        <p:spPr bwMode="auto">
          <a:xfrm>
            <a:off x="5154663" y="2489999"/>
            <a:ext cx="3668626" cy="538153"/>
          </a:xfrm>
          <a:prstGeom prst="rect">
            <a:avLst/>
          </a:prstGeom>
          <a:noFill/>
          <a:ln w="6350">
            <a:noFill/>
            <a:miter lim="800000"/>
            <a:headEnd/>
            <a:tailEnd/>
          </a:ln>
        </p:spPr>
        <p:txBody>
          <a:bodyPr wrap="none" lIns="75749" tIns="37874" rIns="75749" bIns="37874" anchor="ctr" anchorCtr="1">
            <a:spAutoFit/>
          </a:bodyPr>
          <a:lstStyle/>
          <a:p>
            <a:pPr algn="ctr" defTabSz="757238" eaLnBrk="0" hangingPunct="0"/>
            <a:r>
              <a:rPr lang="en-US" sz="1500" b="1" smtClean="0">
                <a:solidFill>
                  <a:schemeClr val="tx1"/>
                </a:solidFill>
              </a:rPr>
              <a:t>Improvement in one area </a:t>
            </a:r>
            <a:r>
              <a:rPr lang="en-US" sz="1500" b="1" smtClean="0"/>
              <a:t/>
            </a:r>
            <a:br>
              <a:rPr lang="en-US" sz="1500" b="1" smtClean="0"/>
            </a:br>
            <a:r>
              <a:rPr lang="en-US" sz="1500" b="1" smtClean="0"/>
              <a:t>w</a:t>
            </a:r>
            <a:r>
              <a:rPr lang="en-US" sz="1500" b="1" smtClean="0">
                <a:solidFill>
                  <a:schemeClr val="tx1"/>
                </a:solidFill>
              </a:rPr>
              <a:t>ithout too much detoriation</a:t>
            </a:r>
            <a:r>
              <a:rPr lang="en-US" sz="1500" b="1" smtClean="0"/>
              <a:t> in others</a:t>
            </a:r>
            <a:endParaRPr lang="en-US" sz="1500" b="1">
              <a:solidFill>
                <a:schemeClr val="tx1"/>
              </a:solidFill>
            </a:endParaRPr>
          </a:p>
        </p:txBody>
      </p:sp>
      <p:graphicFrame>
        <p:nvGraphicFramePr>
          <p:cNvPr id="66577" name="Object 17"/>
          <p:cNvGraphicFramePr>
            <a:graphicFrameLocks noChangeAspect="1"/>
          </p:cNvGraphicFramePr>
          <p:nvPr>
            <p:extLst>
              <p:ext uri="{D42A27DB-BD31-4B8C-83A1-F6EECF244321}">
                <p14:modId xmlns:p14="http://schemas.microsoft.com/office/powerpoint/2010/main" val="478120556"/>
              </p:ext>
            </p:extLst>
          </p:nvPr>
        </p:nvGraphicFramePr>
        <p:xfrm>
          <a:off x="1042988" y="1125538"/>
          <a:ext cx="1304925" cy="1371600"/>
        </p:xfrm>
        <a:graphic>
          <a:graphicData uri="http://schemas.openxmlformats.org/presentationml/2006/ole">
            <mc:AlternateContent xmlns:mc="http://schemas.openxmlformats.org/markup-compatibility/2006">
              <mc:Choice xmlns:v="urn:schemas-microsoft-com:vml" Requires="v">
                <p:oleObj spid="_x0000_s1103" name="Clip" r:id="rId4" imgW="2903040" imgH="3047760" progId="">
                  <p:embed/>
                </p:oleObj>
              </mc:Choice>
              <mc:Fallback>
                <p:oleObj name="Clip" r:id="rId4" imgW="2903040" imgH="30477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125538"/>
                        <a:ext cx="1304925"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78" name="Object 18"/>
          <p:cNvGraphicFramePr>
            <a:graphicFrameLocks noChangeAspect="1"/>
          </p:cNvGraphicFramePr>
          <p:nvPr>
            <p:extLst>
              <p:ext uri="{D42A27DB-BD31-4B8C-83A1-F6EECF244321}">
                <p14:modId xmlns:p14="http://schemas.microsoft.com/office/powerpoint/2010/main" val="2206729594"/>
              </p:ext>
            </p:extLst>
          </p:nvPr>
        </p:nvGraphicFramePr>
        <p:xfrm>
          <a:off x="6443663" y="3500438"/>
          <a:ext cx="996950" cy="1487487"/>
        </p:xfrm>
        <a:graphic>
          <a:graphicData uri="http://schemas.openxmlformats.org/presentationml/2006/ole">
            <mc:AlternateContent xmlns:mc="http://schemas.openxmlformats.org/markup-compatibility/2006">
              <mc:Choice xmlns:v="urn:schemas-microsoft-com:vml" Requires="v">
                <p:oleObj spid="_x0000_s1104" name="Clip" r:id="rId6" imgW="3153960" imgH="4708080" progId="">
                  <p:embed/>
                </p:oleObj>
              </mc:Choice>
              <mc:Fallback>
                <p:oleObj name="Clip" r:id="rId6" imgW="3153960" imgH="47080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3663" y="3500438"/>
                        <a:ext cx="996950" cy="1487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6579" name="Picture 19"/>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1550" y="4149725"/>
            <a:ext cx="1123950" cy="646113"/>
          </a:xfrm>
          <a:prstGeom prst="rect">
            <a:avLst/>
          </a:prstGeom>
          <a:noFill/>
          <a:ln w="6350">
            <a:noFill/>
            <a:miter lim="800000"/>
            <a:headEnd/>
            <a:tailEnd/>
          </a:ln>
        </p:spPr>
      </p:pic>
      <p:sp>
        <p:nvSpPr>
          <p:cNvPr id="21525" name="Oval 7"/>
          <p:cNvSpPr>
            <a:spLocks noChangeArrowheads="1"/>
          </p:cNvSpPr>
          <p:nvPr/>
        </p:nvSpPr>
        <p:spPr bwMode="auto">
          <a:xfrm>
            <a:off x="4586288" y="3744913"/>
            <a:ext cx="203200" cy="223837"/>
          </a:xfrm>
          <a:prstGeom prst="ellipse">
            <a:avLst/>
          </a:prstGeom>
          <a:solidFill>
            <a:schemeClr val="accent1"/>
          </a:solidFill>
          <a:ln w="6350">
            <a:solidFill>
              <a:schemeClr val="tx1"/>
            </a:solidFill>
            <a:round/>
            <a:headEnd/>
            <a:tailEnd/>
          </a:ln>
        </p:spPr>
        <p:txBody>
          <a:bodyPr wrap="none" anchor="ctr"/>
          <a:lstStyle/>
          <a:p>
            <a:endParaRPr lang="en-US"/>
          </a:p>
        </p:txBody>
      </p:sp>
      <p:sp>
        <p:nvSpPr>
          <p:cNvPr id="2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2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760745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71"/>
                                        </p:tgtEl>
                                        <p:attrNameLst>
                                          <p:attrName>style.visibility</p:attrName>
                                        </p:attrNameLst>
                                      </p:cBhvr>
                                      <p:to>
                                        <p:strVal val="visible"/>
                                      </p:to>
                                    </p:set>
                                    <p:animEffect transition="in" filter="fade">
                                      <p:cBhvr>
                                        <p:cTn id="7" dur="500"/>
                                        <p:tgtEl>
                                          <p:spTgt spid="66571"/>
                                        </p:tgtEl>
                                      </p:cBhvr>
                                    </p:animEffect>
                                  </p:childTnLst>
                                </p:cTn>
                              </p:par>
                              <p:par>
                                <p:cTn id="8" presetID="10" presetClass="entr" presetSubtype="0" fill="hold" nodeType="withEffect">
                                  <p:stCondLst>
                                    <p:cond delay="0"/>
                                  </p:stCondLst>
                                  <p:childTnLst>
                                    <p:set>
                                      <p:cBhvr>
                                        <p:cTn id="9" dur="1" fill="hold">
                                          <p:stCondLst>
                                            <p:cond delay="0"/>
                                          </p:stCondLst>
                                        </p:cTn>
                                        <p:tgtEl>
                                          <p:spTgt spid="66577"/>
                                        </p:tgtEl>
                                        <p:attrNameLst>
                                          <p:attrName>style.visibility</p:attrName>
                                        </p:attrNameLst>
                                      </p:cBhvr>
                                      <p:to>
                                        <p:strVal val="visible"/>
                                      </p:to>
                                    </p:set>
                                    <p:animEffect transition="in" filter="fade">
                                      <p:cBhvr>
                                        <p:cTn id="10" dur="500"/>
                                        <p:tgtEl>
                                          <p:spTgt spid="665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6573"/>
                                        </p:tgtEl>
                                        <p:attrNameLst>
                                          <p:attrName>style.visibility</p:attrName>
                                        </p:attrNameLst>
                                      </p:cBhvr>
                                      <p:to>
                                        <p:strVal val="visible"/>
                                      </p:to>
                                    </p:set>
                                    <p:animEffect transition="in" filter="fade">
                                      <p:cBhvr>
                                        <p:cTn id="15" dur="500"/>
                                        <p:tgtEl>
                                          <p:spTgt spid="66573"/>
                                        </p:tgtEl>
                                      </p:cBhvr>
                                    </p:animEffect>
                                  </p:childTnLst>
                                </p:cTn>
                              </p:par>
                              <p:par>
                                <p:cTn id="16" presetID="10" presetClass="entr" presetSubtype="0" fill="hold" nodeType="withEffect">
                                  <p:stCondLst>
                                    <p:cond delay="0"/>
                                  </p:stCondLst>
                                  <p:childTnLst>
                                    <p:set>
                                      <p:cBhvr>
                                        <p:cTn id="17" dur="1" fill="hold">
                                          <p:stCondLst>
                                            <p:cond delay="0"/>
                                          </p:stCondLst>
                                        </p:cTn>
                                        <p:tgtEl>
                                          <p:spTgt spid="66579"/>
                                        </p:tgtEl>
                                        <p:attrNameLst>
                                          <p:attrName>style.visibility</p:attrName>
                                        </p:attrNameLst>
                                      </p:cBhvr>
                                      <p:to>
                                        <p:strVal val="visible"/>
                                      </p:to>
                                    </p:set>
                                    <p:animEffect transition="in" filter="fade">
                                      <p:cBhvr>
                                        <p:cTn id="18" dur="500"/>
                                        <p:tgtEl>
                                          <p:spTgt spid="6657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6572"/>
                                        </p:tgtEl>
                                        <p:attrNameLst>
                                          <p:attrName>style.visibility</p:attrName>
                                        </p:attrNameLst>
                                      </p:cBhvr>
                                      <p:to>
                                        <p:strVal val="visible"/>
                                      </p:to>
                                    </p:set>
                                    <p:animEffect transition="in" filter="fade">
                                      <p:cBhvr>
                                        <p:cTn id="23" dur="500"/>
                                        <p:tgtEl>
                                          <p:spTgt spid="66572"/>
                                        </p:tgtEl>
                                      </p:cBhvr>
                                    </p:animEffect>
                                  </p:childTnLst>
                                </p:cTn>
                              </p:par>
                              <p:par>
                                <p:cTn id="24" presetID="10" presetClass="entr" presetSubtype="0" fill="hold" nodeType="withEffect">
                                  <p:stCondLst>
                                    <p:cond delay="0"/>
                                  </p:stCondLst>
                                  <p:childTnLst>
                                    <p:set>
                                      <p:cBhvr>
                                        <p:cTn id="25" dur="1" fill="hold">
                                          <p:stCondLst>
                                            <p:cond delay="0"/>
                                          </p:stCondLst>
                                        </p:cTn>
                                        <p:tgtEl>
                                          <p:spTgt spid="66578"/>
                                        </p:tgtEl>
                                        <p:attrNameLst>
                                          <p:attrName>style.visibility</p:attrName>
                                        </p:attrNameLst>
                                      </p:cBhvr>
                                      <p:to>
                                        <p:strVal val="visible"/>
                                      </p:to>
                                    </p:set>
                                    <p:animEffect transition="in" filter="fade">
                                      <p:cBhvr>
                                        <p:cTn id="26" dur="500"/>
                                        <p:tgtEl>
                                          <p:spTgt spid="6657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65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65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65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6562"/>
                                        </p:tgtEl>
                                        <p:attrNameLst>
                                          <p:attrName>style.visibility</p:attrName>
                                        </p:attrNameLst>
                                      </p:cBhvr>
                                      <p:to>
                                        <p:strVal val="visible"/>
                                      </p:to>
                                    </p:set>
                                    <p:animEffect transition="in" filter="fade">
                                      <p:cBhvr>
                                        <p:cTn id="43" dur="500"/>
                                        <p:tgtEl>
                                          <p:spTgt spid="6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nimBg="1"/>
      <p:bldP spid="66571" grpId="0" animBg="1"/>
      <p:bldP spid="66572" grpId="0" animBg="1"/>
      <p:bldP spid="66573" grpId="0" animBg="1"/>
      <p:bldP spid="66574" grpId="0" autoUpdateAnimBg="0"/>
      <p:bldP spid="66575" grpId="0" autoUpdateAnimBg="0"/>
      <p:bldP spid="6657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Overview: XP and Scrum</a:t>
            </a:r>
            <a:endParaRPr lang="en-US" dirty="0"/>
          </a:p>
        </p:txBody>
      </p:sp>
      <p:sp>
        <p:nvSpPr>
          <p:cNvPr id="9" name="Text Placeholder 8"/>
          <p:cNvSpPr>
            <a:spLocks noGrp="1"/>
          </p:cNvSpPr>
          <p:nvPr>
            <p:ph type="body" sz="half" idx="2"/>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Agile Dev. Processes | Eric Knauss</a:t>
            </a:r>
            <a:endParaRPr lang="en-US"/>
          </a:p>
        </p:txBody>
      </p:sp>
      <p:sp>
        <p:nvSpPr>
          <p:cNvPr id="6" name="Slide Number Placeholder 5"/>
          <p:cNvSpPr>
            <a:spLocks noGrp="1"/>
          </p:cNvSpPr>
          <p:nvPr>
            <p:ph type="sldNum" sz="quarter" idx="12"/>
          </p:nvPr>
        </p:nvSpPr>
        <p:spPr/>
        <p:txBody>
          <a:bodyPr/>
          <a:lstStyle/>
          <a:p>
            <a:fld id="{B34361B2-18C7-F249-841A-CFABC1CE01BD}" type="slidenum">
              <a:rPr lang="en-US" smtClean="0"/>
              <a:t>17</a:t>
            </a:fld>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927" y="0"/>
            <a:ext cx="9144000" cy="4477566"/>
          </a:xfrm>
          <a:prstGeom prst="rect">
            <a:avLst/>
          </a:prstGeom>
        </p:spPr>
      </p:pic>
      <p:sp>
        <p:nvSpPr>
          <p:cNvPr id="11" name="TextBox 10"/>
          <p:cNvSpPr txBox="1"/>
          <p:nvPr/>
        </p:nvSpPr>
        <p:spPr>
          <a:xfrm>
            <a:off x="6607833" y="4477566"/>
            <a:ext cx="2526240" cy="246221"/>
          </a:xfrm>
          <a:prstGeom prst="rect">
            <a:avLst/>
          </a:prstGeom>
          <a:noFill/>
        </p:spPr>
        <p:txBody>
          <a:bodyPr wrap="none" rtlCol="0">
            <a:spAutoFit/>
          </a:bodyPr>
          <a:lstStyle/>
          <a:p>
            <a:r>
              <a:rPr lang="en-US" sz="1000" dirty="0"/>
              <a:t>https://</a:t>
            </a:r>
            <a:r>
              <a:rPr lang="en-US" sz="1000" dirty="0" err="1"/>
              <a:t>en.wikipedia.org</a:t>
            </a:r>
            <a:r>
              <a:rPr lang="en-US" sz="1000" dirty="0"/>
              <a:t>/wiki/Scrum_(rugby)</a:t>
            </a:r>
          </a:p>
        </p:txBody>
      </p:sp>
    </p:spTree>
    <p:extLst>
      <p:ext uri="{BB962C8B-B14F-4D97-AF65-F5344CB8AC3E}">
        <p14:creationId xmlns:p14="http://schemas.microsoft.com/office/powerpoint/2010/main" val="3259680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normAutofit/>
          </a:bodyPr>
          <a:lstStyle/>
          <a:p>
            <a:pPr eaLnBrk="1" hangingPunct="1"/>
            <a:r>
              <a:rPr lang="en-US" smtClean="0"/>
              <a:t>What is different in agile?</a:t>
            </a:r>
          </a:p>
        </p:txBody>
      </p:sp>
      <p:sp>
        <p:nvSpPr>
          <p:cNvPr id="171011" name="Rectangle 3"/>
          <p:cNvSpPr>
            <a:spLocks noGrp="1" noChangeArrowheads="1"/>
          </p:cNvSpPr>
          <p:nvPr>
            <p:ph idx="1"/>
          </p:nvPr>
        </p:nvSpPr>
        <p:spPr>
          <a:xfrm>
            <a:off x="152400" y="1778000"/>
            <a:ext cx="8740775" cy="4603750"/>
          </a:xfrm>
        </p:spPr>
        <p:txBody>
          <a:bodyPr>
            <a:normAutofit/>
          </a:bodyPr>
          <a:lstStyle/>
          <a:p>
            <a:pPr eaLnBrk="1" hangingPunct="1">
              <a:lnSpc>
                <a:spcPct val="90000"/>
              </a:lnSpc>
            </a:pPr>
            <a:r>
              <a:rPr lang="en-US" dirty="0" smtClean="0"/>
              <a:t>Observation: Planning has limitations</a:t>
            </a:r>
          </a:p>
          <a:p>
            <a:pPr eaLnBrk="1" hangingPunct="1">
              <a:lnSpc>
                <a:spcPct val="90000"/>
              </a:lnSpc>
            </a:pPr>
            <a:endParaRPr lang="en-US" dirty="0" smtClean="0"/>
          </a:p>
          <a:p>
            <a:pPr eaLnBrk="1" hangingPunct="1">
              <a:lnSpc>
                <a:spcPct val="90000"/>
              </a:lnSpc>
            </a:pPr>
            <a:r>
              <a:rPr lang="en-US" dirty="0" smtClean="0"/>
              <a:t>Therefore: Fine-grained plan for next steps, then only coarse</a:t>
            </a:r>
          </a:p>
          <a:p>
            <a:pPr eaLnBrk="1" hangingPunct="1">
              <a:lnSpc>
                <a:spcPct val="90000"/>
              </a:lnSpc>
            </a:pPr>
            <a:endParaRPr lang="en-US" dirty="0" smtClean="0"/>
          </a:p>
          <a:p>
            <a:pPr eaLnBrk="1" hangingPunct="1">
              <a:lnSpc>
                <a:spcPct val="90000"/>
              </a:lnSpc>
            </a:pPr>
            <a:r>
              <a:rPr lang="en-US" dirty="0" smtClean="0"/>
              <a:t>Precondition: </a:t>
            </a:r>
            <a:br>
              <a:rPr lang="en-US" dirty="0" smtClean="0"/>
            </a:br>
            <a:r>
              <a:rPr lang="en-US" dirty="0" smtClean="0"/>
              <a:t>Continuous progress control </a:t>
            </a:r>
            <a:br>
              <a:rPr lang="en-US" dirty="0" smtClean="0"/>
            </a:br>
            <a:r>
              <a:rPr lang="en-US" dirty="0" smtClean="0"/>
              <a:t>and feedback</a:t>
            </a:r>
          </a:p>
          <a:p>
            <a:pPr lvl="1" eaLnBrk="1" hangingPunct="1">
              <a:lnSpc>
                <a:spcPct val="90000"/>
              </a:lnSpc>
            </a:pPr>
            <a:endParaRPr lang="en-US" dirty="0" smtClean="0">
              <a:ea typeface="ＭＳ Ｐゴシック" pitchFamily="-107" charset="-128"/>
            </a:endParaRPr>
          </a:p>
          <a:p>
            <a:pPr eaLnBrk="1" hangingPunct="1">
              <a:lnSpc>
                <a:spcPct val="90000"/>
              </a:lnSpc>
            </a:pPr>
            <a:endParaRPr lang="en-US" sz="1800" dirty="0" smtClean="0">
              <a:solidFill>
                <a:srgbClr val="2358A7"/>
              </a:solidFill>
            </a:endParaRPr>
          </a:p>
          <a:p>
            <a:pPr eaLnBrk="1" hangingPunct="1">
              <a:lnSpc>
                <a:spcPct val="90000"/>
              </a:lnSpc>
            </a:pPr>
            <a:endParaRPr lang="en-US" sz="1800" dirty="0" smtClean="0">
              <a:solidFill>
                <a:srgbClr val="2358A7"/>
              </a:solidFill>
            </a:endParaRPr>
          </a:p>
          <a:p>
            <a:pPr eaLnBrk="1" hangingPunct="1">
              <a:lnSpc>
                <a:spcPct val="90000"/>
              </a:lnSpc>
              <a:buFontTx/>
              <a:buNone/>
            </a:pPr>
            <a:endParaRPr lang="en-US" sz="1800" dirty="0" smtClean="0">
              <a:solidFill>
                <a:srgbClr val="2358A7"/>
              </a:solidFill>
            </a:endParaRPr>
          </a:p>
          <a:p>
            <a:pPr eaLnBrk="1" hangingPunct="1">
              <a:lnSpc>
                <a:spcPct val="90000"/>
              </a:lnSpc>
            </a:pPr>
            <a:endParaRPr lang="en-US" dirty="0" smtClean="0"/>
          </a:p>
          <a:p>
            <a:pPr eaLnBrk="1" hangingPunct="1">
              <a:lnSpc>
                <a:spcPct val="90000"/>
              </a:lnSpc>
            </a:pPr>
            <a:endParaRPr lang="en-US" dirty="0" smtClean="0"/>
          </a:p>
          <a:p>
            <a:pPr eaLnBrk="1" hangingPunct="1">
              <a:lnSpc>
                <a:spcPct val="90000"/>
              </a:lnSpc>
            </a:pPr>
            <a:r>
              <a:rPr lang="en-US" dirty="0" smtClean="0"/>
              <a:t>Example for agile “Micromanagement”: SCRUM </a:t>
            </a:r>
          </a:p>
          <a:p>
            <a:pPr eaLnBrk="1" hangingPunct="1">
              <a:lnSpc>
                <a:spcPct val="90000"/>
              </a:lnSpc>
              <a:buFontTx/>
              <a:buNone/>
            </a:pPr>
            <a:endParaRPr lang="en-US" dirty="0" smtClean="0"/>
          </a:p>
        </p:txBody>
      </p:sp>
      <p:grpSp>
        <p:nvGrpSpPr>
          <p:cNvPr id="2" name="Group 37"/>
          <p:cNvGrpSpPr>
            <a:grpSpLocks/>
          </p:cNvGrpSpPr>
          <p:nvPr/>
        </p:nvGrpSpPr>
        <p:grpSpPr bwMode="auto">
          <a:xfrm>
            <a:off x="4787905" y="4508500"/>
            <a:ext cx="3817940" cy="792163"/>
            <a:chOff x="3168" y="2704"/>
            <a:chExt cx="2405" cy="499"/>
          </a:xfrm>
        </p:grpSpPr>
        <p:sp>
          <p:nvSpPr>
            <p:cNvPr id="25637" name="Line 38"/>
            <p:cNvSpPr>
              <a:spLocks noChangeShapeType="1"/>
            </p:cNvSpPr>
            <p:nvPr/>
          </p:nvSpPr>
          <p:spPr bwMode="auto">
            <a:xfrm flipV="1">
              <a:off x="3168" y="2723"/>
              <a:ext cx="2064" cy="480"/>
            </a:xfrm>
            <a:prstGeom prst="line">
              <a:avLst/>
            </a:prstGeom>
            <a:noFill/>
            <a:ln w="28575">
              <a:solidFill>
                <a:srgbClr val="FF0066"/>
              </a:solidFill>
              <a:round/>
              <a:headEnd/>
              <a:tailEnd type="triangle" w="med" len="med"/>
            </a:ln>
          </p:spPr>
          <p:txBody>
            <a:bodyPr wrap="none" anchor="ctr"/>
            <a:lstStyle/>
            <a:p>
              <a:endParaRPr lang="en-US"/>
            </a:p>
          </p:txBody>
        </p:sp>
        <p:sp>
          <p:nvSpPr>
            <p:cNvPr id="25638" name="Text Box 39"/>
            <p:cNvSpPr txBox="1">
              <a:spLocks noChangeArrowheads="1"/>
            </p:cNvSpPr>
            <p:nvPr/>
          </p:nvSpPr>
          <p:spPr bwMode="auto">
            <a:xfrm>
              <a:off x="5193" y="2704"/>
              <a:ext cx="380"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hlink"/>
                  </a:solidFill>
                </a:rPr>
                <a:t>Plan </a:t>
              </a:r>
              <a:br>
                <a:rPr lang="en-US" sz="1400" b="1" smtClean="0">
                  <a:solidFill>
                    <a:schemeClr val="hlink"/>
                  </a:solidFill>
                </a:rPr>
              </a:br>
              <a:r>
                <a:rPr lang="en-US" sz="1400" b="1" smtClean="0">
                  <a:solidFill>
                    <a:schemeClr val="hlink"/>
                  </a:solidFill>
                </a:rPr>
                <a:t>fixed</a:t>
              </a:r>
              <a:endParaRPr lang="en-US" sz="1400" b="1">
                <a:solidFill>
                  <a:schemeClr val="hlink"/>
                </a:solidFill>
              </a:endParaRPr>
            </a:p>
          </p:txBody>
        </p:sp>
      </p:grpSp>
      <p:grpSp>
        <p:nvGrpSpPr>
          <p:cNvPr id="3" name="Group 40"/>
          <p:cNvGrpSpPr>
            <a:grpSpLocks/>
          </p:cNvGrpSpPr>
          <p:nvPr/>
        </p:nvGrpSpPr>
        <p:grpSpPr bwMode="auto">
          <a:xfrm>
            <a:off x="4803775" y="3146425"/>
            <a:ext cx="3200400" cy="2628900"/>
            <a:chOff x="3168" y="1880"/>
            <a:chExt cx="2016" cy="1656"/>
          </a:xfrm>
        </p:grpSpPr>
        <p:sp>
          <p:nvSpPr>
            <p:cNvPr id="25635" name="Freeform 41"/>
            <p:cNvSpPr>
              <a:spLocks/>
            </p:cNvSpPr>
            <p:nvPr/>
          </p:nvSpPr>
          <p:spPr bwMode="auto">
            <a:xfrm flipV="1">
              <a:off x="3168" y="1880"/>
              <a:ext cx="2016" cy="1656"/>
            </a:xfrm>
            <a:custGeom>
              <a:avLst/>
              <a:gdLst>
                <a:gd name="T0" fmla="*/ 0 w 2016"/>
                <a:gd name="T1" fmla="*/ 929 h 936"/>
                <a:gd name="T2" fmla="*/ 216 w 2016"/>
                <a:gd name="T3" fmla="*/ 863 h 936"/>
                <a:gd name="T4" fmla="*/ 372 w 2016"/>
                <a:gd name="T5" fmla="*/ 398 h 936"/>
                <a:gd name="T6" fmla="*/ 468 w 2016"/>
                <a:gd name="T7" fmla="*/ 467 h 936"/>
                <a:gd name="T8" fmla="*/ 540 w 2016"/>
                <a:gd name="T9" fmla="*/ 598 h 936"/>
                <a:gd name="T10" fmla="*/ 612 w 2016"/>
                <a:gd name="T11" fmla="*/ 533 h 936"/>
                <a:gd name="T12" fmla="*/ 684 w 2016"/>
                <a:gd name="T13" fmla="*/ 200 h 936"/>
                <a:gd name="T14" fmla="*/ 756 w 2016"/>
                <a:gd name="T15" fmla="*/ 0 h 936"/>
                <a:gd name="T16" fmla="*/ 1020 w 2016"/>
                <a:gd name="T17" fmla="*/ 398 h 936"/>
                <a:gd name="T18" fmla="*/ 1104 w 2016"/>
                <a:gd name="T19" fmla="*/ 1196 h 936"/>
                <a:gd name="T20" fmla="*/ 1296 w 2016"/>
                <a:gd name="T21" fmla="*/ 2592 h 936"/>
                <a:gd name="T22" fmla="*/ 1656 w 2016"/>
                <a:gd name="T23" fmla="*/ 2526 h 936"/>
                <a:gd name="T24" fmla="*/ 1692 w 2016"/>
                <a:gd name="T25" fmla="*/ 2592 h 936"/>
                <a:gd name="T26" fmla="*/ 1728 w 2016"/>
                <a:gd name="T27" fmla="*/ 2792 h 936"/>
                <a:gd name="T28" fmla="*/ 1800 w 2016"/>
                <a:gd name="T29" fmla="*/ 2857 h 936"/>
                <a:gd name="T30" fmla="*/ 1836 w 2016"/>
                <a:gd name="T31" fmla="*/ 2990 h 936"/>
                <a:gd name="T32" fmla="*/ 1884 w 2016"/>
                <a:gd name="T33" fmla="*/ 3390 h 936"/>
                <a:gd name="T34" fmla="*/ 1968 w 2016"/>
                <a:gd name="T35" fmla="*/ 4917 h 936"/>
                <a:gd name="T36" fmla="*/ 2016 w 2016"/>
                <a:gd name="T37" fmla="*/ 5184 h 9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16"/>
                <a:gd name="T58" fmla="*/ 0 h 936"/>
                <a:gd name="T59" fmla="*/ 2016 w 2016"/>
                <a:gd name="T60" fmla="*/ 936 h 9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16" h="936">
                  <a:moveTo>
                    <a:pt x="0" y="168"/>
                  </a:moveTo>
                  <a:cubicBezTo>
                    <a:pt x="68" y="191"/>
                    <a:pt x="152" y="191"/>
                    <a:pt x="216" y="156"/>
                  </a:cubicBezTo>
                  <a:cubicBezTo>
                    <a:pt x="280" y="120"/>
                    <a:pt x="305" y="89"/>
                    <a:pt x="372" y="72"/>
                  </a:cubicBezTo>
                  <a:cubicBezTo>
                    <a:pt x="404" y="76"/>
                    <a:pt x="436" y="77"/>
                    <a:pt x="468" y="84"/>
                  </a:cubicBezTo>
                  <a:cubicBezTo>
                    <a:pt x="493" y="89"/>
                    <a:pt x="540" y="108"/>
                    <a:pt x="540" y="108"/>
                  </a:cubicBezTo>
                  <a:cubicBezTo>
                    <a:pt x="564" y="104"/>
                    <a:pt x="589" y="104"/>
                    <a:pt x="612" y="96"/>
                  </a:cubicBezTo>
                  <a:cubicBezTo>
                    <a:pt x="642" y="86"/>
                    <a:pt x="662" y="55"/>
                    <a:pt x="684" y="36"/>
                  </a:cubicBezTo>
                  <a:cubicBezTo>
                    <a:pt x="715" y="10"/>
                    <a:pt x="720" y="12"/>
                    <a:pt x="756" y="0"/>
                  </a:cubicBezTo>
                  <a:cubicBezTo>
                    <a:pt x="848" y="15"/>
                    <a:pt x="941" y="20"/>
                    <a:pt x="1020" y="72"/>
                  </a:cubicBezTo>
                  <a:cubicBezTo>
                    <a:pt x="1038" y="126"/>
                    <a:pt x="1073" y="169"/>
                    <a:pt x="1104" y="216"/>
                  </a:cubicBezTo>
                  <a:cubicBezTo>
                    <a:pt x="1153" y="290"/>
                    <a:pt x="1208" y="439"/>
                    <a:pt x="1296" y="468"/>
                  </a:cubicBezTo>
                  <a:cubicBezTo>
                    <a:pt x="1418" y="460"/>
                    <a:pt x="1536" y="439"/>
                    <a:pt x="1656" y="456"/>
                  </a:cubicBezTo>
                  <a:cubicBezTo>
                    <a:pt x="1668" y="460"/>
                    <a:pt x="1681" y="461"/>
                    <a:pt x="1692" y="468"/>
                  </a:cubicBezTo>
                  <a:cubicBezTo>
                    <a:pt x="1706" y="477"/>
                    <a:pt x="1712" y="497"/>
                    <a:pt x="1728" y="504"/>
                  </a:cubicBezTo>
                  <a:cubicBezTo>
                    <a:pt x="1750" y="514"/>
                    <a:pt x="1776" y="512"/>
                    <a:pt x="1800" y="516"/>
                  </a:cubicBezTo>
                  <a:cubicBezTo>
                    <a:pt x="1812" y="524"/>
                    <a:pt x="1827" y="529"/>
                    <a:pt x="1836" y="540"/>
                  </a:cubicBezTo>
                  <a:cubicBezTo>
                    <a:pt x="1855" y="562"/>
                    <a:pt x="1884" y="612"/>
                    <a:pt x="1884" y="612"/>
                  </a:cubicBezTo>
                  <a:cubicBezTo>
                    <a:pt x="1892" y="723"/>
                    <a:pt x="1871" y="823"/>
                    <a:pt x="1968" y="888"/>
                  </a:cubicBezTo>
                  <a:cubicBezTo>
                    <a:pt x="1997" y="931"/>
                    <a:pt x="1979" y="918"/>
                    <a:pt x="2016" y="936"/>
                  </a:cubicBezTo>
                </a:path>
              </a:pathLst>
            </a:custGeom>
            <a:noFill/>
            <a:ln w="38100">
              <a:solidFill>
                <a:srgbClr val="2358A7"/>
              </a:solidFill>
              <a:round/>
              <a:headEnd/>
              <a:tailEnd type="triangle" w="med" len="med"/>
            </a:ln>
          </p:spPr>
          <p:txBody>
            <a:bodyPr wrap="none" anchor="ctr"/>
            <a:lstStyle/>
            <a:p>
              <a:endParaRPr lang="en-US"/>
            </a:p>
          </p:txBody>
        </p:sp>
        <p:sp>
          <p:nvSpPr>
            <p:cNvPr id="25636" name="Text Box 42"/>
            <p:cNvSpPr txBox="1">
              <a:spLocks noChangeArrowheads="1"/>
            </p:cNvSpPr>
            <p:nvPr/>
          </p:nvSpPr>
          <p:spPr bwMode="auto">
            <a:xfrm>
              <a:off x="3374" y="2038"/>
              <a:ext cx="1524" cy="213"/>
            </a:xfrm>
            <a:prstGeom prst="rect">
              <a:avLst/>
            </a:prstGeom>
            <a:noFill/>
            <a:ln w="6350">
              <a:noFill/>
              <a:miter lim="800000"/>
              <a:headEnd/>
              <a:tailEnd/>
            </a:ln>
          </p:spPr>
          <p:txBody>
            <a:bodyPr wrap="none" anchor="ctr" anchorCtr="1">
              <a:spAutoFit/>
            </a:bodyPr>
            <a:lstStyle/>
            <a:p>
              <a:pPr defTabSz="762000" eaLnBrk="0" hangingPunct="0"/>
              <a:r>
                <a:rPr lang="en-US" sz="1600" b="1" smtClean="0">
                  <a:solidFill>
                    <a:srgbClr val="2358A7"/>
                  </a:solidFill>
                  <a:latin typeface="CorpoS" pitchFamily="2" charset="0"/>
                </a:rPr>
                <a:t>Changed requirements</a:t>
              </a:r>
              <a:endParaRPr lang="en-US" sz="1600" b="1">
                <a:solidFill>
                  <a:srgbClr val="2358A7"/>
                </a:solidFill>
                <a:latin typeface="CorpoS" pitchFamily="2" charset="0"/>
              </a:endParaRPr>
            </a:p>
          </p:txBody>
        </p:sp>
      </p:grpSp>
      <p:grpSp>
        <p:nvGrpSpPr>
          <p:cNvPr id="4" name="Group 43"/>
          <p:cNvGrpSpPr>
            <a:grpSpLocks/>
          </p:cNvGrpSpPr>
          <p:nvPr/>
        </p:nvGrpSpPr>
        <p:grpSpPr bwMode="auto">
          <a:xfrm>
            <a:off x="4802188" y="3597275"/>
            <a:ext cx="4200528" cy="2314575"/>
            <a:chOff x="394" y="2251"/>
            <a:chExt cx="2646" cy="1458"/>
          </a:xfrm>
        </p:grpSpPr>
        <p:grpSp>
          <p:nvGrpSpPr>
            <p:cNvPr id="25626" name="Group 44"/>
            <p:cNvGrpSpPr>
              <a:grpSpLocks/>
            </p:cNvGrpSpPr>
            <p:nvPr/>
          </p:nvGrpSpPr>
          <p:grpSpPr bwMode="auto">
            <a:xfrm>
              <a:off x="394" y="2557"/>
              <a:ext cx="2103" cy="1152"/>
              <a:chOff x="394" y="2557"/>
              <a:chExt cx="2103" cy="1152"/>
            </a:xfrm>
          </p:grpSpPr>
          <p:sp>
            <p:nvSpPr>
              <p:cNvPr id="25628" name="Line 45"/>
              <p:cNvSpPr>
                <a:spLocks noChangeShapeType="1"/>
              </p:cNvSpPr>
              <p:nvPr/>
            </p:nvSpPr>
            <p:spPr bwMode="auto">
              <a:xfrm flipV="1">
                <a:off x="394" y="3181"/>
                <a:ext cx="615" cy="141"/>
              </a:xfrm>
              <a:prstGeom prst="line">
                <a:avLst/>
              </a:prstGeom>
              <a:noFill/>
              <a:ln w="6350">
                <a:solidFill>
                  <a:srgbClr val="00CC00"/>
                </a:solidFill>
                <a:round/>
                <a:headEnd/>
                <a:tailEnd type="triangle" w="med" len="med"/>
              </a:ln>
            </p:spPr>
            <p:txBody>
              <a:bodyPr wrap="none" anchor="ctr"/>
              <a:lstStyle/>
              <a:p>
                <a:endParaRPr lang="en-US"/>
              </a:p>
            </p:txBody>
          </p:sp>
          <p:sp>
            <p:nvSpPr>
              <p:cNvPr id="25629" name="Line 46"/>
              <p:cNvSpPr>
                <a:spLocks noChangeShapeType="1"/>
              </p:cNvSpPr>
              <p:nvPr/>
            </p:nvSpPr>
            <p:spPr bwMode="auto">
              <a:xfrm>
                <a:off x="1004" y="3178"/>
                <a:ext cx="149" cy="531"/>
              </a:xfrm>
              <a:prstGeom prst="line">
                <a:avLst/>
              </a:prstGeom>
              <a:noFill/>
              <a:ln w="6350">
                <a:solidFill>
                  <a:srgbClr val="00CC00"/>
                </a:solidFill>
                <a:round/>
                <a:headEnd/>
                <a:tailEnd type="triangle" w="med" len="med"/>
              </a:ln>
            </p:spPr>
            <p:txBody>
              <a:bodyPr wrap="none" anchor="ctr"/>
              <a:lstStyle/>
              <a:p>
                <a:endParaRPr lang="en-US"/>
              </a:p>
            </p:txBody>
          </p:sp>
          <p:sp>
            <p:nvSpPr>
              <p:cNvPr id="25630" name="Line 47"/>
              <p:cNvSpPr>
                <a:spLocks noChangeShapeType="1"/>
              </p:cNvSpPr>
              <p:nvPr/>
            </p:nvSpPr>
            <p:spPr bwMode="auto">
              <a:xfrm flipV="1">
                <a:off x="1153" y="3517"/>
                <a:ext cx="480" cy="192"/>
              </a:xfrm>
              <a:prstGeom prst="line">
                <a:avLst/>
              </a:prstGeom>
              <a:noFill/>
              <a:ln w="6350">
                <a:solidFill>
                  <a:srgbClr val="00CC00"/>
                </a:solidFill>
                <a:round/>
                <a:headEnd/>
                <a:tailEnd type="triangle" w="med" len="med"/>
              </a:ln>
            </p:spPr>
            <p:txBody>
              <a:bodyPr wrap="none" anchor="ctr"/>
              <a:lstStyle/>
              <a:p>
                <a:endParaRPr lang="en-US"/>
              </a:p>
            </p:txBody>
          </p:sp>
          <p:sp>
            <p:nvSpPr>
              <p:cNvPr id="25631" name="Line 48"/>
              <p:cNvSpPr>
                <a:spLocks noChangeShapeType="1"/>
              </p:cNvSpPr>
              <p:nvPr/>
            </p:nvSpPr>
            <p:spPr bwMode="auto">
              <a:xfrm flipV="1">
                <a:off x="1627" y="3037"/>
                <a:ext cx="198" cy="480"/>
              </a:xfrm>
              <a:prstGeom prst="line">
                <a:avLst/>
              </a:prstGeom>
              <a:noFill/>
              <a:ln w="6350">
                <a:solidFill>
                  <a:srgbClr val="00CC00"/>
                </a:solidFill>
                <a:round/>
                <a:headEnd/>
                <a:tailEnd type="triangle" w="med" len="med"/>
              </a:ln>
            </p:spPr>
            <p:txBody>
              <a:bodyPr wrap="none" anchor="ctr"/>
              <a:lstStyle/>
              <a:p>
                <a:endParaRPr lang="en-US"/>
              </a:p>
            </p:txBody>
          </p:sp>
          <p:sp>
            <p:nvSpPr>
              <p:cNvPr id="25632" name="Line 49"/>
              <p:cNvSpPr>
                <a:spLocks noChangeShapeType="1"/>
              </p:cNvSpPr>
              <p:nvPr/>
            </p:nvSpPr>
            <p:spPr bwMode="auto">
              <a:xfrm flipV="1">
                <a:off x="1825" y="2653"/>
                <a:ext cx="144" cy="384"/>
              </a:xfrm>
              <a:prstGeom prst="line">
                <a:avLst/>
              </a:prstGeom>
              <a:noFill/>
              <a:ln w="6350">
                <a:solidFill>
                  <a:srgbClr val="00CC00"/>
                </a:solidFill>
                <a:round/>
                <a:headEnd/>
                <a:tailEnd type="triangle" w="med" len="med"/>
              </a:ln>
            </p:spPr>
            <p:txBody>
              <a:bodyPr wrap="none" anchor="ctr"/>
              <a:lstStyle/>
              <a:p>
                <a:endParaRPr lang="en-US"/>
              </a:p>
            </p:txBody>
          </p:sp>
          <p:sp>
            <p:nvSpPr>
              <p:cNvPr id="25633" name="Line 50"/>
              <p:cNvSpPr>
                <a:spLocks noChangeShapeType="1"/>
              </p:cNvSpPr>
              <p:nvPr/>
            </p:nvSpPr>
            <p:spPr bwMode="auto">
              <a:xfrm>
                <a:off x="1969" y="2653"/>
                <a:ext cx="336" cy="96"/>
              </a:xfrm>
              <a:prstGeom prst="line">
                <a:avLst/>
              </a:prstGeom>
              <a:noFill/>
              <a:ln w="6350">
                <a:solidFill>
                  <a:srgbClr val="00CC00"/>
                </a:solidFill>
                <a:round/>
                <a:headEnd/>
                <a:tailEnd type="triangle" w="med" len="med"/>
              </a:ln>
            </p:spPr>
            <p:txBody>
              <a:bodyPr wrap="none" anchor="ctr"/>
              <a:lstStyle/>
              <a:p>
                <a:endParaRPr lang="en-US"/>
              </a:p>
            </p:txBody>
          </p:sp>
          <p:sp>
            <p:nvSpPr>
              <p:cNvPr id="25634" name="Line 51"/>
              <p:cNvSpPr>
                <a:spLocks noChangeShapeType="1"/>
              </p:cNvSpPr>
              <p:nvPr/>
            </p:nvSpPr>
            <p:spPr bwMode="auto">
              <a:xfrm flipV="1">
                <a:off x="2300" y="2557"/>
                <a:ext cx="197" cy="189"/>
              </a:xfrm>
              <a:prstGeom prst="line">
                <a:avLst/>
              </a:prstGeom>
              <a:noFill/>
              <a:ln w="6350">
                <a:solidFill>
                  <a:srgbClr val="00CC00"/>
                </a:solidFill>
                <a:round/>
                <a:headEnd/>
                <a:tailEnd type="triangle" w="med" len="med"/>
              </a:ln>
            </p:spPr>
            <p:txBody>
              <a:bodyPr wrap="none" anchor="ctr"/>
              <a:lstStyle/>
              <a:p>
                <a:endParaRPr lang="en-US"/>
              </a:p>
            </p:txBody>
          </p:sp>
        </p:grpSp>
        <p:sp>
          <p:nvSpPr>
            <p:cNvPr id="25627" name="Text Box 52"/>
            <p:cNvSpPr txBox="1">
              <a:spLocks noChangeArrowheads="1"/>
            </p:cNvSpPr>
            <p:nvPr/>
          </p:nvSpPr>
          <p:spPr bwMode="auto">
            <a:xfrm>
              <a:off x="2459" y="2251"/>
              <a:ext cx="581"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accent2"/>
                  </a:solidFill>
                </a:rPr>
                <a:t>Plan</a:t>
              </a:r>
              <a:br>
                <a:rPr lang="en-US" sz="1400" b="1" smtClean="0">
                  <a:solidFill>
                    <a:schemeClr val="accent2"/>
                  </a:solidFill>
                </a:rPr>
              </a:br>
              <a:r>
                <a:rPr lang="en-US" sz="1400" b="1" smtClean="0">
                  <a:solidFill>
                    <a:schemeClr val="accent2"/>
                  </a:solidFill>
                </a:rPr>
                <a:t>adjusted</a:t>
              </a:r>
              <a:endParaRPr lang="en-US" sz="1400" b="1">
                <a:solidFill>
                  <a:schemeClr val="accent2"/>
                </a:solidFill>
              </a:endParaRPr>
            </a:p>
          </p:txBody>
        </p:sp>
      </p:grpSp>
      <p:grpSp>
        <p:nvGrpSpPr>
          <p:cNvPr id="6" name="Group 53"/>
          <p:cNvGrpSpPr>
            <a:grpSpLocks/>
          </p:cNvGrpSpPr>
          <p:nvPr/>
        </p:nvGrpSpPr>
        <p:grpSpPr bwMode="auto">
          <a:xfrm>
            <a:off x="4787900" y="2660650"/>
            <a:ext cx="4337053" cy="3095625"/>
            <a:chOff x="385" y="1661"/>
            <a:chExt cx="2732" cy="1950"/>
          </a:xfrm>
        </p:grpSpPr>
        <p:grpSp>
          <p:nvGrpSpPr>
            <p:cNvPr id="25610" name="Group 54"/>
            <p:cNvGrpSpPr>
              <a:grpSpLocks/>
            </p:cNvGrpSpPr>
            <p:nvPr/>
          </p:nvGrpSpPr>
          <p:grpSpPr bwMode="auto">
            <a:xfrm>
              <a:off x="385" y="1979"/>
              <a:ext cx="1920" cy="1632"/>
              <a:chOff x="385" y="1979"/>
              <a:chExt cx="1920" cy="1632"/>
            </a:xfrm>
          </p:grpSpPr>
          <p:sp>
            <p:nvSpPr>
              <p:cNvPr id="25612" name="Line 55"/>
              <p:cNvSpPr>
                <a:spLocks noChangeShapeType="1"/>
              </p:cNvSpPr>
              <p:nvPr/>
            </p:nvSpPr>
            <p:spPr bwMode="auto">
              <a:xfrm flipV="1">
                <a:off x="1680" y="2801"/>
                <a:ext cx="225" cy="0"/>
              </a:xfrm>
              <a:prstGeom prst="line">
                <a:avLst/>
              </a:prstGeom>
              <a:noFill/>
              <a:ln w="6350">
                <a:solidFill>
                  <a:schemeClr val="tx1"/>
                </a:solidFill>
                <a:round/>
                <a:headEnd/>
                <a:tailEnd type="triangle" w="med" len="med"/>
              </a:ln>
            </p:spPr>
            <p:txBody>
              <a:bodyPr wrap="none" anchor="ctr"/>
              <a:lstStyle/>
              <a:p>
                <a:endParaRPr lang="en-US"/>
              </a:p>
            </p:txBody>
          </p:sp>
          <p:sp>
            <p:nvSpPr>
              <p:cNvPr id="25613" name="Line 56"/>
              <p:cNvSpPr>
                <a:spLocks noChangeShapeType="1"/>
              </p:cNvSpPr>
              <p:nvPr/>
            </p:nvSpPr>
            <p:spPr bwMode="auto">
              <a:xfrm flipV="1">
                <a:off x="385" y="3275"/>
                <a:ext cx="192" cy="48"/>
              </a:xfrm>
              <a:prstGeom prst="line">
                <a:avLst/>
              </a:prstGeom>
              <a:noFill/>
              <a:ln w="6350">
                <a:solidFill>
                  <a:schemeClr val="tx1"/>
                </a:solidFill>
                <a:round/>
                <a:headEnd/>
                <a:tailEnd type="triangle" w="med" len="med"/>
              </a:ln>
            </p:spPr>
            <p:txBody>
              <a:bodyPr wrap="none" anchor="ctr"/>
              <a:lstStyle/>
              <a:p>
                <a:endParaRPr lang="en-US"/>
              </a:p>
            </p:txBody>
          </p:sp>
          <p:sp>
            <p:nvSpPr>
              <p:cNvPr id="25614" name="Line 57"/>
              <p:cNvSpPr>
                <a:spLocks noChangeShapeType="1"/>
              </p:cNvSpPr>
              <p:nvPr/>
            </p:nvSpPr>
            <p:spPr bwMode="auto">
              <a:xfrm>
                <a:off x="577" y="3275"/>
                <a:ext cx="96" cy="144"/>
              </a:xfrm>
              <a:prstGeom prst="line">
                <a:avLst/>
              </a:prstGeom>
              <a:noFill/>
              <a:ln w="6350">
                <a:solidFill>
                  <a:schemeClr val="tx1"/>
                </a:solidFill>
                <a:round/>
                <a:headEnd/>
                <a:tailEnd type="triangle" w="med" len="med"/>
              </a:ln>
            </p:spPr>
            <p:txBody>
              <a:bodyPr wrap="none" anchor="ctr"/>
              <a:lstStyle/>
              <a:p>
                <a:endParaRPr lang="en-US"/>
              </a:p>
            </p:txBody>
          </p:sp>
          <p:sp>
            <p:nvSpPr>
              <p:cNvPr id="25615" name="Line 58"/>
              <p:cNvSpPr>
                <a:spLocks noChangeShapeType="1"/>
              </p:cNvSpPr>
              <p:nvPr/>
            </p:nvSpPr>
            <p:spPr bwMode="auto">
              <a:xfrm>
                <a:off x="673" y="3419"/>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6" name="Line 59"/>
              <p:cNvSpPr>
                <a:spLocks noChangeShapeType="1"/>
              </p:cNvSpPr>
              <p:nvPr/>
            </p:nvSpPr>
            <p:spPr bwMode="auto">
              <a:xfrm flipV="1">
                <a:off x="811" y="3467"/>
                <a:ext cx="150" cy="95"/>
              </a:xfrm>
              <a:prstGeom prst="line">
                <a:avLst/>
              </a:prstGeom>
              <a:noFill/>
              <a:ln w="6350">
                <a:solidFill>
                  <a:schemeClr val="tx1"/>
                </a:solidFill>
                <a:round/>
                <a:headEnd/>
                <a:tailEnd type="triangle" w="med" len="med"/>
              </a:ln>
            </p:spPr>
            <p:txBody>
              <a:bodyPr wrap="none" anchor="ctr"/>
              <a:lstStyle/>
              <a:p>
                <a:endParaRPr lang="en-US"/>
              </a:p>
            </p:txBody>
          </p:sp>
          <p:sp>
            <p:nvSpPr>
              <p:cNvPr id="25617" name="Line 60"/>
              <p:cNvSpPr>
                <a:spLocks noChangeShapeType="1"/>
              </p:cNvSpPr>
              <p:nvPr/>
            </p:nvSpPr>
            <p:spPr bwMode="auto">
              <a:xfrm>
                <a:off x="961" y="3467"/>
                <a:ext cx="144" cy="144"/>
              </a:xfrm>
              <a:prstGeom prst="line">
                <a:avLst/>
              </a:prstGeom>
              <a:noFill/>
              <a:ln w="6350">
                <a:solidFill>
                  <a:schemeClr val="tx1"/>
                </a:solidFill>
                <a:round/>
                <a:headEnd/>
                <a:tailEnd type="triangle" w="med" len="med"/>
              </a:ln>
            </p:spPr>
            <p:txBody>
              <a:bodyPr wrap="none" anchor="ctr"/>
              <a:lstStyle/>
              <a:p>
                <a:endParaRPr lang="en-US"/>
              </a:p>
            </p:txBody>
          </p:sp>
          <p:sp>
            <p:nvSpPr>
              <p:cNvPr id="25618" name="Line 61"/>
              <p:cNvSpPr>
                <a:spLocks noChangeShapeType="1"/>
              </p:cNvSpPr>
              <p:nvPr/>
            </p:nvSpPr>
            <p:spPr bwMode="auto">
              <a:xfrm flipV="1">
                <a:off x="1101" y="3467"/>
                <a:ext cx="292" cy="142"/>
              </a:xfrm>
              <a:prstGeom prst="line">
                <a:avLst/>
              </a:prstGeom>
              <a:noFill/>
              <a:ln w="6350">
                <a:solidFill>
                  <a:schemeClr val="tx1"/>
                </a:solidFill>
                <a:round/>
                <a:headEnd/>
                <a:tailEnd type="triangle" w="med" len="med"/>
              </a:ln>
            </p:spPr>
            <p:txBody>
              <a:bodyPr wrap="none" anchor="ctr"/>
              <a:lstStyle/>
              <a:p>
                <a:endParaRPr lang="en-US"/>
              </a:p>
            </p:txBody>
          </p:sp>
          <p:sp>
            <p:nvSpPr>
              <p:cNvPr id="25619" name="Line 62"/>
              <p:cNvSpPr>
                <a:spLocks noChangeShapeType="1"/>
              </p:cNvSpPr>
              <p:nvPr/>
            </p:nvSpPr>
            <p:spPr bwMode="auto">
              <a:xfrm flipV="1">
                <a:off x="1390" y="3275"/>
                <a:ext cx="51" cy="192"/>
              </a:xfrm>
              <a:prstGeom prst="line">
                <a:avLst/>
              </a:prstGeom>
              <a:noFill/>
              <a:ln w="6350">
                <a:solidFill>
                  <a:schemeClr val="tx1"/>
                </a:solidFill>
                <a:round/>
                <a:headEnd/>
                <a:tailEnd type="triangle" w="med" len="med"/>
              </a:ln>
            </p:spPr>
            <p:txBody>
              <a:bodyPr wrap="none" anchor="ctr"/>
              <a:lstStyle/>
              <a:p>
                <a:endParaRPr lang="en-US"/>
              </a:p>
            </p:txBody>
          </p:sp>
          <p:sp>
            <p:nvSpPr>
              <p:cNvPr id="25620" name="Line 63"/>
              <p:cNvSpPr>
                <a:spLocks noChangeShapeType="1"/>
              </p:cNvSpPr>
              <p:nvPr/>
            </p:nvSpPr>
            <p:spPr bwMode="auto">
              <a:xfrm flipV="1">
                <a:off x="1441" y="3035"/>
                <a:ext cx="144" cy="240"/>
              </a:xfrm>
              <a:prstGeom prst="line">
                <a:avLst/>
              </a:prstGeom>
              <a:noFill/>
              <a:ln w="6350">
                <a:solidFill>
                  <a:schemeClr val="tx1"/>
                </a:solidFill>
                <a:round/>
                <a:headEnd/>
                <a:tailEnd type="triangle" w="med" len="med"/>
              </a:ln>
            </p:spPr>
            <p:txBody>
              <a:bodyPr wrap="none" anchor="ctr"/>
              <a:lstStyle/>
              <a:p>
                <a:endParaRPr lang="en-US"/>
              </a:p>
            </p:txBody>
          </p:sp>
          <p:sp>
            <p:nvSpPr>
              <p:cNvPr id="25621" name="Line 64"/>
              <p:cNvSpPr>
                <a:spLocks noChangeShapeType="1"/>
              </p:cNvSpPr>
              <p:nvPr/>
            </p:nvSpPr>
            <p:spPr bwMode="auto">
              <a:xfrm flipV="1">
                <a:off x="1585" y="2795"/>
                <a:ext cx="96" cy="240"/>
              </a:xfrm>
              <a:prstGeom prst="line">
                <a:avLst/>
              </a:prstGeom>
              <a:noFill/>
              <a:ln w="6350">
                <a:solidFill>
                  <a:schemeClr val="tx1"/>
                </a:solidFill>
                <a:round/>
                <a:headEnd/>
                <a:tailEnd type="triangle" w="med" len="med"/>
              </a:ln>
            </p:spPr>
            <p:txBody>
              <a:bodyPr wrap="none" anchor="ctr"/>
              <a:lstStyle/>
              <a:p>
                <a:endParaRPr lang="en-US"/>
              </a:p>
            </p:txBody>
          </p:sp>
          <p:sp>
            <p:nvSpPr>
              <p:cNvPr id="25622" name="Line 65"/>
              <p:cNvSpPr>
                <a:spLocks noChangeShapeType="1"/>
              </p:cNvSpPr>
              <p:nvPr/>
            </p:nvSpPr>
            <p:spPr bwMode="auto">
              <a:xfrm>
                <a:off x="1897" y="2800"/>
                <a:ext cx="264" cy="43"/>
              </a:xfrm>
              <a:prstGeom prst="line">
                <a:avLst/>
              </a:prstGeom>
              <a:noFill/>
              <a:ln w="6350">
                <a:solidFill>
                  <a:schemeClr val="tx1"/>
                </a:solidFill>
                <a:round/>
                <a:headEnd/>
                <a:tailEnd type="triangle" w="med" len="med"/>
              </a:ln>
            </p:spPr>
            <p:txBody>
              <a:bodyPr wrap="none" anchor="ctr"/>
              <a:lstStyle/>
              <a:p>
                <a:endParaRPr lang="en-US"/>
              </a:p>
            </p:txBody>
          </p:sp>
          <p:sp>
            <p:nvSpPr>
              <p:cNvPr id="25623" name="Line 66"/>
              <p:cNvSpPr>
                <a:spLocks noChangeShapeType="1"/>
              </p:cNvSpPr>
              <p:nvPr/>
            </p:nvSpPr>
            <p:spPr bwMode="auto">
              <a:xfrm flipV="1">
                <a:off x="2156" y="2603"/>
                <a:ext cx="101" cy="240"/>
              </a:xfrm>
              <a:prstGeom prst="line">
                <a:avLst/>
              </a:prstGeom>
              <a:noFill/>
              <a:ln w="6350">
                <a:solidFill>
                  <a:schemeClr val="tx1"/>
                </a:solidFill>
                <a:round/>
                <a:headEnd/>
                <a:tailEnd type="triangle" w="med" len="med"/>
              </a:ln>
            </p:spPr>
            <p:txBody>
              <a:bodyPr wrap="none" anchor="ctr"/>
              <a:lstStyle/>
              <a:p>
                <a:endParaRPr lang="en-US"/>
              </a:p>
            </p:txBody>
          </p:sp>
          <p:sp>
            <p:nvSpPr>
              <p:cNvPr id="25624" name="Line 67"/>
              <p:cNvSpPr>
                <a:spLocks noChangeShapeType="1"/>
              </p:cNvSpPr>
              <p:nvPr/>
            </p:nvSpPr>
            <p:spPr bwMode="auto">
              <a:xfrm flipV="1">
                <a:off x="2255" y="2315"/>
                <a:ext cx="50" cy="295"/>
              </a:xfrm>
              <a:prstGeom prst="line">
                <a:avLst/>
              </a:prstGeom>
              <a:noFill/>
              <a:ln w="6350">
                <a:solidFill>
                  <a:schemeClr val="tx1"/>
                </a:solidFill>
                <a:round/>
                <a:headEnd/>
                <a:tailEnd type="triangle" w="med" len="med"/>
              </a:ln>
            </p:spPr>
            <p:txBody>
              <a:bodyPr wrap="none" anchor="ctr"/>
              <a:lstStyle/>
              <a:p>
                <a:endParaRPr lang="en-US"/>
              </a:p>
            </p:txBody>
          </p:sp>
          <p:sp>
            <p:nvSpPr>
              <p:cNvPr id="25625" name="Line 68"/>
              <p:cNvSpPr>
                <a:spLocks noChangeShapeType="1"/>
              </p:cNvSpPr>
              <p:nvPr/>
            </p:nvSpPr>
            <p:spPr bwMode="auto">
              <a:xfrm flipV="1">
                <a:off x="2304" y="1979"/>
                <a:ext cx="1" cy="339"/>
              </a:xfrm>
              <a:prstGeom prst="line">
                <a:avLst/>
              </a:prstGeom>
              <a:noFill/>
              <a:ln w="6350">
                <a:solidFill>
                  <a:schemeClr val="tx1"/>
                </a:solidFill>
                <a:round/>
                <a:headEnd/>
                <a:tailEnd type="triangle" w="med" len="med"/>
              </a:ln>
            </p:spPr>
            <p:txBody>
              <a:bodyPr wrap="none" anchor="ctr"/>
              <a:lstStyle/>
              <a:p>
                <a:endParaRPr lang="en-US"/>
              </a:p>
            </p:txBody>
          </p:sp>
        </p:grpSp>
        <p:sp>
          <p:nvSpPr>
            <p:cNvPr id="25611" name="Text Box 69"/>
            <p:cNvSpPr txBox="1">
              <a:spLocks noChangeArrowheads="1"/>
            </p:cNvSpPr>
            <p:nvPr/>
          </p:nvSpPr>
          <p:spPr bwMode="auto">
            <a:xfrm>
              <a:off x="2184" y="1661"/>
              <a:ext cx="933" cy="330"/>
            </a:xfrm>
            <a:prstGeom prst="rect">
              <a:avLst/>
            </a:prstGeom>
            <a:noFill/>
            <a:ln w="12699">
              <a:noFill/>
              <a:miter lim="800000"/>
              <a:headEnd type="none" w="sm" len="sm"/>
              <a:tailEnd type="none" w="sm" len="sm"/>
            </a:ln>
          </p:spPr>
          <p:txBody>
            <a:bodyPr wrap="none">
              <a:spAutoFit/>
            </a:bodyPr>
            <a:lstStyle/>
            <a:p>
              <a:pPr eaLnBrk="0" hangingPunct="0"/>
              <a:r>
                <a:rPr lang="en-US" sz="1400" b="1" smtClean="0">
                  <a:solidFill>
                    <a:schemeClr val="tx1"/>
                  </a:solidFill>
                </a:rPr>
                <a:t>Plan frequently</a:t>
              </a:r>
              <a:br>
                <a:rPr lang="en-US" sz="1400" b="1" smtClean="0">
                  <a:solidFill>
                    <a:schemeClr val="tx1"/>
                  </a:solidFill>
                </a:rPr>
              </a:br>
              <a:r>
                <a:rPr lang="en-US" sz="1400" b="1" smtClean="0">
                  <a:solidFill>
                    <a:schemeClr val="tx1"/>
                  </a:solidFill>
                </a:rPr>
                <a:t>adjusted</a:t>
              </a:r>
              <a:endParaRPr lang="en-US" sz="1400" b="1">
                <a:solidFill>
                  <a:schemeClr val="tx1"/>
                </a:solidFill>
              </a:endParaRPr>
            </a:p>
          </p:txBody>
        </p:sp>
      </p:grpSp>
      <p:sp>
        <p:nvSpPr>
          <p:cNvPr id="39"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0"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012336386"/>
      </p:ext>
    </p:extLst>
  </p:cSld>
  <p:clrMapOvr>
    <a:masterClrMapping/>
  </p:clrMapOvr>
  <p:transition xmlns:p14="http://schemas.microsoft.com/office/powerpoint/2010/main" spd="slow"/>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10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152400" y="467758"/>
            <a:ext cx="7848600" cy="685801"/>
          </a:xfrm>
        </p:spPr>
        <p:txBody>
          <a:bodyPr>
            <a:normAutofit fontScale="90000"/>
          </a:bodyPr>
          <a:lstStyle/>
          <a:p>
            <a:pPr eaLnBrk="1" hangingPunct="1"/>
            <a:r>
              <a:rPr lang="de-DE" dirty="0" smtClean="0"/>
              <a:t>Agile </a:t>
            </a:r>
            <a:r>
              <a:rPr lang="de-DE" dirty="0" err="1" smtClean="0"/>
              <a:t>Manifesto</a:t>
            </a:r>
            <a:endParaRPr lang="de-DE" dirty="0" smtClean="0"/>
          </a:p>
        </p:txBody>
      </p:sp>
      <p:pic>
        <p:nvPicPr>
          <p:cNvPr id="27653" name="Picture 8"/>
          <p:cNvPicPr>
            <a:picLocks noChangeAspect="1"/>
          </p:cNvPicPr>
          <p:nvPr/>
        </p:nvPicPr>
        <p:blipFill>
          <a:blip r:embed="rId2" cstate="print"/>
          <a:srcRect/>
          <a:stretch>
            <a:fillRect/>
          </a:stretch>
        </p:blipFill>
        <p:spPr bwMode="auto">
          <a:xfrm>
            <a:off x="-14288" y="1116536"/>
            <a:ext cx="9158288" cy="5619750"/>
          </a:xfrm>
          <a:prstGeom prst="rect">
            <a:avLst/>
          </a:prstGeom>
          <a:noFill/>
          <a:ln w="12700">
            <a:noFill/>
            <a:miter lim="800000"/>
            <a:headEnd/>
            <a:tailEnd/>
          </a:ln>
        </p:spPr>
      </p:pic>
      <p:sp>
        <p:nvSpPr>
          <p:cNvPr id="173095" name="Rectangle 39"/>
          <p:cNvSpPr>
            <a:spLocks/>
          </p:cNvSpPr>
          <p:nvPr/>
        </p:nvSpPr>
        <p:spPr bwMode="auto">
          <a:xfrm>
            <a:off x="1547813" y="2853261"/>
            <a:ext cx="5976937" cy="1150938"/>
          </a:xfrm>
          <a:prstGeom prst="rect">
            <a:avLst/>
          </a:prstGeom>
          <a:solidFill>
            <a:srgbClr val="C0C0C0"/>
          </a:solidFill>
          <a:ln w="12700">
            <a:solidFill>
              <a:srgbClr val="000000"/>
            </a:solidFill>
            <a:miter lim="800000"/>
            <a:headEnd/>
            <a:tailEnd/>
          </a:ln>
        </p:spPr>
        <p:txBody>
          <a:bodyPr wrap="none" anchor="ctr"/>
          <a:lstStyle/>
          <a:p>
            <a:endParaRPr lang="de-DE"/>
          </a:p>
        </p:txBody>
      </p:sp>
      <p:sp>
        <p:nvSpPr>
          <p:cNvPr id="27655" name="Text Box 9"/>
          <p:cNvSpPr txBox="1">
            <a:spLocks/>
          </p:cNvSpPr>
          <p:nvPr/>
        </p:nvSpPr>
        <p:spPr bwMode="auto">
          <a:xfrm>
            <a:off x="250825" y="1195911"/>
            <a:ext cx="8642350" cy="3662363"/>
          </a:xfrm>
          <a:prstGeom prst="rect">
            <a:avLst/>
          </a:prstGeom>
          <a:noFill/>
          <a:ln w="12700">
            <a:noFill/>
            <a:miter lim="800000"/>
            <a:headEnd/>
            <a:tailEnd/>
          </a:ln>
        </p:spPr>
        <p:txBody>
          <a:bodyPr>
            <a:spAutoFit/>
          </a:bodyPr>
          <a:lstStyle/>
          <a:p>
            <a:pPr algn="ctr"/>
            <a:r>
              <a:rPr lang="de-DE" b="1" i="1" dirty="0" err="1"/>
              <a:t>Manifesto</a:t>
            </a:r>
            <a:r>
              <a:rPr lang="de-DE" b="1" i="1" dirty="0"/>
              <a:t> </a:t>
            </a:r>
            <a:r>
              <a:rPr lang="de-DE" b="1" i="1" dirty="0" err="1"/>
              <a:t>for</a:t>
            </a:r>
            <a:r>
              <a:rPr lang="de-DE" b="1" i="1" dirty="0"/>
              <a:t> Agile Software Development</a:t>
            </a:r>
          </a:p>
          <a:p>
            <a:pPr algn="ctr"/>
            <a:r>
              <a:rPr lang="de-DE" dirty="0"/>
              <a:t/>
            </a:r>
            <a:br>
              <a:rPr lang="de-DE" dirty="0"/>
            </a:br>
            <a:r>
              <a:rPr lang="de-DE" dirty="0" err="1"/>
              <a:t>We</a:t>
            </a:r>
            <a:r>
              <a:rPr lang="de-DE" dirty="0"/>
              <a:t> </a:t>
            </a:r>
            <a:r>
              <a:rPr lang="de-DE" dirty="0" err="1"/>
              <a:t>are</a:t>
            </a:r>
            <a:r>
              <a:rPr lang="de-DE" dirty="0"/>
              <a:t> </a:t>
            </a:r>
            <a:r>
              <a:rPr lang="de-DE" dirty="0" err="1"/>
              <a:t>uncovering</a:t>
            </a:r>
            <a:r>
              <a:rPr lang="de-DE" dirty="0"/>
              <a:t> </a:t>
            </a:r>
            <a:r>
              <a:rPr lang="de-DE" dirty="0" err="1"/>
              <a:t>better</a:t>
            </a:r>
            <a:r>
              <a:rPr lang="de-DE" dirty="0"/>
              <a:t> </a:t>
            </a:r>
            <a:r>
              <a:rPr lang="de-DE" dirty="0" err="1"/>
              <a:t>ways</a:t>
            </a:r>
            <a:r>
              <a:rPr lang="de-DE" dirty="0"/>
              <a:t> </a:t>
            </a:r>
            <a:r>
              <a:rPr lang="de-DE" dirty="0" err="1"/>
              <a:t>of</a:t>
            </a:r>
            <a:r>
              <a:rPr lang="de-DE" dirty="0"/>
              <a:t> </a:t>
            </a:r>
            <a:r>
              <a:rPr lang="de-DE" dirty="0" err="1"/>
              <a:t>developing</a:t>
            </a:r>
            <a:r>
              <a:rPr lang="de-DE" dirty="0"/>
              <a:t> </a:t>
            </a:r>
            <a:br>
              <a:rPr lang="de-DE" dirty="0"/>
            </a:br>
            <a:r>
              <a:rPr lang="de-DE" dirty="0" err="1"/>
              <a:t>software</a:t>
            </a:r>
            <a:r>
              <a:rPr lang="de-DE" dirty="0"/>
              <a:t> </a:t>
            </a:r>
            <a:r>
              <a:rPr lang="de-DE" dirty="0" err="1"/>
              <a:t>by</a:t>
            </a:r>
            <a:r>
              <a:rPr lang="de-DE" dirty="0"/>
              <a:t> </a:t>
            </a:r>
            <a:r>
              <a:rPr lang="de-DE" dirty="0" err="1"/>
              <a:t>doing</a:t>
            </a:r>
            <a:r>
              <a:rPr lang="de-DE" dirty="0"/>
              <a:t> </a:t>
            </a:r>
            <a:r>
              <a:rPr lang="de-DE" dirty="0" err="1"/>
              <a:t>it</a:t>
            </a:r>
            <a:r>
              <a:rPr lang="de-DE" dirty="0"/>
              <a:t> </a:t>
            </a:r>
            <a:r>
              <a:rPr lang="de-DE" dirty="0" err="1"/>
              <a:t>and</a:t>
            </a:r>
            <a:r>
              <a:rPr lang="de-DE" dirty="0"/>
              <a:t> </a:t>
            </a:r>
            <a:r>
              <a:rPr lang="de-DE" dirty="0" err="1"/>
              <a:t>helping</a:t>
            </a:r>
            <a:r>
              <a:rPr lang="de-DE" dirty="0"/>
              <a:t> </a:t>
            </a:r>
            <a:r>
              <a:rPr lang="de-DE" dirty="0" err="1"/>
              <a:t>others</a:t>
            </a:r>
            <a:r>
              <a:rPr lang="de-DE" dirty="0"/>
              <a:t> do it. </a:t>
            </a:r>
            <a:br>
              <a:rPr lang="de-DE" dirty="0"/>
            </a:br>
            <a:r>
              <a:rPr lang="de-DE" dirty="0"/>
              <a:t>Through </a:t>
            </a:r>
            <a:r>
              <a:rPr lang="de-DE" dirty="0" err="1"/>
              <a:t>this</a:t>
            </a:r>
            <a:r>
              <a:rPr lang="de-DE" dirty="0"/>
              <a:t> </a:t>
            </a:r>
            <a:r>
              <a:rPr lang="de-DE" dirty="0" err="1"/>
              <a:t>work</a:t>
            </a:r>
            <a:r>
              <a:rPr lang="de-DE" dirty="0"/>
              <a:t> </a:t>
            </a:r>
            <a:r>
              <a:rPr lang="de-DE" dirty="0" err="1"/>
              <a:t>we</a:t>
            </a:r>
            <a:r>
              <a:rPr lang="de-DE" dirty="0"/>
              <a:t> </a:t>
            </a:r>
            <a:r>
              <a:rPr lang="de-DE" dirty="0" err="1"/>
              <a:t>have</a:t>
            </a:r>
            <a:r>
              <a:rPr lang="de-DE" dirty="0"/>
              <a:t> </a:t>
            </a:r>
            <a:r>
              <a:rPr lang="de-DE" dirty="0" err="1"/>
              <a:t>come</a:t>
            </a:r>
            <a:r>
              <a:rPr lang="de-DE" dirty="0"/>
              <a:t> </a:t>
            </a:r>
            <a:r>
              <a:rPr lang="de-DE" dirty="0" err="1"/>
              <a:t>to</a:t>
            </a:r>
            <a:r>
              <a:rPr lang="de-DE" dirty="0"/>
              <a:t> </a:t>
            </a:r>
            <a:r>
              <a:rPr lang="de-DE" dirty="0" err="1"/>
              <a:t>value</a:t>
            </a:r>
            <a:r>
              <a:rPr lang="de-DE" dirty="0"/>
              <a:t>: </a:t>
            </a:r>
          </a:p>
          <a:p>
            <a:pPr algn="ctr"/>
            <a:endParaRPr lang="de-DE" dirty="0"/>
          </a:p>
          <a:p>
            <a:pPr algn="ctr"/>
            <a:r>
              <a:rPr lang="de-DE" b="1" dirty="0" err="1"/>
              <a:t>Individuals</a:t>
            </a:r>
            <a:r>
              <a:rPr lang="de-DE" b="1" dirty="0"/>
              <a:t> </a:t>
            </a:r>
            <a:r>
              <a:rPr lang="de-DE" b="1" dirty="0" err="1"/>
              <a:t>and</a:t>
            </a:r>
            <a:r>
              <a:rPr lang="de-DE" b="1" dirty="0"/>
              <a:t> </a:t>
            </a:r>
            <a:r>
              <a:rPr lang="de-DE" b="1" dirty="0" err="1"/>
              <a:t>interactions</a:t>
            </a:r>
            <a:r>
              <a:rPr lang="de-DE" dirty="0"/>
              <a:t> </a:t>
            </a:r>
            <a:r>
              <a:rPr lang="de-DE" dirty="0" err="1"/>
              <a:t>over</a:t>
            </a:r>
            <a:r>
              <a:rPr lang="de-DE" dirty="0"/>
              <a:t> </a:t>
            </a:r>
            <a:r>
              <a:rPr lang="de-DE" dirty="0" err="1"/>
              <a:t>processes</a:t>
            </a:r>
            <a:r>
              <a:rPr lang="de-DE" dirty="0"/>
              <a:t> </a:t>
            </a:r>
            <a:r>
              <a:rPr lang="de-DE" dirty="0" err="1"/>
              <a:t>and</a:t>
            </a:r>
            <a:r>
              <a:rPr lang="de-DE" dirty="0"/>
              <a:t> </a:t>
            </a:r>
            <a:r>
              <a:rPr lang="de-DE" dirty="0" err="1"/>
              <a:t>tools</a:t>
            </a:r>
            <a:r>
              <a:rPr lang="de-DE" dirty="0"/>
              <a:t> </a:t>
            </a:r>
            <a:br>
              <a:rPr lang="de-DE" dirty="0"/>
            </a:br>
            <a:r>
              <a:rPr lang="de-DE" b="1" dirty="0"/>
              <a:t>Working </a:t>
            </a:r>
            <a:r>
              <a:rPr lang="de-DE" b="1" dirty="0" err="1"/>
              <a:t>software</a:t>
            </a:r>
            <a:r>
              <a:rPr lang="de-DE" dirty="0"/>
              <a:t> </a:t>
            </a:r>
            <a:r>
              <a:rPr lang="de-DE" dirty="0" err="1"/>
              <a:t>over</a:t>
            </a:r>
            <a:r>
              <a:rPr lang="de-DE" dirty="0"/>
              <a:t> </a:t>
            </a:r>
            <a:r>
              <a:rPr lang="de-DE" dirty="0" err="1"/>
              <a:t>comprehensive</a:t>
            </a:r>
            <a:r>
              <a:rPr lang="de-DE" dirty="0"/>
              <a:t> </a:t>
            </a:r>
            <a:r>
              <a:rPr lang="de-DE" dirty="0" err="1"/>
              <a:t>documentation</a:t>
            </a:r>
            <a:r>
              <a:rPr lang="de-DE" dirty="0"/>
              <a:t> </a:t>
            </a:r>
            <a:br>
              <a:rPr lang="de-DE" dirty="0"/>
            </a:br>
            <a:r>
              <a:rPr lang="de-DE" b="1" dirty="0"/>
              <a:t>Customer </a:t>
            </a:r>
            <a:r>
              <a:rPr lang="de-DE" b="1" dirty="0" err="1"/>
              <a:t>collaboration</a:t>
            </a:r>
            <a:r>
              <a:rPr lang="de-DE" dirty="0"/>
              <a:t> </a:t>
            </a:r>
            <a:r>
              <a:rPr lang="de-DE" dirty="0" err="1"/>
              <a:t>over</a:t>
            </a:r>
            <a:r>
              <a:rPr lang="de-DE" dirty="0"/>
              <a:t> </a:t>
            </a:r>
            <a:r>
              <a:rPr lang="de-DE" dirty="0" err="1"/>
              <a:t>contract</a:t>
            </a:r>
            <a:r>
              <a:rPr lang="de-DE" dirty="0"/>
              <a:t> </a:t>
            </a:r>
            <a:r>
              <a:rPr lang="de-DE" dirty="0" err="1"/>
              <a:t>negotiation</a:t>
            </a:r>
            <a:r>
              <a:rPr lang="de-DE" dirty="0"/>
              <a:t> </a:t>
            </a:r>
            <a:br>
              <a:rPr lang="de-DE" dirty="0"/>
            </a:br>
            <a:r>
              <a:rPr lang="de-DE" b="1" dirty="0" err="1"/>
              <a:t>Responding</a:t>
            </a:r>
            <a:r>
              <a:rPr lang="de-DE" b="1" dirty="0"/>
              <a:t> </a:t>
            </a:r>
            <a:r>
              <a:rPr lang="de-DE" b="1" dirty="0" err="1"/>
              <a:t>to</a:t>
            </a:r>
            <a:r>
              <a:rPr lang="de-DE" b="1" dirty="0"/>
              <a:t> </a:t>
            </a:r>
            <a:r>
              <a:rPr lang="de-DE" b="1" dirty="0" err="1"/>
              <a:t>change</a:t>
            </a:r>
            <a:r>
              <a:rPr lang="de-DE" dirty="0"/>
              <a:t> </a:t>
            </a:r>
            <a:r>
              <a:rPr lang="de-DE" dirty="0" err="1"/>
              <a:t>over</a:t>
            </a:r>
            <a:r>
              <a:rPr lang="de-DE" dirty="0"/>
              <a:t> </a:t>
            </a:r>
            <a:r>
              <a:rPr lang="de-DE" dirty="0" err="1"/>
              <a:t>following</a:t>
            </a:r>
            <a:r>
              <a:rPr lang="de-DE" dirty="0"/>
              <a:t> a plan </a:t>
            </a:r>
            <a:br>
              <a:rPr lang="de-DE" dirty="0"/>
            </a:br>
            <a:endParaRPr lang="de-DE" dirty="0"/>
          </a:p>
          <a:p>
            <a:pPr algn="ctr"/>
            <a:r>
              <a:rPr lang="de-DE" dirty="0" err="1"/>
              <a:t>That</a:t>
            </a:r>
            <a:r>
              <a:rPr lang="de-DE" dirty="0"/>
              <a:t> </a:t>
            </a:r>
            <a:r>
              <a:rPr lang="de-DE" dirty="0" err="1"/>
              <a:t>is</a:t>
            </a:r>
            <a:r>
              <a:rPr lang="de-DE" dirty="0"/>
              <a:t>, </a:t>
            </a:r>
            <a:r>
              <a:rPr lang="de-DE" dirty="0" err="1"/>
              <a:t>while</a:t>
            </a:r>
            <a:r>
              <a:rPr lang="de-DE" dirty="0"/>
              <a:t> </a:t>
            </a:r>
            <a:r>
              <a:rPr lang="de-DE" dirty="0" err="1"/>
              <a:t>there</a:t>
            </a:r>
            <a:r>
              <a:rPr lang="de-DE" dirty="0"/>
              <a:t> </a:t>
            </a:r>
            <a:r>
              <a:rPr lang="de-DE" dirty="0" err="1"/>
              <a:t>is</a:t>
            </a:r>
            <a:r>
              <a:rPr lang="de-DE" dirty="0"/>
              <a:t> </a:t>
            </a:r>
            <a:r>
              <a:rPr lang="de-DE" dirty="0" err="1"/>
              <a:t>value</a:t>
            </a:r>
            <a:r>
              <a:rPr lang="de-DE" dirty="0"/>
              <a:t> in </a:t>
            </a:r>
            <a:r>
              <a:rPr lang="de-DE" dirty="0" err="1"/>
              <a:t>the</a:t>
            </a:r>
            <a:r>
              <a:rPr lang="de-DE" dirty="0"/>
              <a:t> </a:t>
            </a:r>
            <a:r>
              <a:rPr lang="de-DE" dirty="0" err="1"/>
              <a:t>items</a:t>
            </a:r>
            <a:r>
              <a:rPr lang="de-DE" dirty="0"/>
              <a:t> on </a:t>
            </a:r>
            <a:br>
              <a:rPr lang="de-DE" dirty="0"/>
            </a:br>
            <a:r>
              <a:rPr lang="de-DE" dirty="0" err="1"/>
              <a:t>the</a:t>
            </a:r>
            <a:r>
              <a:rPr lang="de-DE" dirty="0"/>
              <a:t> </a:t>
            </a:r>
            <a:r>
              <a:rPr lang="de-DE" dirty="0" err="1"/>
              <a:t>right</a:t>
            </a:r>
            <a:r>
              <a:rPr lang="de-DE" dirty="0"/>
              <a:t>, </a:t>
            </a:r>
            <a:r>
              <a:rPr lang="de-DE" dirty="0" err="1"/>
              <a:t>we</a:t>
            </a:r>
            <a:r>
              <a:rPr lang="de-DE" dirty="0"/>
              <a:t> </a:t>
            </a:r>
            <a:r>
              <a:rPr lang="de-DE" dirty="0" err="1"/>
              <a:t>value</a:t>
            </a:r>
            <a:r>
              <a:rPr lang="de-DE" dirty="0"/>
              <a:t> </a:t>
            </a:r>
            <a:r>
              <a:rPr lang="de-DE" dirty="0" err="1"/>
              <a:t>the</a:t>
            </a:r>
            <a:r>
              <a:rPr lang="de-DE" dirty="0"/>
              <a:t> </a:t>
            </a:r>
            <a:r>
              <a:rPr lang="de-DE" dirty="0" err="1"/>
              <a:t>items</a:t>
            </a:r>
            <a:r>
              <a:rPr lang="de-DE" dirty="0"/>
              <a:t> on </a:t>
            </a:r>
            <a:r>
              <a:rPr lang="de-DE" dirty="0" err="1"/>
              <a:t>the</a:t>
            </a:r>
            <a:r>
              <a:rPr lang="de-DE" dirty="0"/>
              <a:t> </a:t>
            </a:r>
            <a:r>
              <a:rPr lang="de-DE" dirty="0" err="1"/>
              <a:t>left</a:t>
            </a:r>
            <a:r>
              <a:rPr lang="de-DE" dirty="0"/>
              <a:t> </a:t>
            </a:r>
            <a:r>
              <a:rPr lang="de-DE" dirty="0" err="1"/>
              <a:t>more</a:t>
            </a:r>
            <a:r>
              <a:rPr lang="de-DE" dirty="0"/>
              <a:t>. </a:t>
            </a:r>
          </a:p>
        </p:txBody>
      </p:sp>
      <p:graphicFrame>
        <p:nvGraphicFramePr>
          <p:cNvPr id="173092" name="Group 36"/>
          <p:cNvGraphicFramePr>
            <a:graphicFrameLocks noGrp="1"/>
          </p:cNvGraphicFramePr>
          <p:nvPr>
            <p:extLst>
              <p:ext uri="{D42A27DB-BD31-4B8C-83A1-F6EECF244321}">
                <p14:modId xmlns:p14="http://schemas.microsoft.com/office/powerpoint/2010/main" val="3733163703"/>
              </p:ext>
            </p:extLst>
          </p:nvPr>
        </p:nvGraphicFramePr>
        <p:xfrm>
          <a:off x="1042988" y="5085286"/>
          <a:ext cx="7297737" cy="1371600"/>
        </p:xfrm>
        <a:graphic>
          <a:graphicData uri="http://schemas.openxmlformats.org/drawingml/2006/table">
            <a:tbl>
              <a:tblPr/>
              <a:tblGrid>
                <a:gridCol w="2432050"/>
                <a:gridCol w="2433637"/>
                <a:gridCol w="2432050"/>
              </a:tblGrid>
              <a:tr h="12239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Kent Beck</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Mike Beedle</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Arie van Bennekum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Alistair Cockburn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Ward Cunningham</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Martin Fowler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James Grenning</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Jim Highsmith</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Andrew Hunt</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Ron Jeffries</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Jon Kern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Brian Marick </a:t>
                      </a: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Robert C. Martin</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Steve Mellor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Ken Schwaber</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Jeff Sutherland</a:t>
                      </a:r>
                      <a:b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br>
                      <a:r>
                        <a:rPr kumimoji="0" lang="de-DE" sz="1400" b="0" i="0" u="none" strike="noStrike" cap="none" normalizeH="0" baseline="0" smtClean="0">
                          <a:ln>
                            <a:noFill/>
                          </a:ln>
                          <a:solidFill>
                            <a:schemeClr val="tx1"/>
                          </a:solidFill>
                          <a:effectLst/>
                          <a:latin typeface="Arial" charset="0"/>
                          <a:ea typeface="ヒラギノ角ゴ Pro W3" pitchFamily="124" charset="-128"/>
                          <a:sym typeface="Arial" charset="0"/>
                        </a:rPr>
                        <a:t>Dave Thomas </a:t>
                      </a:r>
                    </a:p>
                  </a:txBody>
                  <a:tcPr horzOverflow="overflow">
                    <a:lnL>
                      <a:noFill/>
                    </a:lnL>
                    <a:lnR>
                      <a:noFill/>
                    </a:lnR>
                    <a:lnT>
                      <a:noFill/>
                    </a:lnT>
                    <a:lnB>
                      <a:noFill/>
                    </a:lnB>
                    <a:lnTlToBr>
                      <a:noFill/>
                    </a:lnTlToBr>
                    <a:lnBlToTr>
                      <a:noFill/>
                    </a:lnBlToTr>
                    <a:noFill/>
                  </a:tcPr>
                </a:tc>
              </a:tr>
            </a:tbl>
          </a:graphicData>
        </a:graphic>
      </p:graphicFrame>
    </p:spTree>
    <p:extLst>
      <p:ext uri="{BB962C8B-B14F-4D97-AF65-F5344CB8AC3E}">
        <p14:creationId xmlns:p14="http://schemas.microsoft.com/office/powerpoint/2010/main" val="19298598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3095"/>
                                        </p:tgtEl>
                                        <p:attrNameLst>
                                          <p:attrName>style.visibility</p:attrName>
                                        </p:attrNameLst>
                                      </p:cBhvr>
                                      <p:to>
                                        <p:strVal val="visible"/>
                                      </p:to>
                                    </p:set>
                                    <p:animEffect transition="in" filter="fade">
                                      <p:cBhvr>
                                        <p:cTn id="7" dur="500"/>
                                        <p:tgtEl>
                                          <p:spTgt spid="1730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9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r>
            <a:br>
              <a:rPr lang="en-US" dirty="0" smtClean="0"/>
            </a:br>
            <a:r>
              <a:rPr lang="en-US" dirty="0" smtClean="0"/>
              <a:t/>
            </a:r>
            <a:br>
              <a:rPr lang="en-US" dirty="0" smtClean="0"/>
            </a:br>
            <a:r>
              <a:rPr lang="en-US" sz="2000" dirty="0"/>
              <a:t>Agile workshop – Acceptance Test No </a:t>
            </a:r>
            <a:r>
              <a:rPr lang="en-US" sz="2000" dirty="0" smtClean="0"/>
              <a:t>2.</a:t>
            </a:r>
            <a:r>
              <a:rPr lang="sv-SE" sz="2000" dirty="0"/>
              <a:t/>
            </a:r>
            <a:br>
              <a:rPr lang="sv-SE" sz="2000" dirty="0"/>
            </a:br>
            <a:r>
              <a:rPr lang="en-US" sz="2000" dirty="0" smtClean="0"/>
              <a:t>Apr-28 13:15-17:00 + April-29 13:15-15:00</a:t>
            </a:r>
            <a:r>
              <a:rPr lang="en-US" dirty="0" smtClean="0"/>
              <a:t/>
            </a:r>
            <a:br>
              <a:rPr lang="en-US" dirty="0" smtClean="0"/>
            </a:br>
            <a:r>
              <a:rPr lang="en-US" dirty="0" smtClean="0"/>
              <a:t/>
            </a:r>
            <a:br>
              <a:rPr lang="en-US" dirty="0" smtClean="0"/>
            </a:br>
            <a:endParaRPr lang="en-US" dirty="0"/>
          </a:p>
        </p:txBody>
      </p:sp>
      <p:sp>
        <p:nvSpPr>
          <p:cNvPr id="2" name="TextBox 1"/>
          <p:cNvSpPr txBox="1"/>
          <p:nvPr/>
        </p:nvSpPr>
        <p:spPr>
          <a:xfrm>
            <a:off x="827584" y="1484784"/>
            <a:ext cx="7704856" cy="4801314"/>
          </a:xfrm>
          <a:prstGeom prst="rect">
            <a:avLst/>
          </a:prstGeom>
          <a:noFill/>
        </p:spPr>
        <p:txBody>
          <a:bodyPr wrap="square" rtlCol="0">
            <a:spAutoFit/>
          </a:bodyPr>
          <a:lstStyle/>
          <a:p>
            <a:pPr marL="285750" indent="-285750" defTabSz="914400">
              <a:buFont typeface="Arial" panose="020B0604020202020204" pitchFamily="34" charset="0"/>
              <a:buChar char="•"/>
            </a:pPr>
            <a:r>
              <a:rPr lang="en-US" dirty="0">
                <a:solidFill>
                  <a:srgbClr val="000000"/>
                </a:solidFill>
                <a:latin typeface="Arial"/>
              </a:rPr>
              <a:t>Welcome to the </a:t>
            </a:r>
            <a:r>
              <a:rPr lang="en-US" dirty="0" smtClean="0">
                <a:solidFill>
                  <a:srgbClr val="000000"/>
                </a:solidFill>
                <a:latin typeface="Arial"/>
              </a:rPr>
              <a:t>second Acceptance </a:t>
            </a:r>
            <a:r>
              <a:rPr lang="en-US" dirty="0">
                <a:solidFill>
                  <a:srgbClr val="000000"/>
                </a:solidFill>
                <a:latin typeface="Arial"/>
              </a:rPr>
              <a:t>Test for the Android </a:t>
            </a:r>
            <a:r>
              <a:rPr lang="en-US" dirty="0" smtClean="0">
                <a:solidFill>
                  <a:srgbClr val="000000"/>
                </a:solidFill>
                <a:latin typeface="Arial"/>
              </a:rPr>
              <a:t>App </a:t>
            </a:r>
            <a:r>
              <a:rPr lang="en-US" dirty="0">
                <a:solidFill>
                  <a:srgbClr val="000000"/>
                </a:solidFill>
                <a:latin typeface="Arial"/>
              </a:rPr>
              <a:t>project</a:t>
            </a:r>
            <a:r>
              <a:rPr lang="en-US" dirty="0" smtClean="0">
                <a:solidFill>
                  <a:srgbClr val="000000"/>
                </a:solidFill>
                <a:latin typeface="Arial"/>
              </a:rPr>
              <a:t>.</a:t>
            </a:r>
          </a:p>
          <a:p>
            <a:pPr marL="285750" indent="-285750" defTabSz="914400">
              <a:buFont typeface="Arial" panose="020B0604020202020204" pitchFamily="34" charset="0"/>
              <a:buChar char="•"/>
            </a:pPr>
            <a:endParaRPr lang="en-US" dirty="0" smtClean="0">
              <a:solidFill>
                <a:srgbClr val="000000"/>
              </a:solidFill>
              <a:latin typeface="Arial"/>
            </a:endParaRPr>
          </a:p>
          <a:p>
            <a:pPr marL="285750" indent="-285750" defTabSz="914400">
              <a:buFont typeface="Arial" panose="020B0604020202020204" pitchFamily="34" charset="0"/>
              <a:buChar char="•"/>
            </a:pPr>
            <a:r>
              <a:rPr lang="en-US" dirty="0" smtClean="0">
                <a:solidFill>
                  <a:srgbClr val="000000"/>
                </a:solidFill>
                <a:latin typeface="Arial"/>
              </a:rPr>
              <a:t>This Acceptance test will start on Thursday and continue on Friday!</a:t>
            </a:r>
          </a:p>
          <a:p>
            <a:pPr marL="285750" indent="-285750" defTabSz="914400">
              <a:buFont typeface="Arial" panose="020B0604020202020204" pitchFamily="34" charset="0"/>
              <a:buChar char="•"/>
            </a:pPr>
            <a:endParaRPr lang="sv-SE" dirty="0">
              <a:solidFill>
                <a:srgbClr val="000000"/>
              </a:solidFill>
              <a:latin typeface="Arial"/>
            </a:endParaRPr>
          </a:p>
          <a:p>
            <a:pPr marL="285750" indent="-285750" defTabSz="914400">
              <a:buFont typeface="Arial" panose="020B0604020202020204" pitchFamily="34" charset="0"/>
              <a:buChar char="•"/>
            </a:pPr>
            <a:r>
              <a:rPr lang="en-US" dirty="0">
                <a:solidFill>
                  <a:srgbClr val="000000"/>
                </a:solidFill>
                <a:latin typeface="Arial"/>
              </a:rPr>
              <a:t>Each group will have </a:t>
            </a:r>
            <a:r>
              <a:rPr lang="en-US" b="1" dirty="0">
                <a:solidFill>
                  <a:srgbClr val="000000"/>
                </a:solidFill>
                <a:latin typeface="Arial"/>
              </a:rPr>
              <a:t>3</a:t>
            </a:r>
            <a:r>
              <a:rPr lang="en-US" b="1" dirty="0" smtClean="0">
                <a:solidFill>
                  <a:srgbClr val="000000"/>
                </a:solidFill>
                <a:latin typeface="Arial"/>
              </a:rPr>
              <a:t>0</a:t>
            </a:r>
            <a:r>
              <a:rPr lang="en-US" dirty="0" smtClean="0">
                <a:solidFill>
                  <a:srgbClr val="000000"/>
                </a:solidFill>
                <a:latin typeface="Arial"/>
              </a:rPr>
              <a:t> </a:t>
            </a:r>
            <a:r>
              <a:rPr lang="en-US" b="1" dirty="0">
                <a:solidFill>
                  <a:srgbClr val="000000"/>
                </a:solidFill>
                <a:latin typeface="Arial"/>
              </a:rPr>
              <a:t>minutes</a:t>
            </a:r>
            <a:r>
              <a:rPr lang="en-US" dirty="0">
                <a:solidFill>
                  <a:srgbClr val="000000"/>
                </a:solidFill>
                <a:latin typeface="Arial"/>
              </a:rPr>
              <a:t> to show </a:t>
            </a:r>
            <a:r>
              <a:rPr lang="en-US" b="1" dirty="0">
                <a:solidFill>
                  <a:srgbClr val="FF0000"/>
                </a:solidFill>
                <a:latin typeface="Arial"/>
              </a:rPr>
              <a:t>current status and features of </a:t>
            </a:r>
            <a:r>
              <a:rPr lang="en-US" b="1" dirty="0" smtClean="0">
                <a:solidFill>
                  <a:srgbClr val="FF0000"/>
                </a:solidFill>
                <a:latin typeface="Arial"/>
              </a:rPr>
              <a:t>their </a:t>
            </a:r>
            <a:r>
              <a:rPr lang="en-US" b="1" dirty="0">
                <a:solidFill>
                  <a:srgbClr val="FF0000"/>
                </a:solidFill>
                <a:latin typeface="Arial"/>
              </a:rPr>
              <a:t>project</a:t>
            </a:r>
            <a:r>
              <a:rPr lang="en-US" dirty="0">
                <a:solidFill>
                  <a:srgbClr val="FF0000"/>
                </a:solidFill>
                <a:latin typeface="Arial"/>
              </a:rPr>
              <a:t> </a:t>
            </a:r>
            <a:r>
              <a:rPr lang="en-US" dirty="0" smtClean="0">
                <a:solidFill>
                  <a:srgbClr val="000000"/>
                </a:solidFill>
                <a:latin typeface="Arial"/>
              </a:rPr>
              <a:t>on </a:t>
            </a:r>
            <a:r>
              <a:rPr lang="en-US" b="1" dirty="0" smtClean="0">
                <a:solidFill>
                  <a:srgbClr val="FF0000"/>
                </a:solidFill>
                <a:latin typeface="Arial"/>
              </a:rPr>
              <a:t>Thursday</a:t>
            </a:r>
            <a:r>
              <a:rPr lang="en-US" dirty="0" smtClean="0">
                <a:solidFill>
                  <a:srgbClr val="FF0000"/>
                </a:solidFill>
                <a:latin typeface="Arial"/>
              </a:rPr>
              <a:t>.</a:t>
            </a:r>
          </a:p>
          <a:p>
            <a:pPr marL="285750" indent="-285750" defTabSz="914400">
              <a:buFont typeface="Arial" panose="020B0604020202020204" pitchFamily="34" charset="0"/>
              <a:buChar char="•"/>
            </a:pPr>
            <a:endParaRPr lang="en-US" dirty="0">
              <a:solidFill>
                <a:srgbClr val="000000"/>
              </a:solidFill>
              <a:latin typeface="Arial"/>
            </a:endParaRPr>
          </a:p>
          <a:p>
            <a:pPr marL="285750" indent="-285750" defTabSz="914400">
              <a:buFont typeface="Arial" panose="020B0604020202020204" pitchFamily="34" charset="0"/>
              <a:buChar char="•"/>
            </a:pPr>
            <a:r>
              <a:rPr lang="en-US" dirty="0">
                <a:solidFill>
                  <a:srgbClr val="000000"/>
                </a:solidFill>
                <a:latin typeface="Arial"/>
              </a:rPr>
              <a:t>Each group will have </a:t>
            </a:r>
            <a:r>
              <a:rPr lang="en-US" b="1" dirty="0" smtClean="0">
                <a:solidFill>
                  <a:srgbClr val="000000"/>
                </a:solidFill>
                <a:latin typeface="Arial"/>
              </a:rPr>
              <a:t>20</a:t>
            </a:r>
            <a:r>
              <a:rPr lang="en-US" dirty="0" smtClean="0">
                <a:solidFill>
                  <a:srgbClr val="000000"/>
                </a:solidFill>
                <a:latin typeface="Arial"/>
              </a:rPr>
              <a:t> </a:t>
            </a:r>
            <a:r>
              <a:rPr lang="en-US" b="1" dirty="0">
                <a:solidFill>
                  <a:srgbClr val="000000"/>
                </a:solidFill>
                <a:latin typeface="Arial"/>
              </a:rPr>
              <a:t>minutes</a:t>
            </a:r>
            <a:r>
              <a:rPr lang="en-US" dirty="0">
                <a:solidFill>
                  <a:srgbClr val="000000"/>
                </a:solidFill>
                <a:latin typeface="Arial"/>
              </a:rPr>
              <a:t> to show </a:t>
            </a:r>
            <a:r>
              <a:rPr lang="en-US" b="1" dirty="0" smtClean="0">
                <a:solidFill>
                  <a:srgbClr val="FF0000"/>
                </a:solidFill>
                <a:latin typeface="Arial"/>
              </a:rPr>
              <a:t>use </a:t>
            </a:r>
            <a:r>
              <a:rPr lang="en-US" b="1" dirty="0">
                <a:solidFill>
                  <a:srgbClr val="FF0000"/>
                </a:solidFill>
                <a:latin typeface="Arial"/>
              </a:rPr>
              <a:t>of an Agile development </a:t>
            </a:r>
            <a:r>
              <a:rPr lang="en-US" b="1" dirty="0" smtClean="0">
                <a:solidFill>
                  <a:srgbClr val="FF0000"/>
                </a:solidFill>
                <a:latin typeface="Arial"/>
              </a:rPr>
              <a:t>approach</a:t>
            </a:r>
            <a:r>
              <a:rPr lang="en-US" dirty="0">
                <a:solidFill>
                  <a:srgbClr val="FF0000"/>
                </a:solidFill>
                <a:latin typeface="Arial"/>
              </a:rPr>
              <a:t> </a:t>
            </a:r>
            <a:r>
              <a:rPr lang="en-US" dirty="0" smtClean="0">
                <a:solidFill>
                  <a:srgbClr val="000000"/>
                </a:solidFill>
                <a:latin typeface="Arial"/>
              </a:rPr>
              <a:t>on </a:t>
            </a:r>
            <a:r>
              <a:rPr lang="en-US" b="1" dirty="0" smtClean="0">
                <a:solidFill>
                  <a:srgbClr val="FF0000"/>
                </a:solidFill>
                <a:latin typeface="Arial"/>
              </a:rPr>
              <a:t>Friday</a:t>
            </a:r>
            <a:r>
              <a:rPr lang="en-US" dirty="0" smtClean="0">
                <a:solidFill>
                  <a:srgbClr val="000000"/>
                </a:solidFill>
                <a:latin typeface="Arial"/>
              </a:rPr>
              <a:t>.</a:t>
            </a:r>
          </a:p>
          <a:p>
            <a:pPr marL="285750" indent="-285750" defTabSz="914400">
              <a:buFont typeface="Arial" panose="020B0604020202020204" pitchFamily="34" charset="0"/>
              <a:buChar char="•"/>
            </a:pPr>
            <a:endParaRPr lang="sv-SE" dirty="0">
              <a:solidFill>
                <a:srgbClr val="000000"/>
              </a:solidFill>
              <a:latin typeface="Arial"/>
            </a:endParaRPr>
          </a:p>
          <a:p>
            <a:pPr marL="285750" indent="-285750" defTabSz="914400">
              <a:buFont typeface="Arial" panose="020B0604020202020204" pitchFamily="34" charset="0"/>
              <a:buChar char="•"/>
            </a:pPr>
            <a:r>
              <a:rPr lang="en-US" dirty="0">
                <a:solidFill>
                  <a:srgbClr val="000000"/>
                </a:solidFill>
                <a:latin typeface="Arial"/>
              </a:rPr>
              <a:t>Please note the time </a:t>
            </a:r>
            <a:r>
              <a:rPr lang="en-US" dirty="0" smtClean="0">
                <a:solidFill>
                  <a:srgbClr val="000000"/>
                </a:solidFill>
                <a:latin typeface="Arial"/>
              </a:rPr>
              <a:t>restrictions, </a:t>
            </a:r>
            <a:r>
              <a:rPr lang="en-US" dirty="0">
                <a:solidFill>
                  <a:srgbClr val="000000"/>
                </a:solidFill>
                <a:latin typeface="Arial"/>
              </a:rPr>
              <a:t>meaning </a:t>
            </a:r>
            <a:r>
              <a:rPr lang="en-US" b="1" dirty="0" smtClean="0">
                <a:solidFill>
                  <a:srgbClr val="000000"/>
                </a:solidFill>
                <a:latin typeface="Arial"/>
              </a:rPr>
              <a:t>“Be on time!”</a:t>
            </a:r>
          </a:p>
          <a:p>
            <a:pPr marL="285750" indent="-285750" defTabSz="914400">
              <a:buFont typeface="Arial" panose="020B0604020202020204" pitchFamily="34" charset="0"/>
              <a:buChar char="•"/>
            </a:pPr>
            <a:endParaRPr lang="sv-SE" dirty="0">
              <a:solidFill>
                <a:srgbClr val="000000"/>
              </a:solidFill>
              <a:latin typeface="Arial"/>
            </a:endParaRPr>
          </a:p>
          <a:p>
            <a:pPr marL="285750" indent="-285750" defTabSz="914400">
              <a:buFont typeface="Arial" panose="020B0604020202020204" pitchFamily="34" charset="0"/>
              <a:buChar char="•"/>
            </a:pPr>
            <a:r>
              <a:rPr lang="en-US" b="1" dirty="0" smtClean="0">
                <a:solidFill>
                  <a:srgbClr val="FF0000"/>
                </a:solidFill>
                <a:latin typeface="Arial"/>
              </a:rPr>
              <a:t>All group members </a:t>
            </a:r>
            <a:r>
              <a:rPr lang="en-US" dirty="0" smtClean="0">
                <a:solidFill>
                  <a:srgbClr val="000000"/>
                </a:solidFill>
                <a:latin typeface="Arial"/>
              </a:rPr>
              <a:t>should bring their </a:t>
            </a:r>
            <a:r>
              <a:rPr lang="en-US" dirty="0">
                <a:solidFill>
                  <a:srgbClr val="000000"/>
                </a:solidFill>
                <a:latin typeface="Arial"/>
              </a:rPr>
              <a:t>laptop where the App should be demonstrated and the development environment (i.e. Trello, </a:t>
            </a:r>
            <a:r>
              <a:rPr lang="en-US" dirty="0" err="1" smtClean="0">
                <a:solidFill>
                  <a:srgbClr val="000000"/>
                </a:solidFill>
                <a:latin typeface="Arial"/>
              </a:rPr>
              <a:t>Github</a:t>
            </a:r>
            <a:r>
              <a:rPr lang="en-US" dirty="0">
                <a:solidFill>
                  <a:srgbClr val="000000"/>
                </a:solidFill>
                <a:latin typeface="Arial"/>
              </a:rPr>
              <a:t>) should also be accessible</a:t>
            </a:r>
            <a:r>
              <a:rPr lang="en-US" dirty="0" smtClean="0">
                <a:solidFill>
                  <a:srgbClr val="000000"/>
                </a:solidFill>
                <a:latin typeface="Arial"/>
              </a:rPr>
              <a:t>.</a:t>
            </a:r>
          </a:p>
          <a:p>
            <a:pPr defTabSz="914400"/>
            <a:endParaRPr lang="en-US" dirty="0" smtClean="0">
              <a:solidFill>
                <a:srgbClr val="000000"/>
              </a:solidFill>
              <a:latin typeface="Arial"/>
            </a:endParaRPr>
          </a:p>
          <a:p>
            <a:pPr marL="285750" indent="-285750" defTabSz="914400">
              <a:buFont typeface="Arial" panose="020B0604020202020204" pitchFamily="34" charset="0"/>
              <a:buChar char="•"/>
            </a:pPr>
            <a:r>
              <a:rPr lang="en-US" dirty="0" smtClean="0">
                <a:solidFill>
                  <a:srgbClr val="000000"/>
                </a:solidFill>
                <a:latin typeface="Arial"/>
              </a:rPr>
              <a:t>If you can’t attend, please tell us (Magnus/Terese) via mail </a:t>
            </a:r>
            <a:r>
              <a:rPr lang="en-US" b="1" dirty="0" smtClean="0">
                <a:solidFill>
                  <a:srgbClr val="FF0000"/>
                </a:solidFill>
                <a:latin typeface="Arial"/>
              </a:rPr>
              <a:t>before</a:t>
            </a:r>
            <a:r>
              <a:rPr lang="en-US" dirty="0" smtClean="0">
                <a:solidFill>
                  <a:srgbClr val="000000"/>
                </a:solidFill>
                <a:latin typeface="Arial"/>
              </a:rPr>
              <a:t>.</a:t>
            </a:r>
            <a:endParaRPr lang="en-US" dirty="0">
              <a:solidFill>
                <a:srgbClr val="000000"/>
              </a:solidFill>
              <a:latin typeface="Arial"/>
            </a:endParaRPr>
          </a:p>
        </p:txBody>
      </p:sp>
    </p:spTree>
    <p:extLst>
      <p:ext uri="{BB962C8B-B14F-4D97-AF65-F5344CB8AC3E}">
        <p14:creationId xmlns:p14="http://schemas.microsoft.com/office/powerpoint/2010/main" val="15239553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57158" y="577296"/>
            <a:ext cx="7772400" cy="1143000"/>
          </a:xfrm>
        </p:spPr>
        <p:txBody>
          <a:bodyPr lIns="91436" tIns="45719" rIns="91436" bIns="45719" anchor="t">
            <a:normAutofit/>
          </a:bodyPr>
          <a:lstStyle/>
          <a:p>
            <a:r>
              <a:rPr lang="en-US" i="1" smtClean="0"/>
              <a:t>Structure of agile methods</a:t>
            </a:r>
            <a:r>
              <a:rPr lang="en-US" smtClean="0"/>
              <a:t> </a:t>
            </a:r>
            <a:r>
              <a:rPr lang="en-US" sz="2000" smtClean="0"/>
              <a:t>Generally</a:t>
            </a:r>
            <a:endParaRPr lang="en-US" sz="2000" smtClean="0">
              <a:solidFill>
                <a:schemeClr val="tx1"/>
              </a:solidFill>
            </a:endParaRPr>
          </a:p>
        </p:txBody>
      </p:sp>
      <p:sp>
        <p:nvSpPr>
          <p:cNvPr id="32771" name="AutoShape 4"/>
          <p:cNvSpPr>
            <a:spLocks noChangeArrowheads="1"/>
          </p:cNvSpPr>
          <p:nvPr/>
        </p:nvSpPr>
        <p:spPr bwMode="auto">
          <a:xfrm>
            <a:off x="1724025" y="1763713"/>
            <a:ext cx="1601788" cy="3592512"/>
          </a:xfrm>
          <a:prstGeom prst="triangle">
            <a:avLst>
              <a:gd name="adj" fmla="val 50000"/>
            </a:avLst>
          </a:prstGeom>
          <a:solidFill>
            <a:schemeClr val="accent2">
              <a:lumMod val="40000"/>
              <a:lumOff val="60000"/>
            </a:schemeClr>
          </a:solidFill>
          <a:ln w="6350">
            <a:solidFill>
              <a:schemeClr val="tx1"/>
            </a:solidFill>
            <a:miter lim="800000"/>
            <a:headEnd/>
            <a:tailEnd/>
          </a:ln>
        </p:spPr>
        <p:txBody>
          <a:bodyPr wrap="none" anchor="ctr"/>
          <a:lstStyle/>
          <a:p>
            <a:endParaRPr lang="en-US">
              <a:latin typeface="+mj-lt"/>
            </a:endParaRPr>
          </a:p>
        </p:txBody>
      </p:sp>
      <p:sp>
        <p:nvSpPr>
          <p:cNvPr id="32772" name="Text Box 5"/>
          <p:cNvSpPr txBox="1">
            <a:spLocks noChangeArrowheads="1"/>
          </p:cNvSpPr>
          <p:nvPr/>
        </p:nvSpPr>
        <p:spPr bwMode="auto">
          <a:xfrm>
            <a:off x="422275" y="1698625"/>
            <a:ext cx="2102229" cy="476597"/>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Fundamental values</a:t>
            </a:r>
          </a:p>
          <a:p>
            <a:pPr algn="l" defTabSz="631825"/>
            <a:r>
              <a:rPr lang="en-US" sz="1300" i="0" smtClean="0">
                <a:latin typeface="+mj-lt"/>
              </a:rPr>
              <a:t>    „change </a:t>
            </a:r>
            <a:r>
              <a:rPr lang="en-US" sz="1300" smtClean="0">
                <a:solidFill>
                  <a:srgbClr val="2358A7"/>
                </a:solidFill>
                <a:latin typeface="+mj-lt"/>
              </a:rPr>
              <a:t>over</a:t>
            </a:r>
            <a:r>
              <a:rPr lang="en-US" sz="1300" i="0" smtClean="0">
                <a:latin typeface="+mj-lt"/>
              </a:rPr>
              <a:t> plan“</a:t>
            </a:r>
            <a:endParaRPr lang="en-US" sz="1300" i="0">
              <a:latin typeface="+mj-lt"/>
            </a:endParaRPr>
          </a:p>
        </p:txBody>
      </p:sp>
      <p:sp>
        <p:nvSpPr>
          <p:cNvPr id="32773" name="Text Box 6"/>
          <p:cNvSpPr txBox="1">
            <a:spLocks noChangeArrowheads="1"/>
          </p:cNvSpPr>
          <p:nvPr/>
        </p:nvSpPr>
        <p:spPr bwMode="auto">
          <a:xfrm>
            <a:off x="800100" y="3265488"/>
            <a:ext cx="1060534" cy="276542"/>
          </a:xfrm>
          <a:prstGeom prst="rect">
            <a:avLst/>
          </a:prstGeom>
          <a:noFill/>
          <a:ln w="6350">
            <a:noFill/>
            <a:miter lim="800000"/>
            <a:headEnd/>
            <a:tailEnd/>
          </a:ln>
        </p:spPr>
        <p:txBody>
          <a:bodyPr wrap="none" lIns="75749" tIns="37874" rIns="75749" bIns="37874" anchorCtr="1">
            <a:spAutoFit/>
          </a:bodyPr>
          <a:lstStyle/>
          <a:p>
            <a:pPr algn="l" defTabSz="631825"/>
            <a:r>
              <a:rPr lang="en-US" sz="1300" i="0" smtClean="0">
                <a:latin typeface="+mj-lt"/>
              </a:rPr>
              <a:t>Principles</a:t>
            </a:r>
            <a:endParaRPr lang="en-US" sz="1300" i="0">
              <a:latin typeface="+mj-lt"/>
            </a:endParaRPr>
          </a:p>
        </p:txBody>
      </p:sp>
      <p:sp>
        <p:nvSpPr>
          <p:cNvPr id="32774" name="Text Box 7"/>
          <p:cNvSpPr txBox="1">
            <a:spLocks noChangeArrowheads="1"/>
          </p:cNvSpPr>
          <p:nvPr/>
        </p:nvSpPr>
        <p:spPr bwMode="auto">
          <a:xfrm>
            <a:off x="252413" y="4775200"/>
            <a:ext cx="1478179" cy="768985"/>
          </a:xfrm>
          <a:prstGeom prst="rect">
            <a:avLst/>
          </a:prstGeom>
          <a:noFill/>
          <a:ln w="6350">
            <a:noFill/>
            <a:miter lim="800000"/>
            <a:headEnd/>
            <a:tailEnd/>
          </a:ln>
        </p:spPr>
        <p:txBody>
          <a:bodyPr wrap="none" lIns="75749" tIns="37874" rIns="75749" bIns="37874" anchorCtr="1">
            <a:spAutoFit/>
          </a:bodyPr>
          <a:lstStyle/>
          <a:p>
            <a:pPr algn="l" defTabSz="631825"/>
            <a:r>
              <a:rPr lang="en-US" sz="1500" i="0" smtClean="0">
                <a:latin typeface="+mj-lt"/>
              </a:rPr>
              <a:t>Practices</a:t>
            </a:r>
          </a:p>
          <a:p>
            <a:pPr algn="l" defTabSz="631825"/>
            <a:r>
              <a:rPr lang="en-US" sz="1500" i="0" smtClean="0">
                <a:latin typeface="+mj-lt"/>
              </a:rPr>
              <a:t>(Implement.,</a:t>
            </a:r>
            <a:br>
              <a:rPr lang="en-US" sz="1500" i="0" smtClean="0">
                <a:latin typeface="+mj-lt"/>
              </a:rPr>
            </a:br>
            <a:r>
              <a:rPr lang="en-US" sz="1500" i="0" smtClean="0">
                <a:latin typeface="+mj-lt"/>
              </a:rPr>
              <a:t>well known)</a:t>
            </a:r>
            <a:endParaRPr lang="en-US" sz="1500" i="0">
              <a:latin typeface="+mj-lt"/>
            </a:endParaRPr>
          </a:p>
        </p:txBody>
      </p:sp>
      <p:sp>
        <p:nvSpPr>
          <p:cNvPr id="4533256" name="AutoShape 8"/>
          <p:cNvSpPr>
            <a:spLocks noChangeArrowheads="1"/>
          </p:cNvSpPr>
          <p:nvPr/>
        </p:nvSpPr>
        <p:spPr bwMode="auto">
          <a:xfrm>
            <a:off x="3509963" y="1566863"/>
            <a:ext cx="5449887" cy="4768850"/>
          </a:xfrm>
          <a:prstGeom prst="wedgeRoundRectCallout">
            <a:avLst>
              <a:gd name="adj1" fmla="val -62949"/>
              <a:gd name="adj2" fmla="val -7847"/>
              <a:gd name="adj3" fmla="val 16667"/>
            </a:avLst>
          </a:prstGeom>
          <a:solidFill>
            <a:srgbClr val="F1FA9C"/>
          </a:solidFill>
          <a:ln w="6350">
            <a:solidFill>
              <a:schemeClr val="tx1"/>
            </a:solidFill>
            <a:miter lim="800000"/>
            <a:headEnd/>
            <a:tailEnd/>
          </a:ln>
        </p:spPr>
        <p:txBody>
          <a:bodyPr lIns="75749" tIns="37874" rIns="75749" bIns="37874" anchor="ctr" anchorCtr="1"/>
          <a:lstStyle/>
          <a:p>
            <a:pPr marL="155575" indent="-155575" algn="l" defTabSz="631825">
              <a:spcBef>
                <a:spcPct val="20000"/>
              </a:spcBef>
              <a:buSzPct val="80000"/>
              <a:buFont typeface="Wingdings" pitchFamily="2" charset="2"/>
              <a:buChar char="l"/>
            </a:pPr>
            <a:r>
              <a:rPr lang="en-US" sz="1700" i="0" smtClean="0">
                <a:solidFill>
                  <a:srgbClr val="2358A7"/>
                </a:solidFill>
                <a:latin typeface="+mj-lt"/>
              </a:rPr>
              <a:t>Highes priority: Customer Satisfaction</a:t>
            </a:r>
          </a:p>
          <a:p>
            <a:pPr marL="473075" lvl="1" defTabSz="631825">
              <a:spcBef>
                <a:spcPct val="20000"/>
              </a:spcBef>
              <a:buSzPct val="70000"/>
              <a:buFont typeface="Wingdings" pitchFamily="2" charset="2"/>
              <a:buChar char="n"/>
            </a:pPr>
            <a:r>
              <a:rPr lang="en-US" sz="1500" smtClean="0">
                <a:solidFill>
                  <a:schemeClr val="accent2"/>
                </a:solidFill>
                <a:latin typeface="+mj-lt"/>
              </a:rPr>
              <a:t>early and continuous delivery of valuable software</a:t>
            </a:r>
          </a:p>
          <a:p>
            <a:pPr marL="15875" defTabSz="631825">
              <a:spcBef>
                <a:spcPct val="20000"/>
              </a:spcBef>
              <a:buSzPct val="70000"/>
              <a:buFont typeface="Wingdings" pitchFamily="2" charset="2"/>
              <a:buChar char="n"/>
            </a:pPr>
            <a:r>
              <a:rPr lang="en-US" sz="1700" i="0" smtClean="0">
                <a:solidFill>
                  <a:srgbClr val="2358A7"/>
                </a:solidFill>
                <a:latin typeface="+mj-lt"/>
              </a:rPr>
              <a:t>Simplicity</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Avoid unnecessary work</a:t>
            </a:r>
            <a:endParaRPr lang="en-US" sz="1500" i="0" smtClean="0">
              <a:latin typeface="+mj-lt"/>
            </a:endParaRPr>
          </a:p>
          <a:p>
            <a:pPr marL="155575" indent="-155575" algn="l" defTabSz="631825">
              <a:spcBef>
                <a:spcPct val="50000"/>
              </a:spcBef>
              <a:buSzPct val="80000"/>
              <a:buFont typeface="Wingdings" pitchFamily="2" charset="2"/>
              <a:buChar char="l"/>
            </a:pPr>
            <a:r>
              <a:rPr lang="en-US" sz="1700" smtClean="0">
                <a:solidFill>
                  <a:srgbClr val="2358A7"/>
                </a:solidFill>
                <a:latin typeface="+mj-lt"/>
              </a:rPr>
              <a:t>Even late changes are welcome</a:t>
            </a:r>
            <a:endParaRPr lang="en-US" sz="1700" i="0" smtClean="0">
              <a:solidFill>
                <a:srgbClr val="2358A7"/>
              </a:solidFill>
              <a:latin typeface="+mj-lt"/>
            </a:endParaRPr>
          </a:p>
          <a:p>
            <a:pPr marL="473075" lvl="1" algn="l" defTabSz="631825">
              <a:spcBef>
                <a:spcPct val="20000"/>
              </a:spcBef>
              <a:buSzPct val="70000"/>
              <a:buFont typeface="Wingdings" pitchFamily="2" charset="2"/>
              <a:buChar char="n"/>
            </a:pPr>
            <a:r>
              <a:rPr lang="en-US" sz="1500" i="0" smtClean="0">
                <a:solidFill>
                  <a:schemeClr val="accent2"/>
                </a:solidFill>
                <a:latin typeface="+mj-lt"/>
              </a:rPr>
              <a:t>Imply improved service to customer</a:t>
            </a: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a:t>
            </a:r>
            <a:endParaRPr lang="en-US" sz="1200" i="0" smtClean="0">
              <a:solidFill>
                <a:srgbClr val="2358A7"/>
              </a:solidFill>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Direct face-to-face communication</a:t>
            </a:r>
          </a:p>
          <a:p>
            <a:pPr marL="473075" lvl="1" algn="l" defTabSz="631825">
              <a:spcBef>
                <a:spcPct val="20000"/>
              </a:spcBef>
              <a:buSzPct val="70000"/>
              <a:buFont typeface="Wingdings" pitchFamily="2" charset="2"/>
              <a:buChar char="n"/>
            </a:pPr>
            <a:r>
              <a:rPr lang="en-US" sz="1500" i="0" smtClean="0">
                <a:solidFill>
                  <a:schemeClr val="accent2"/>
                </a:solidFill>
                <a:latin typeface="+mj-lt"/>
              </a:rPr>
              <a:t>Best way to exchange information</a:t>
            </a:r>
            <a:endParaRPr lang="en-US" sz="1500" i="0" smtClean="0">
              <a:latin typeface="+mj-lt"/>
            </a:endParaRPr>
          </a:p>
          <a:p>
            <a:pPr marL="155575" indent="-155575" algn="l" defTabSz="631825">
              <a:spcBef>
                <a:spcPct val="50000"/>
              </a:spcBef>
              <a:buSzPct val="80000"/>
              <a:buFont typeface="Wingdings" pitchFamily="2" charset="2"/>
              <a:buChar char="l"/>
            </a:pPr>
            <a:r>
              <a:rPr lang="en-US" sz="1700" i="0" smtClean="0">
                <a:solidFill>
                  <a:srgbClr val="2358A7"/>
                </a:solidFill>
                <a:latin typeface="+mj-lt"/>
              </a:rPr>
              <a:t>Regular </a:t>
            </a:r>
            <a:r>
              <a:rPr lang="en-US" sz="1700" smtClean="0">
                <a:solidFill>
                  <a:srgbClr val="2358A7"/>
                </a:solidFill>
                <a:latin typeface="+mj-lt"/>
              </a:rPr>
              <a:t>reflection on how to become more effective</a:t>
            </a:r>
            <a:endParaRPr lang="en-US" sz="1700" i="0" smtClean="0">
              <a:solidFill>
                <a:srgbClr val="2358A7"/>
              </a:solidFill>
              <a:latin typeface="+mj-lt"/>
            </a:endParaRPr>
          </a:p>
          <a:p>
            <a:pPr marL="473075" lvl="1" algn="l" defTabSz="631825">
              <a:spcBef>
                <a:spcPct val="50000"/>
              </a:spcBef>
              <a:buSzPct val="70000"/>
              <a:buFont typeface="Wingdings" pitchFamily="2" charset="2"/>
              <a:buChar char="n"/>
            </a:pPr>
            <a:r>
              <a:rPr lang="en-US" sz="1600" i="0" smtClean="0">
                <a:solidFill>
                  <a:schemeClr val="accent2"/>
                </a:solidFill>
                <a:latin typeface="+mj-lt"/>
              </a:rPr>
              <a:t>Feedback on several levels</a:t>
            </a:r>
          </a:p>
          <a:p>
            <a:pPr marL="155575" indent="-155575" defTabSz="631825"/>
            <a:endParaRPr lang="en-US" sz="1500" i="0">
              <a:solidFill>
                <a:schemeClr val="accent2"/>
              </a:solidFill>
              <a:latin typeface="+mj-lt"/>
            </a:endParaRPr>
          </a:p>
        </p:txBody>
      </p:sp>
      <p:sp>
        <p:nvSpPr>
          <p:cNvPr id="32776" name="Line 9"/>
          <p:cNvSpPr>
            <a:spLocks noChangeShapeType="1"/>
          </p:cNvSpPr>
          <p:nvPr/>
        </p:nvSpPr>
        <p:spPr bwMode="auto">
          <a:xfrm>
            <a:off x="2093913" y="3592513"/>
            <a:ext cx="862012" cy="0"/>
          </a:xfrm>
          <a:prstGeom prst="line">
            <a:avLst/>
          </a:prstGeom>
          <a:noFill/>
          <a:ln w="6350">
            <a:solidFill>
              <a:schemeClr val="tx1"/>
            </a:solidFill>
            <a:round/>
            <a:headEnd/>
            <a:tailEnd/>
          </a:ln>
        </p:spPr>
        <p:txBody>
          <a:bodyPr wrap="none" anchor="ctr" anchorCtr="1"/>
          <a:lstStyle/>
          <a:p>
            <a:endParaRPr lang="en-US">
              <a:latin typeface="+mj-lt"/>
            </a:endParaRPr>
          </a:p>
        </p:txBody>
      </p:sp>
      <p:sp>
        <p:nvSpPr>
          <p:cNvPr id="13"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20</a:t>
            </a:fld>
            <a:endParaRPr lang="en-US">
              <a:solidFill>
                <a:prstClr val="black">
                  <a:tint val="75000"/>
                </a:prstClr>
              </a:solidFill>
            </a:endParaRPr>
          </a:p>
        </p:txBody>
      </p:sp>
    </p:spTree>
    <p:extLst>
      <p:ext uri="{BB962C8B-B14F-4D97-AF65-F5344CB8AC3E}">
        <p14:creationId xmlns:p14="http://schemas.microsoft.com/office/powerpoint/2010/main" val="17677894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533256"/>
                                        </p:tgtEl>
                                        <p:attrNameLst>
                                          <p:attrName>style.visibility</p:attrName>
                                        </p:attrNameLst>
                                      </p:cBhvr>
                                      <p:to>
                                        <p:strVal val="visible"/>
                                      </p:to>
                                    </p:set>
                                    <p:anim calcmode="lin" valueType="num">
                                      <p:cBhvr>
                                        <p:cTn id="7" dur="500" fill="hold"/>
                                        <p:tgtEl>
                                          <p:spTgt spid="4533256"/>
                                        </p:tgtEl>
                                        <p:attrNameLst>
                                          <p:attrName>ppt_x</p:attrName>
                                        </p:attrNameLst>
                                      </p:cBhvr>
                                      <p:tavLst>
                                        <p:tav tm="0">
                                          <p:val>
                                            <p:strVal val="#ppt_x-#ppt_w/2"/>
                                          </p:val>
                                        </p:tav>
                                        <p:tav tm="100000">
                                          <p:val>
                                            <p:strVal val="#ppt_x"/>
                                          </p:val>
                                        </p:tav>
                                      </p:tavLst>
                                    </p:anim>
                                    <p:anim calcmode="lin" valueType="num">
                                      <p:cBhvr>
                                        <p:cTn id="8" dur="500" fill="hold"/>
                                        <p:tgtEl>
                                          <p:spTgt spid="4533256"/>
                                        </p:tgtEl>
                                        <p:attrNameLst>
                                          <p:attrName>ppt_y</p:attrName>
                                        </p:attrNameLst>
                                      </p:cBhvr>
                                      <p:tavLst>
                                        <p:tav tm="0">
                                          <p:val>
                                            <p:strVal val="#ppt_y"/>
                                          </p:val>
                                        </p:tav>
                                        <p:tav tm="100000">
                                          <p:val>
                                            <p:strVal val="#ppt_y"/>
                                          </p:val>
                                        </p:tav>
                                      </p:tavLst>
                                    </p:anim>
                                    <p:anim calcmode="lin" valueType="num">
                                      <p:cBhvr>
                                        <p:cTn id="9" dur="500" fill="hold"/>
                                        <p:tgtEl>
                                          <p:spTgt spid="4533256"/>
                                        </p:tgtEl>
                                        <p:attrNameLst>
                                          <p:attrName>ppt_w</p:attrName>
                                        </p:attrNameLst>
                                      </p:cBhvr>
                                      <p:tavLst>
                                        <p:tav tm="0">
                                          <p:val>
                                            <p:fltVal val="0"/>
                                          </p:val>
                                        </p:tav>
                                        <p:tav tm="100000">
                                          <p:val>
                                            <p:strVal val="#ppt_w"/>
                                          </p:val>
                                        </p:tav>
                                      </p:tavLst>
                                    </p:anim>
                                    <p:anim calcmode="lin" valueType="num">
                                      <p:cBhvr>
                                        <p:cTn id="10" dur="500" fill="hold"/>
                                        <p:tgtEl>
                                          <p:spTgt spid="453325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3256"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1" name="Rectangle 11"/>
          <p:cNvSpPr>
            <a:spLocks noGrp="1" noChangeArrowheads="1"/>
          </p:cNvSpPr>
          <p:nvPr>
            <p:ph type="title"/>
          </p:nvPr>
        </p:nvSpPr>
        <p:spPr/>
        <p:txBody>
          <a:bodyPr>
            <a:normAutofit fontScale="90000"/>
          </a:bodyPr>
          <a:lstStyle/>
          <a:p>
            <a:pPr eaLnBrk="1" hangingPunct="1"/>
            <a:r>
              <a:rPr lang="en-US" smtClean="0"/>
              <a:t>eXtreme </a:t>
            </a:r>
            <a:br>
              <a:rPr lang="en-US" smtClean="0"/>
            </a:br>
            <a:r>
              <a:rPr lang="en-US" smtClean="0"/>
              <a:t>Programming</a:t>
            </a:r>
          </a:p>
        </p:txBody>
      </p:sp>
      <p:sp>
        <p:nvSpPr>
          <p:cNvPr id="36885" name="Rectangle 25"/>
          <p:cNvSpPr>
            <a:spLocks noGrp="1" noChangeArrowheads="1"/>
          </p:cNvSpPr>
          <p:nvPr>
            <p:ph sz="half" idx="1"/>
          </p:nvPr>
        </p:nvSpPr>
        <p:spPr>
          <a:xfrm>
            <a:off x="4751451" y="1119844"/>
            <a:ext cx="4359275" cy="1519237"/>
          </a:xfrm>
        </p:spPr>
        <p:txBody>
          <a:bodyPr/>
          <a:lstStyle/>
          <a:p>
            <a:pPr eaLnBrk="1" hangingPunct="1"/>
            <a:r>
              <a:rPr lang="en-US" sz="2000" dirty="0" smtClean="0"/>
              <a:t>Practices</a:t>
            </a:r>
          </a:p>
          <a:p>
            <a:pPr lvl="1" eaLnBrk="1" hangingPunct="1"/>
            <a:r>
              <a:rPr lang="en-US" sz="1800" dirty="0" smtClean="0">
                <a:ea typeface="ＭＳ Ｐゴシック" pitchFamily="-107" charset="-128"/>
              </a:rPr>
              <a:t>Interact and support each other </a:t>
            </a:r>
          </a:p>
          <a:p>
            <a:pPr lvl="1" eaLnBrk="1" hangingPunct="1"/>
            <a:r>
              <a:rPr lang="en-US" sz="1800" dirty="0" smtClean="0">
                <a:ea typeface="ＭＳ Ｐゴシック" pitchFamily="-107" charset="-128"/>
              </a:rPr>
              <a:t>Interplay of Process, Testing, and Architectural issues</a:t>
            </a:r>
          </a:p>
        </p:txBody>
      </p:sp>
      <p:grpSp>
        <p:nvGrpSpPr>
          <p:cNvPr id="2" name="Group 2"/>
          <p:cNvGrpSpPr>
            <a:grpSpLocks/>
          </p:cNvGrpSpPr>
          <p:nvPr/>
        </p:nvGrpSpPr>
        <p:grpSpPr bwMode="auto">
          <a:xfrm>
            <a:off x="4753265" y="3074286"/>
            <a:ext cx="2944813" cy="2938462"/>
            <a:chOff x="3600" y="2592"/>
            <a:chExt cx="2296" cy="2160"/>
          </a:xfrm>
        </p:grpSpPr>
        <p:sp>
          <p:nvSpPr>
            <p:cNvPr id="36890" name="Freeform 3"/>
            <p:cNvSpPr>
              <a:spLocks/>
            </p:cNvSpPr>
            <p:nvPr/>
          </p:nvSpPr>
          <p:spPr bwMode="auto">
            <a:xfrm>
              <a:off x="3600" y="2592"/>
              <a:ext cx="2296" cy="2160"/>
            </a:xfrm>
            <a:custGeom>
              <a:avLst/>
              <a:gdLst>
                <a:gd name="T0" fmla="*/ 2112 w 2296"/>
                <a:gd name="T1" fmla="*/ 88 h 2160"/>
                <a:gd name="T2" fmla="*/ 2256 w 2296"/>
                <a:gd name="T3" fmla="*/ 88 h 2160"/>
                <a:gd name="T4" fmla="*/ 2160 w 2296"/>
                <a:gd name="T5" fmla="*/ 616 h 2160"/>
                <a:gd name="T6" fmla="*/ 1440 w 2296"/>
                <a:gd name="T7" fmla="*/ 1960 h 2160"/>
                <a:gd name="T8" fmla="*/ 1200 w 2296"/>
                <a:gd name="T9" fmla="*/ 1816 h 2160"/>
                <a:gd name="T10" fmla="*/ 432 w 2296"/>
                <a:gd name="T11" fmla="*/ 1768 h 2160"/>
                <a:gd name="T12" fmla="*/ 192 w 2296"/>
                <a:gd name="T13" fmla="*/ 1384 h 2160"/>
                <a:gd name="T14" fmla="*/ 48 w 2296"/>
                <a:gd name="T15" fmla="*/ 856 h 2160"/>
                <a:gd name="T16" fmla="*/ 480 w 2296"/>
                <a:gd name="T17" fmla="*/ 520 h 2160"/>
                <a:gd name="T18" fmla="*/ 1008 w 2296"/>
                <a:gd name="T19" fmla="*/ 472 h 2160"/>
                <a:gd name="T20" fmla="*/ 1824 w 2296"/>
                <a:gd name="T21" fmla="*/ 88 h 2160"/>
                <a:gd name="T22" fmla="*/ 2208 w 2296"/>
                <a:gd name="T23" fmla="*/ 40 h 21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96"/>
                <a:gd name="T37" fmla="*/ 0 h 2160"/>
                <a:gd name="T38" fmla="*/ 2296 w 2296"/>
                <a:gd name="T39" fmla="*/ 2160 h 21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96" h="2160">
                  <a:moveTo>
                    <a:pt x="2112" y="88"/>
                  </a:moveTo>
                  <a:cubicBezTo>
                    <a:pt x="2180" y="44"/>
                    <a:pt x="2248" y="0"/>
                    <a:pt x="2256" y="88"/>
                  </a:cubicBezTo>
                  <a:cubicBezTo>
                    <a:pt x="2264" y="176"/>
                    <a:pt x="2296" y="304"/>
                    <a:pt x="2160" y="616"/>
                  </a:cubicBezTo>
                  <a:cubicBezTo>
                    <a:pt x="2024" y="928"/>
                    <a:pt x="1600" y="1760"/>
                    <a:pt x="1440" y="1960"/>
                  </a:cubicBezTo>
                  <a:cubicBezTo>
                    <a:pt x="1280" y="2160"/>
                    <a:pt x="1368" y="1848"/>
                    <a:pt x="1200" y="1816"/>
                  </a:cubicBezTo>
                  <a:cubicBezTo>
                    <a:pt x="1032" y="1784"/>
                    <a:pt x="600" y="1840"/>
                    <a:pt x="432" y="1768"/>
                  </a:cubicBezTo>
                  <a:cubicBezTo>
                    <a:pt x="264" y="1696"/>
                    <a:pt x="256" y="1536"/>
                    <a:pt x="192" y="1384"/>
                  </a:cubicBezTo>
                  <a:cubicBezTo>
                    <a:pt x="128" y="1232"/>
                    <a:pt x="0" y="1000"/>
                    <a:pt x="48" y="856"/>
                  </a:cubicBezTo>
                  <a:cubicBezTo>
                    <a:pt x="96" y="712"/>
                    <a:pt x="320" y="584"/>
                    <a:pt x="480" y="520"/>
                  </a:cubicBezTo>
                  <a:cubicBezTo>
                    <a:pt x="640" y="456"/>
                    <a:pt x="784" y="544"/>
                    <a:pt x="1008" y="472"/>
                  </a:cubicBezTo>
                  <a:cubicBezTo>
                    <a:pt x="1232" y="400"/>
                    <a:pt x="1624" y="160"/>
                    <a:pt x="1824" y="88"/>
                  </a:cubicBezTo>
                  <a:cubicBezTo>
                    <a:pt x="2024" y="16"/>
                    <a:pt x="2116" y="28"/>
                    <a:pt x="2208" y="40"/>
                  </a:cubicBezTo>
                </a:path>
              </a:pathLst>
            </a:custGeom>
            <a:solidFill>
              <a:srgbClr val="F5CF71"/>
            </a:solidFill>
            <a:ln w="6350">
              <a:noFill/>
              <a:round/>
              <a:headEnd/>
              <a:tailEnd/>
            </a:ln>
          </p:spPr>
          <p:txBody>
            <a:bodyPr wrap="none" anchor="ctr"/>
            <a:lstStyle/>
            <a:p>
              <a:endParaRPr lang="en-US"/>
            </a:p>
          </p:txBody>
        </p:sp>
        <p:sp>
          <p:nvSpPr>
            <p:cNvPr id="36891" name="Text Box 4"/>
            <p:cNvSpPr txBox="1">
              <a:spLocks noChangeArrowheads="1"/>
            </p:cNvSpPr>
            <p:nvPr/>
          </p:nvSpPr>
          <p:spPr bwMode="auto">
            <a:xfrm>
              <a:off x="4284" y="3819"/>
              <a:ext cx="1210" cy="226"/>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500" b="1" i="1" dirty="0" smtClean="0">
                  <a:solidFill>
                    <a:schemeClr val="tx1"/>
                  </a:solidFill>
                  <a:latin typeface="+mj-lt"/>
                </a:rPr>
                <a:t>Architecture</a:t>
              </a:r>
              <a:endParaRPr lang="en-US" sz="1500" b="1" i="1" dirty="0">
                <a:solidFill>
                  <a:schemeClr val="tx1"/>
                </a:solidFill>
                <a:latin typeface="+mj-lt"/>
              </a:endParaRPr>
            </a:p>
          </p:txBody>
        </p:sp>
      </p:grpSp>
      <p:grpSp>
        <p:nvGrpSpPr>
          <p:cNvPr id="3" name="Group 5"/>
          <p:cNvGrpSpPr>
            <a:grpSpLocks/>
          </p:cNvGrpSpPr>
          <p:nvPr/>
        </p:nvGrpSpPr>
        <p:grpSpPr bwMode="auto">
          <a:xfrm>
            <a:off x="1406815" y="2529773"/>
            <a:ext cx="6291263" cy="3155950"/>
            <a:chOff x="992" y="2192"/>
            <a:chExt cx="4904" cy="2320"/>
          </a:xfrm>
        </p:grpSpPr>
        <p:sp>
          <p:nvSpPr>
            <p:cNvPr id="36888" name="Freeform 6"/>
            <p:cNvSpPr>
              <a:spLocks/>
            </p:cNvSpPr>
            <p:nvPr/>
          </p:nvSpPr>
          <p:spPr bwMode="auto">
            <a:xfrm>
              <a:off x="992" y="2192"/>
              <a:ext cx="4904" cy="2320"/>
            </a:xfrm>
            <a:custGeom>
              <a:avLst/>
              <a:gdLst>
                <a:gd name="T0" fmla="*/ 640 w 4904"/>
                <a:gd name="T1" fmla="*/ 64 h 2320"/>
                <a:gd name="T2" fmla="*/ 304 w 4904"/>
                <a:gd name="T3" fmla="*/ 304 h 2320"/>
                <a:gd name="T4" fmla="*/ 16 w 4904"/>
                <a:gd name="T5" fmla="*/ 1168 h 2320"/>
                <a:gd name="T6" fmla="*/ 208 w 4904"/>
                <a:gd name="T7" fmla="*/ 2176 h 2320"/>
                <a:gd name="T8" fmla="*/ 880 w 4904"/>
                <a:gd name="T9" fmla="*/ 2032 h 2320"/>
                <a:gd name="T10" fmla="*/ 1648 w 4904"/>
                <a:gd name="T11" fmla="*/ 1936 h 2320"/>
                <a:gd name="T12" fmla="*/ 2224 w 4904"/>
                <a:gd name="T13" fmla="*/ 2032 h 2320"/>
                <a:gd name="T14" fmla="*/ 2416 w 4904"/>
                <a:gd name="T15" fmla="*/ 1696 h 2320"/>
                <a:gd name="T16" fmla="*/ 2320 w 4904"/>
                <a:gd name="T17" fmla="*/ 1360 h 2320"/>
                <a:gd name="T18" fmla="*/ 2128 w 4904"/>
                <a:gd name="T19" fmla="*/ 1024 h 2320"/>
                <a:gd name="T20" fmla="*/ 2368 w 4904"/>
                <a:gd name="T21" fmla="*/ 784 h 2320"/>
                <a:gd name="T22" fmla="*/ 3040 w 4904"/>
                <a:gd name="T23" fmla="*/ 736 h 2320"/>
                <a:gd name="T24" fmla="*/ 3520 w 4904"/>
                <a:gd name="T25" fmla="*/ 928 h 2320"/>
                <a:gd name="T26" fmla="*/ 4720 w 4904"/>
                <a:gd name="T27" fmla="*/ 448 h 2320"/>
                <a:gd name="T28" fmla="*/ 4624 w 4904"/>
                <a:gd name="T29" fmla="*/ 256 h 2320"/>
                <a:gd name="T30" fmla="*/ 3520 w 4904"/>
                <a:gd name="T31" fmla="*/ 208 h 2320"/>
                <a:gd name="T32" fmla="*/ 2128 w 4904"/>
                <a:gd name="T33" fmla="*/ 208 h 2320"/>
                <a:gd name="T34" fmla="*/ 832 w 4904"/>
                <a:gd name="T35" fmla="*/ 16 h 2320"/>
                <a:gd name="T36" fmla="*/ 496 w 4904"/>
                <a:gd name="T37" fmla="*/ 112 h 23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04"/>
                <a:gd name="T58" fmla="*/ 0 h 2320"/>
                <a:gd name="T59" fmla="*/ 4904 w 4904"/>
                <a:gd name="T60" fmla="*/ 2320 h 23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04" h="2320">
                  <a:moveTo>
                    <a:pt x="640" y="64"/>
                  </a:moveTo>
                  <a:cubicBezTo>
                    <a:pt x="524" y="92"/>
                    <a:pt x="408" y="120"/>
                    <a:pt x="304" y="304"/>
                  </a:cubicBezTo>
                  <a:cubicBezTo>
                    <a:pt x="200" y="488"/>
                    <a:pt x="32" y="856"/>
                    <a:pt x="16" y="1168"/>
                  </a:cubicBezTo>
                  <a:cubicBezTo>
                    <a:pt x="0" y="1480"/>
                    <a:pt x="64" y="2032"/>
                    <a:pt x="208" y="2176"/>
                  </a:cubicBezTo>
                  <a:cubicBezTo>
                    <a:pt x="352" y="2320"/>
                    <a:pt x="640" y="2072"/>
                    <a:pt x="880" y="2032"/>
                  </a:cubicBezTo>
                  <a:cubicBezTo>
                    <a:pt x="1120" y="1992"/>
                    <a:pt x="1424" y="1936"/>
                    <a:pt x="1648" y="1936"/>
                  </a:cubicBezTo>
                  <a:cubicBezTo>
                    <a:pt x="1872" y="1936"/>
                    <a:pt x="2096" y="2072"/>
                    <a:pt x="2224" y="2032"/>
                  </a:cubicBezTo>
                  <a:cubicBezTo>
                    <a:pt x="2352" y="1992"/>
                    <a:pt x="2400" y="1808"/>
                    <a:pt x="2416" y="1696"/>
                  </a:cubicBezTo>
                  <a:cubicBezTo>
                    <a:pt x="2432" y="1584"/>
                    <a:pt x="2368" y="1472"/>
                    <a:pt x="2320" y="1360"/>
                  </a:cubicBezTo>
                  <a:cubicBezTo>
                    <a:pt x="2272" y="1248"/>
                    <a:pt x="2120" y="1120"/>
                    <a:pt x="2128" y="1024"/>
                  </a:cubicBezTo>
                  <a:cubicBezTo>
                    <a:pt x="2136" y="928"/>
                    <a:pt x="2216" y="832"/>
                    <a:pt x="2368" y="784"/>
                  </a:cubicBezTo>
                  <a:cubicBezTo>
                    <a:pt x="2520" y="736"/>
                    <a:pt x="2848" y="712"/>
                    <a:pt x="3040" y="736"/>
                  </a:cubicBezTo>
                  <a:cubicBezTo>
                    <a:pt x="3232" y="760"/>
                    <a:pt x="3240" y="976"/>
                    <a:pt x="3520" y="928"/>
                  </a:cubicBezTo>
                  <a:cubicBezTo>
                    <a:pt x="3800" y="880"/>
                    <a:pt x="4536" y="560"/>
                    <a:pt x="4720" y="448"/>
                  </a:cubicBezTo>
                  <a:cubicBezTo>
                    <a:pt x="4904" y="336"/>
                    <a:pt x="4824" y="296"/>
                    <a:pt x="4624" y="256"/>
                  </a:cubicBezTo>
                  <a:cubicBezTo>
                    <a:pt x="4424" y="216"/>
                    <a:pt x="3936" y="216"/>
                    <a:pt x="3520" y="208"/>
                  </a:cubicBezTo>
                  <a:cubicBezTo>
                    <a:pt x="3104" y="200"/>
                    <a:pt x="2576" y="240"/>
                    <a:pt x="2128" y="208"/>
                  </a:cubicBezTo>
                  <a:cubicBezTo>
                    <a:pt x="1680" y="176"/>
                    <a:pt x="1104" y="32"/>
                    <a:pt x="832" y="16"/>
                  </a:cubicBezTo>
                  <a:cubicBezTo>
                    <a:pt x="560" y="0"/>
                    <a:pt x="528" y="56"/>
                    <a:pt x="496" y="112"/>
                  </a:cubicBezTo>
                </a:path>
              </a:pathLst>
            </a:custGeom>
            <a:solidFill>
              <a:srgbClr val="F1FA9C"/>
            </a:solidFill>
            <a:ln w="6350">
              <a:noFill/>
              <a:round/>
              <a:headEnd/>
              <a:tailEnd/>
            </a:ln>
          </p:spPr>
          <p:txBody>
            <a:bodyPr wrap="none" anchor="ctr"/>
            <a:lstStyle/>
            <a:p>
              <a:endParaRPr lang="en-US"/>
            </a:p>
          </p:txBody>
        </p:sp>
        <p:sp>
          <p:nvSpPr>
            <p:cNvPr id="36889" name="Text Box 7"/>
            <p:cNvSpPr txBox="1">
              <a:spLocks noChangeArrowheads="1"/>
            </p:cNvSpPr>
            <p:nvPr/>
          </p:nvSpPr>
          <p:spPr bwMode="auto">
            <a:xfrm>
              <a:off x="2827" y="2545"/>
              <a:ext cx="1145"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dirty="0" smtClean="0">
                  <a:latin typeface="+mj-lt"/>
                </a:rPr>
                <a:t>Processes</a:t>
              </a:r>
              <a:endParaRPr lang="en-US" sz="1700" b="1" i="1" dirty="0">
                <a:solidFill>
                  <a:schemeClr val="tx1"/>
                </a:solidFill>
                <a:latin typeface="+mj-lt"/>
              </a:endParaRPr>
            </a:p>
          </p:txBody>
        </p:sp>
      </p:grpSp>
      <p:grpSp>
        <p:nvGrpSpPr>
          <p:cNvPr id="4" name="Group 8"/>
          <p:cNvGrpSpPr>
            <a:grpSpLocks/>
          </p:cNvGrpSpPr>
          <p:nvPr/>
        </p:nvGrpSpPr>
        <p:grpSpPr bwMode="auto">
          <a:xfrm>
            <a:off x="1776703" y="3498148"/>
            <a:ext cx="4679950" cy="2449513"/>
            <a:chOff x="1280" y="2904"/>
            <a:chExt cx="3648" cy="1800"/>
          </a:xfrm>
        </p:grpSpPr>
        <p:sp>
          <p:nvSpPr>
            <p:cNvPr id="36886" name="Freeform 9"/>
            <p:cNvSpPr>
              <a:spLocks/>
            </p:cNvSpPr>
            <p:nvPr/>
          </p:nvSpPr>
          <p:spPr bwMode="auto">
            <a:xfrm>
              <a:off x="1280" y="2904"/>
              <a:ext cx="3648" cy="1800"/>
            </a:xfrm>
            <a:custGeom>
              <a:avLst/>
              <a:gdLst>
                <a:gd name="T0" fmla="*/ 208 w 3648"/>
                <a:gd name="T1" fmla="*/ 1464 h 1800"/>
                <a:gd name="T2" fmla="*/ 160 w 3648"/>
                <a:gd name="T3" fmla="*/ 1608 h 1800"/>
                <a:gd name="T4" fmla="*/ 1168 w 3648"/>
                <a:gd name="T5" fmla="*/ 1752 h 1800"/>
                <a:gd name="T6" fmla="*/ 2464 w 3648"/>
                <a:gd name="T7" fmla="*/ 1800 h 1800"/>
                <a:gd name="T8" fmla="*/ 3328 w 3648"/>
                <a:gd name="T9" fmla="*/ 1752 h 1800"/>
                <a:gd name="T10" fmla="*/ 3616 w 3648"/>
                <a:gd name="T11" fmla="*/ 1656 h 1800"/>
                <a:gd name="T12" fmla="*/ 3520 w 3648"/>
                <a:gd name="T13" fmla="*/ 1416 h 1800"/>
                <a:gd name="T14" fmla="*/ 2944 w 3648"/>
                <a:gd name="T15" fmla="*/ 1320 h 1800"/>
                <a:gd name="T16" fmla="*/ 2608 w 3648"/>
                <a:gd name="T17" fmla="*/ 1224 h 1800"/>
                <a:gd name="T18" fmla="*/ 2656 w 3648"/>
                <a:gd name="T19" fmla="*/ 888 h 1800"/>
                <a:gd name="T20" fmla="*/ 2608 w 3648"/>
                <a:gd name="T21" fmla="*/ 552 h 1800"/>
                <a:gd name="T22" fmla="*/ 2416 w 3648"/>
                <a:gd name="T23" fmla="*/ 456 h 1800"/>
                <a:gd name="T24" fmla="*/ 2512 w 3648"/>
                <a:gd name="T25" fmla="*/ 312 h 1800"/>
                <a:gd name="T26" fmla="*/ 2848 w 3648"/>
                <a:gd name="T27" fmla="*/ 312 h 1800"/>
                <a:gd name="T28" fmla="*/ 2896 w 3648"/>
                <a:gd name="T29" fmla="*/ 168 h 1800"/>
                <a:gd name="T30" fmla="*/ 2800 w 3648"/>
                <a:gd name="T31" fmla="*/ 24 h 1800"/>
                <a:gd name="T32" fmla="*/ 2272 w 3648"/>
                <a:gd name="T33" fmla="*/ 24 h 1800"/>
                <a:gd name="T34" fmla="*/ 1888 w 3648"/>
                <a:gd name="T35" fmla="*/ 168 h 1800"/>
                <a:gd name="T36" fmla="*/ 1840 w 3648"/>
                <a:gd name="T37" fmla="*/ 456 h 1800"/>
                <a:gd name="T38" fmla="*/ 2080 w 3648"/>
                <a:gd name="T39" fmla="*/ 744 h 1800"/>
                <a:gd name="T40" fmla="*/ 2128 w 3648"/>
                <a:gd name="T41" fmla="*/ 1032 h 1800"/>
                <a:gd name="T42" fmla="*/ 1984 w 3648"/>
                <a:gd name="T43" fmla="*/ 1272 h 1800"/>
                <a:gd name="T44" fmla="*/ 1552 w 3648"/>
                <a:gd name="T45" fmla="*/ 1224 h 1800"/>
                <a:gd name="T46" fmla="*/ 1120 w 3648"/>
                <a:gd name="T47" fmla="*/ 1272 h 1800"/>
                <a:gd name="T48" fmla="*/ 544 w 3648"/>
                <a:gd name="T49" fmla="*/ 1320 h 1800"/>
                <a:gd name="T50" fmla="*/ 208 w 3648"/>
                <a:gd name="T51" fmla="*/ 1464 h 18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648"/>
                <a:gd name="T79" fmla="*/ 0 h 1800"/>
                <a:gd name="T80" fmla="*/ 3648 w 3648"/>
                <a:gd name="T81" fmla="*/ 1800 h 180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648" h="1800">
                  <a:moveTo>
                    <a:pt x="208" y="1464"/>
                  </a:moveTo>
                  <a:cubicBezTo>
                    <a:pt x="144" y="1512"/>
                    <a:pt x="0" y="1560"/>
                    <a:pt x="160" y="1608"/>
                  </a:cubicBezTo>
                  <a:cubicBezTo>
                    <a:pt x="320" y="1656"/>
                    <a:pt x="784" y="1720"/>
                    <a:pt x="1168" y="1752"/>
                  </a:cubicBezTo>
                  <a:cubicBezTo>
                    <a:pt x="1552" y="1784"/>
                    <a:pt x="2104" y="1800"/>
                    <a:pt x="2464" y="1800"/>
                  </a:cubicBezTo>
                  <a:cubicBezTo>
                    <a:pt x="2824" y="1800"/>
                    <a:pt x="3136" y="1776"/>
                    <a:pt x="3328" y="1752"/>
                  </a:cubicBezTo>
                  <a:cubicBezTo>
                    <a:pt x="3520" y="1728"/>
                    <a:pt x="3584" y="1712"/>
                    <a:pt x="3616" y="1656"/>
                  </a:cubicBezTo>
                  <a:cubicBezTo>
                    <a:pt x="3648" y="1600"/>
                    <a:pt x="3632" y="1472"/>
                    <a:pt x="3520" y="1416"/>
                  </a:cubicBezTo>
                  <a:cubicBezTo>
                    <a:pt x="3408" y="1360"/>
                    <a:pt x="3096" y="1352"/>
                    <a:pt x="2944" y="1320"/>
                  </a:cubicBezTo>
                  <a:cubicBezTo>
                    <a:pt x="2792" y="1288"/>
                    <a:pt x="2656" y="1296"/>
                    <a:pt x="2608" y="1224"/>
                  </a:cubicBezTo>
                  <a:cubicBezTo>
                    <a:pt x="2560" y="1152"/>
                    <a:pt x="2656" y="1000"/>
                    <a:pt x="2656" y="888"/>
                  </a:cubicBezTo>
                  <a:cubicBezTo>
                    <a:pt x="2656" y="776"/>
                    <a:pt x="2648" y="624"/>
                    <a:pt x="2608" y="552"/>
                  </a:cubicBezTo>
                  <a:cubicBezTo>
                    <a:pt x="2568" y="480"/>
                    <a:pt x="2432" y="496"/>
                    <a:pt x="2416" y="456"/>
                  </a:cubicBezTo>
                  <a:cubicBezTo>
                    <a:pt x="2400" y="416"/>
                    <a:pt x="2440" y="336"/>
                    <a:pt x="2512" y="312"/>
                  </a:cubicBezTo>
                  <a:cubicBezTo>
                    <a:pt x="2584" y="288"/>
                    <a:pt x="2784" y="336"/>
                    <a:pt x="2848" y="312"/>
                  </a:cubicBezTo>
                  <a:cubicBezTo>
                    <a:pt x="2912" y="288"/>
                    <a:pt x="2904" y="216"/>
                    <a:pt x="2896" y="168"/>
                  </a:cubicBezTo>
                  <a:cubicBezTo>
                    <a:pt x="2888" y="120"/>
                    <a:pt x="2904" y="48"/>
                    <a:pt x="2800" y="24"/>
                  </a:cubicBezTo>
                  <a:cubicBezTo>
                    <a:pt x="2696" y="0"/>
                    <a:pt x="2424" y="0"/>
                    <a:pt x="2272" y="24"/>
                  </a:cubicBezTo>
                  <a:cubicBezTo>
                    <a:pt x="2120" y="48"/>
                    <a:pt x="1960" y="96"/>
                    <a:pt x="1888" y="168"/>
                  </a:cubicBezTo>
                  <a:cubicBezTo>
                    <a:pt x="1816" y="240"/>
                    <a:pt x="1808" y="360"/>
                    <a:pt x="1840" y="456"/>
                  </a:cubicBezTo>
                  <a:cubicBezTo>
                    <a:pt x="1872" y="552"/>
                    <a:pt x="2032" y="648"/>
                    <a:pt x="2080" y="744"/>
                  </a:cubicBezTo>
                  <a:cubicBezTo>
                    <a:pt x="2128" y="840"/>
                    <a:pt x="2144" y="944"/>
                    <a:pt x="2128" y="1032"/>
                  </a:cubicBezTo>
                  <a:cubicBezTo>
                    <a:pt x="2112" y="1120"/>
                    <a:pt x="2080" y="1240"/>
                    <a:pt x="1984" y="1272"/>
                  </a:cubicBezTo>
                  <a:cubicBezTo>
                    <a:pt x="1888" y="1304"/>
                    <a:pt x="1696" y="1224"/>
                    <a:pt x="1552" y="1224"/>
                  </a:cubicBezTo>
                  <a:cubicBezTo>
                    <a:pt x="1408" y="1224"/>
                    <a:pt x="1288" y="1256"/>
                    <a:pt x="1120" y="1272"/>
                  </a:cubicBezTo>
                  <a:cubicBezTo>
                    <a:pt x="952" y="1288"/>
                    <a:pt x="696" y="1288"/>
                    <a:pt x="544" y="1320"/>
                  </a:cubicBezTo>
                  <a:cubicBezTo>
                    <a:pt x="392" y="1352"/>
                    <a:pt x="272" y="1416"/>
                    <a:pt x="208" y="1464"/>
                  </a:cubicBezTo>
                  <a:close/>
                </a:path>
              </a:pathLst>
            </a:custGeom>
            <a:solidFill>
              <a:srgbClr val="BBD7FF"/>
            </a:solidFill>
            <a:ln w="6350">
              <a:noFill/>
              <a:round/>
              <a:headEnd/>
              <a:tailEnd/>
            </a:ln>
          </p:spPr>
          <p:txBody>
            <a:bodyPr wrap="none" anchor="ctr"/>
            <a:lstStyle/>
            <a:p>
              <a:endParaRPr lang="en-US"/>
            </a:p>
          </p:txBody>
        </p:sp>
        <p:sp>
          <p:nvSpPr>
            <p:cNvPr id="36887" name="Text Box 10"/>
            <p:cNvSpPr txBox="1">
              <a:spLocks noChangeArrowheads="1"/>
            </p:cNvSpPr>
            <p:nvPr/>
          </p:nvSpPr>
          <p:spPr bwMode="auto">
            <a:xfrm>
              <a:off x="3493" y="4177"/>
              <a:ext cx="584" cy="248"/>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i="1" smtClean="0">
                  <a:solidFill>
                    <a:schemeClr val="tx1"/>
                  </a:solidFill>
                  <a:latin typeface="+mj-lt"/>
                </a:rPr>
                <a:t>Test</a:t>
              </a:r>
              <a:endParaRPr lang="en-US" sz="1700" b="1" i="1">
                <a:solidFill>
                  <a:schemeClr val="tx1"/>
                </a:solidFill>
                <a:latin typeface="+mj-lt"/>
              </a:endParaRPr>
            </a:p>
          </p:txBody>
        </p:sp>
      </p:grpSp>
      <p:sp>
        <p:nvSpPr>
          <p:cNvPr id="51212" name="Text Box 12"/>
          <p:cNvSpPr txBox="1">
            <a:spLocks noChangeArrowheads="1"/>
          </p:cNvSpPr>
          <p:nvPr/>
        </p:nvSpPr>
        <p:spPr bwMode="auto">
          <a:xfrm>
            <a:off x="2035465" y="2818698"/>
            <a:ext cx="16557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On-site Customer</a:t>
            </a:r>
            <a:endParaRPr lang="en-US" sz="1400" b="1">
              <a:solidFill>
                <a:schemeClr val="tx1"/>
              </a:solidFill>
            </a:endParaRPr>
          </a:p>
        </p:txBody>
      </p:sp>
      <p:sp>
        <p:nvSpPr>
          <p:cNvPr id="51213" name="Text Box 13"/>
          <p:cNvSpPr txBox="1">
            <a:spLocks noChangeArrowheads="1"/>
          </p:cNvSpPr>
          <p:nvPr/>
        </p:nvSpPr>
        <p:spPr bwMode="auto">
          <a:xfrm>
            <a:off x="1762415" y="3537836"/>
            <a:ext cx="12858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40 hour week</a:t>
            </a:r>
            <a:endParaRPr lang="en-US" sz="1400" b="1">
              <a:solidFill>
                <a:schemeClr val="tx1"/>
              </a:solidFill>
            </a:endParaRPr>
          </a:p>
        </p:txBody>
      </p:sp>
      <p:sp>
        <p:nvSpPr>
          <p:cNvPr id="51214" name="Text Box 14"/>
          <p:cNvSpPr txBox="1">
            <a:spLocks noChangeArrowheads="1"/>
          </p:cNvSpPr>
          <p:nvPr/>
        </p:nvSpPr>
        <p:spPr bwMode="auto">
          <a:xfrm>
            <a:off x="3438815" y="3995036"/>
            <a:ext cx="182721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Acceptance Testing</a:t>
            </a:r>
            <a:endParaRPr lang="en-US" sz="1400" b="1">
              <a:solidFill>
                <a:schemeClr val="tx1"/>
              </a:solidFill>
            </a:endParaRPr>
          </a:p>
        </p:txBody>
      </p:sp>
      <p:sp>
        <p:nvSpPr>
          <p:cNvPr id="51215" name="Text Box 15"/>
          <p:cNvSpPr txBox="1">
            <a:spLocks noChangeArrowheads="1"/>
          </p:cNvSpPr>
          <p:nvPr/>
        </p:nvSpPr>
        <p:spPr bwMode="auto">
          <a:xfrm>
            <a:off x="2960978" y="3340986"/>
            <a:ext cx="1455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Planning Game</a:t>
            </a:r>
            <a:endParaRPr lang="en-US" sz="1400" b="1">
              <a:solidFill>
                <a:schemeClr val="tx1"/>
              </a:solidFill>
            </a:endParaRPr>
          </a:p>
        </p:txBody>
      </p:sp>
      <p:sp>
        <p:nvSpPr>
          <p:cNvPr id="51216" name="Text Box 16"/>
          <p:cNvSpPr txBox="1">
            <a:spLocks noChangeArrowheads="1"/>
          </p:cNvSpPr>
          <p:nvPr/>
        </p:nvSpPr>
        <p:spPr bwMode="auto">
          <a:xfrm>
            <a:off x="6696365" y="3080720"/>
            <a:ext cx="973715" cy="291931"/>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Metaphor</a:t>
            </a:r>
            <a:endParaRPr lang="en-US" sz="1400" b="1">
              <a:solidFill>
                <a:schemeClr val="tx1"/>
              </a:solidFill>
            </a:endParaRPr>
          </a:p>
        </p:txBody>
      </p:sp>
      <p:sp>
        <p:nvSpPr>
          <p:cNvPr id="51217" name="Text Box 17"/>
          <p:cNvSpPr txBox="1">
            <a:spLocks noChangeArrowheads="1"/>
          </p:cNvSpPr>
          <p:nvPr/>
        </p:nvSpPr>
        <p:spPr bwMode="auto">
          <a:xfrm>
            <a:off x="5939128" y="4125211"/>
            <a:ext cx="11461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Refactoring</a:t>
            </a:r>
            <a:endParaRPr lang="en-US" sz="1400" b="1">
              <a:solidFill>
                <a:schemeClr val="tx1"/>
              </a:solidFill>
            </a:endParaRPr>
          </a:p>
        </p:txBody>
      </p:sp>
      <p:sp>
        <p:nvSpPr>
          <p:cNvPr id="51218" name="Text Box 18"/>
          <p:cNvSpPr txBox="1">
            <a:spLocks noChangeArrowheads="1"/>
          </p:cNvSpPr>
          <p:nvPr/>
        </p:nvSpPr>
        <p:spPr bwMode="auto">
          <a:xfrm>
            <a:off x="4877090" y="3668011"/>
            <a:ext cx="13874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Simple Design</a:t>
            </a:r>
            <a:endParaRPr lang="en-US" sz="1400" b="1">
              <a:solidFill>
                <a:schemeClr val="tx1"/>
              </a:solidFill>
            </a:endParaRPr>
          </a:p>
        </p:txBody>
      </p:sp>
      <p:sp>
        <p:nvSpPr>
          <p:cNvPr id="51219" name="Text Box 19"/>
          <p:cNvSpPr txBox="1">
            <a:spLocks noChangeArrowheads="1"/>
          </p:cNvSpPr>
          <p:nvPr/>
        </p:nvSpPr>
        <p:spPr bwMode="auto">
          <a:xfrm>
            <a:off x="1665578" y="4647498"/>
            <a:ext cx="1709737"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Pair Programming</a:t>
            </a:r>
            <a:endParaRPr lang="en-US" sz="1400" b="1">
              <a:solidFill>
                <a:schemeClr val="tx1"/>
              </a:solidFill>
            </a:endParaRPr>
          </a:p>
        </p:txBody>
      </p:sp>
      <p:sp>
        <p:nvSpPr>
          <p:cNvPr id="51220" name="Text Box 20"/>
          <p:cNvSpPr txBox="1">
            <a:spLocks noChangeArrowheads="1"/>
          </p:cNvSpPr>
          <p:nvPr/>
        </p:nvSpPr>
        <p:spPr bwMode="auto">
          <a:xfrm>
            <a:off x="2551403" y="5169786"/>
            <a:ext cx="11715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Unit Testing</a:t>
            </a:r>
            <a:endParaRPr lang="en-US" sz="1400" b="1">
              <a:solidFill>
                <a:schemeClr val="tx1"/>
              </a:solidFill>
            </a:endParaRPr>
          </a:p>
        </p:txBody>
      </p:sp>
      <p:sp>
        <p:nvSpPr>
          <p:cNvPr id="51221" name="Text Box 21"/>
          <p:cNvSpPr txBox="1">
            <a:spLocks noChangeArrowheads="1"/>
          </p:cNvSpPr>
          <p:nvPr/>
        </p:nvSpPr>
        <p:spPr bwMode="auto">
          <a:xfrm>
            <a:off x="5799428" y="3406073"/>
            <a:ext cx="1446212"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Short Releases</a:t>
            </a:r>
            <a:endParaRPr lang="en-US" sz="1400" b="1">
              <a:solidFill>
                <a:schemeClr val="tx1"/>
              </a:solidFill>
            </a:endParaRPr>
          </a:p>
        </p:txBody>
      </p:sp>
      <p:sp>
        <p:nvSpPr>
          <p:cNvPr id="51222" name="Text Box 22"/>
          <p:cNvSpPr txBox="1">
            <a:spLocks noChangeArrowheads="1"/>
          </p:cNvSpPr>
          <p:nvPr/>
        </p:nvSpPr>
        <p:spPr bwMode="auto">
          <a:xfrm>
            <a:off x="3619790" y="4909436"/>
            <a:ext cx="211772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Continuous Integration</a:t>
            </a:r>
            <a:endParaRPr lang="en-US" sz="1400" b="1">
              <a:solidFill>
                <a:schemeClr val="tx1"/>
              </a:solidFill>
            </a:endParaRPr>
          </a:p>
        </p:txBody>
      </p:sp>
      <p:sp>
        <p:nvSpPr>
          <p:cNvPr id="51223" name="Text Box 23"/>
          <p:cNvSpPr txBox="1">
            <a:spLocks noChangeArrowheads="1"/>
          </p:cNvSpPr>
          <p:nvPr/>
        </p:nvSpPr>
        <p:spPr bwMode="auto">
          <a:xfrm>
            <a:off x="4118265" y="5561898"/>
            <a:ext cx="1693863"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Coding Standards</a:t>
            </a:r>
            <a:endParaRPr lang="en-US" sz="1400" b="1">
              <a:solidFill>
                <a:schemeClr val="tx1"/>
              </a:solidFill>
            </a:endParaRPr>
          </a:p>
        </p:txBody>
      </p:sp>
      <p:sp>
        <p:nvSpPr>
          <p:cNvPr id="51224" name="Text Box 24"/>
          <p:cNvSpPr txBox="1">
            <a:spLocks noChangeArrowheads="1"/>
          </p:cNvSpPr>
          <p:nvPr/>
        </p:nvSpPr>
        <p:spPr bwMode="auto">
          <a:xfrm>
            <a:off x="3930940" y="4452236"/>
            <a:ext cx="1971675" cy="292100"/>
          </a:xfrm>
          <a:prstGeom prst="rect">
            <a:avLst/>
          </a:prstGeom>
          <a:solidFill>
            <a:schemeClr val="bg1"/>
          </a:solidFill>
          <a:ln w="6350">
            <a:noFill/>
            <a:miter lim="800000"/>
            <a:headEnd/>
            <a:tailEnd/>
          </a:ln>
        </p:spPr>
        <p:txBody>
          <a:bodyPr wrap="none" lIns="75749" tIns="37874" rIns="75749" bIns="37874" anchor="ctr" anchorCtr="1">
            <a:spAutoFit/>
          </a:bodyPr>
          <a:lstStyle/>
          <a:p>
            <a:pPr defTabSz="631825" eaLnBrk="0" hangingPunct="0"/>
            <a:r>
              <a:rPr lang="en-US" sz="1400" b="1" smtClean="0">
                <a:solidFill>
                  <a:schemeClr val="tx1"/>
                </a:solidFill>
              </a:rPr>
              <a:t>Collective Ownership</a:t>
            </a:r>
            <a:endParaRPr lang="en-US" sz="1400" b="1">
              <a:solidFill>
                <a:schemeClr val="tx1"/>
              </a:solidFill>
            </a:endParaRPr>
          </a:p>
        </p:txBody>
      </p:sp>
      <p:sp>
        <p:nvSpPr>
          <p:cNvPr id="30"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3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21</a:t>
            </a:fld>
            <a:endParaRPr lang="en-US">
              <a:solidFill>
                <a:prstClr val="black">
                  <a:tint val="75000"/>
                </a:prstClr>
              </a:solidFill>
            </a:endParaRPr>
          </a:p>
        </p:txBody>
      </p:sp>
    </p:spTree>
    <p:extLst>
      <p:ext uri="{BB962C8B-B14F-4D97-AF65-F5344CB8AC3E}">
        <p14:creationId xmlns:p14="http://schemas.microsoft.com/office/powerpoint/2010/main" val="2942295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12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12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12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12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12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12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12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512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512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512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512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2" grpId="0" animBg="1" autoUpdateAnimBg="0"/>
      <p:bldP spid="51213" grpId="0" animBg="1"/>
      <p:bldP spid="51214" grpId="0" animBg="1"/>
      <p:bldP spid="51215" grpId="0" animBg="1" autoUpdateAnimBg="0"/>
      <p:bldP spid="51216" grpId="0" animBg="1" autoUpdateAnimBg="0"/>
      <p:bldP spid="51217" grpId="0" animBg="1" autoUpdateAnimBg="0"/>
      <p:bldP spid="51218" grpId="0" animBg="1"/>
      <p:bldP spid="51219" grpId="0" animBg="1" autoUpdateAnimBg="0"/>
      <p:bldP spid="51220" grpId="0" animBg="1" autoUpdateAnimBg="0"/>
      <p:bldP spid="51221" grpId="0" animBg="1"/>
      <p:bldP spid="51222" grpId="0" animBg="1" autoUpdateAnimBg="0"/>
      <p:bldP spid="51223" grpId="0" animBg="1"/>
      <p:bldP spid="51224"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t>Processes in XP</a:t>
            </a:r>
            <a:br>
              <a:rPr lang="en-US" smtClean="0"/>
            </a:br>
            <a:r>
              <a:rPr lang="en-US" sz="1800" i="1" smtClean="0"/>
              <a:t>based on Practices</a:t>
            </a:r>
            <a:endParaRPr lang="en-US" smtClean="0"/>
          </a:p>
        </p:txBody>
      </p:sp>
      <p:grpSp>
        <p:nvGrpSpPr>
          <p:cNvPr id="2" name="Group 50"/>
          <p:cNvGrpSpPr>
            <a:grpSpLocks/>
          </p:cNvGrpSpPr>
          <p:nvPr/>
        </p:nvGrpSpPr>
        <p:grpSpPr bwMode="auto">
          <a:xfrm>
            <a:off x="7524750" y="3128398"/>
            <a:ext cx="1603375" cy="600075"/>
            <a:chOff x="4740" y="1797"/>
            <a:chExt cx="1010" cy="378"/>
          </a:xfrm>
        </p:grpSpPr>
        <p:sp>
          <p:nvSpPr>
            <p:cNvPr id="30762" name="Text Box 11"/>
            <p:cNvSpPr txBox="1">
              <a:spLocks noChangeArrowheads="1"/>
            </p:cNvSpPr>
            <p:nvPr/>
          </p:nvSpPr>
          <p:spPr bwMode="auto">
            <a:xfrm>
              <a:off x="4970" y="1797"/>
              <a:ext cx="780" cy="378"/>
            </a:xfrm>
            <a:prstGeom prst="rect">
              <a:avLst/>
            </a:prstGeom>
            <a:noFill/>
            <a:ln w="63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Small</a:t>
              </a:r>
            </a:p>
            <a:p>
              <a:pPr defTabSz="631825" eaLnBrk="0" hangingPunct="0"/>
              <a:r>
                <a:rPr lang="en-US" sz="1700" b="1">
                  <a:solidFill>
                    <a:schemeClr val="tx1"/>
                  </a:solidFill>
                  <a:latin typeface="+mj-lt"/>
                </a:rPr>
                <a:t>Releases</a:t>
              </a:r>
            </a:p>
          </p:txBody>
        </p:sp>
        <p:sp>
          <p:nvSpPr>
            <p:cNvPr id="30763" name="Line 12"/>
            <p:cNvSpPr>
              <a:spLocks noChangeShapeType="1"/>
            </p:cNvSpPr>
            <p:nvPr/>
          </p:nvSpPr>
          <p:spPr bwMode="auto">
            <a:xfrm>
              <a:off x="4740" y="1979"/>
              <a:ext cx="233"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grpSp>
        <p:nvGrpSpPr>
          <p:cNvPr id="3" name="Group 49"/>
          <p:cNvGrpSpPr>
            <a:grpSpLocks/>
          </p:cNvGrpSpPr>
          <p:nvPr/>
        </p:nvGrpSpPr>
        <p:grpSpPr bwMode="auto">
          <a:xfrm>
            <a:off x="5195888" y="3652273"/>
            <a:ext cx="1397000" cy="688975"/>
            <a:chOff x="3273" y="2127"/>
            <a:chExt cx="880" cy="434"/>
          </a:xfrm>
        </p:grpSpPr>
        <p:sp>
          <p:nvSpPr>
            <p:cNvPr id="30760" name="Freeform 24"/>
            <p:cNvSpPr>
              <a:spLocks/>
            </p:cNvSpPr>
            <p:nvPr/>
          </p:nvSpPr>
          <p:spPr bwMode="auto">
            <a:xfrm>
              <a:off x="3314" y="2127"/>
              <a:ext cx="759" cy="298"/>
            </a:xfrm>
            <a:custGeom>
              <a:avLst/>
              <a:gdLst>
                <a:gd name="T0" fmla="*/ 759 w 759"/>
                <a:gd name="T1" fmla="*/ 51 h 298"/>
                <a:gd name="T2" fmla="*/ 628 w 759"/>
                <a:gd name="T3" fmla="*/ 249 h 298"/>
                <a:gd name="T4" fmla="*/ 100 w 759"/>
                <a:gd name="T5" fmla="*/ 257 h 298"/>
                <a:gd name="T6" fmla="*/ 28 w 759"/>
                <a:gd name="T7" fmla="*/ 0 h 298"/>
                <a:gd name="T8" fmla="*/ 0 60000 65536"/>
                <a:gd name="T9" fmla="*/ 0 60000 65536"/>
                <a:gd name="T10" fmla="*/ 0 60000 65536"/>
                <a:gd name="T11" fmla="*/ 0 60000 65536"/>
                <a:gd name="T12" fmla="*/ 0 w 759"/>
                <a:gd name="T13" fmla="*/ 0 h 298"/>
                <a:gd name="T14" fmla="*/ 759 w 759"/>
                <a:gd name="T15" fmla="*/ 298 h 298"/>
              </a:gdLst>
              <a:ahLst/>
              <a:cxnLst>
                <a:cxn ang="T8">
                  <a:pos x="T0" y="T1"/>
                </a:cxn>
                <a:cxn ang="T9">
                  <a:pos x="T2" y="T3"/>
                </a:cxn>
                <a:cxn ang="T10">
                  <a:pos x="T4" y="T5"/>
                </a:cxn>
                <a:cxn ang="T11">
                  <a:pos x="T6" y="T7"/>
                </a:cxn>
              </a:cxnLst>
              <a:rect l="T12" t="T13" r="T14" b="T15"/>
              <a:pathLst>
                <a:path w="759" h="298">
                  <a:moveTo>
                    <a:pt x="759" y="51"/>
                  </a:moveTo>
                  <a:cubicBezTo>
                    <a:pt x="737" y="84"/>
                    <a:pt x="738" y="215"/>
                    <a:pt x="628" y="249"/>
                  </a:cubicBezTo>
                  <a:cubicBezTo>
                    <a:pt x="518" y="283"/>
                    <a:pt x="200" y="298"/>
                    <a:pt x="100" y="257"/>
                  </a:cubicBezTo>
                  <a:cubicBezTo>
                    <a:pt x="0" y="216"/>
                    <a:pt x="43" y="54"/>
                    <a:pt x="28" y="0"/>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61" name="Text Box 25"/>
            <p:cNvSpPr txBox="1">
              <a:spLocks noChangeArrowheads="1"/>
            </p:cNvSpPr>
            <p:nvPr/>
          </p:nvSpPr>
          <p:spPr bwMode="auto">
            <a:xfrm>
              <a:off x="3273" y="2387"/>
              <a:ext cx="88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next iteration</a:t>
              </a:r>
            </a:p>
          </p:txBody>
        </p:sp>
      </p:grpSp>
      <p:grpSp>
        <p:nvGrpSpPr>
          <p:cNvPr id="4" name="Group 46"/>
          <p:cNvGrpSpPr>
            <a:grpSpLocks/>
          </p:cNvGrpSpPr>
          <p:nvPr/>
        </p:nvGrpSpPr>
        <p:grpSpPr bwMode="auto">
          <a:xfrm>
            <a:off x="3308350" y="3637985"/>
            <a:ext cx="1752600" cy="703263"/>
            <a:chOff x="2084" y="2118"/>
            <a:chExt cx="1104" cy="443"/>
          </a:xfrm>
        </p:grpSpPr>
        <p:sp>
          <p:nvSpPr>
            <p:cNvPr id="30758" name="Freeform 27"/>
            <p:cNvSpPr>
              <a:spLocks/>
            </p:cNvSpPr>
            <p:nvPr/>
          </p:nvSpPr>
          <p:spPr bwMode="auto">
            <a:xfrm>
              <a:off x="2084" y="2118"/>
              <a:ext cx="940" cy="299"/>
            </a:xfrm>
            <a:custGeom>
              <a:avLst/>
              <a:gdLst>
                <a:gd name="T0" fmla="*/ 918 w 940"/>
                <a:gd name="T1" fmla="*/ 0 h 299"/>
                <a:gd name="T2" fmla="*/ 808 w 940"/>
                <a:gd name="T3" fmla="*/ 254 h 299"/>
                <a:gd name="T4" fmla="*/ 128 w 940"/>
                <a:gd name="T5" fmla="*/ 268 h 299"/>
                <a:gd name="T6" fmla="*/ 41 w 940"/>
                <a:gd name="T7" fmla="*/ 89 h 299"/>
                <a:gd name="T8" fmla="*/ 0 60000 65536"/>
                <a:gd name="T9" fmla="*/ 0 60000 65536"/>
                <a:gd name="T10" fmla="*/ 0 60000 65536"/>
                <a:gd name="T11" fmla="*/ 0 60000 65536"/>
                <a:gd name="T12" fmla="*/ 0 w 940"/>
                <a:gd name="T13" fmla="*/ 0 h 299"/>
                <a:gd name="T14" fmla="*/ 940 w 940"/>
                <a:gd name="T15" fmla="*/ 299 h 299"/>
              </a:gdLst>
              <a:ahLst/>
              <a:cxnLst>
                <a:cxn ang="T8">
                  <a:pos x="T0" y="T1"/>
                </a:cxn>
                <a:cxn ang="T9">
                  <a:pos x="T2" y="T3"/>
                </a:cxn>
                <a:cxn ang="T10">
                  <a:pos x="T4" y="T5"/>
                </a:cxn>
                <a:cxn ang="T11">
                  <a:pos x="T6" y="T7"/>
                </a:cxn>
              </a:cxnLst>
              <a:rect l="T12" t="T13" r="T14" b="T15"/>
              <a:pathLst>
                <a:path w="940" h="299">
                  <a:moveTo>
                    <a:pt x="918" y="0"/>
                  </a:moveTo>
                  <a:cubicBezTo>
                    <a:pt x="899" y="42"/>
                    <a:pt x="940" y="209"/>
                    <a:pt x="808" y="254"/>
                  </a:cubicBezTo>
                  <a:cubicBezTo>
                    <a:pt x="676" y="299"/>
                    <a:pt x="256" y="295"/>
                    <a:pt x="128" y="268"/>
                  </a:cubicBezTo>
                  <a:cubicBezTo>
                    <a:pt x="0" y="241"/>
                    <a:pt x="59" y="126"/>
                    <a:pt x="41" y="89"/>
                  </a:cubicBezTo>
                </a:path>
              </a:pathLst>
            </a:custGeom>
            <a:noFill/>
            <a:ln w="6350">
              <a:solidFill>
                <a:schemeClr val="tx1"/>
              </a:solidFill>
              <a:round/>
              <a:headEnd/>
              <a:tailEnd type="triangle" w="med" len="med"/>
            </a:ln>
          </p:spPr>
          <p:txBody>
            <a:bodyPr wrap="none" anchor="ctr"/>
            <a:lstStyle/>
            <a:p>
              <a:endParaRPr lang="en-US">
                <a:latin typeface="+mj-lt"/>
              </a:endParaRPr>
            </a:p>
          </p:txBody>
        </p:sp>
        <p:sp>
          <p:nvSpPr>
            <p:cNvPr id="30759" name="Text Box 28"/>
            <p:cNvSpPr txBox="1">
              <a:spLocks noChangeArrowheads="1"/>
            </p:cNvSpPr>
            <p:nvPr/>
          </p:nvSpPr>
          <p:spPr bwMode="auto">
            <a:xfrm>
              <a:off x="2135" y="2387"/>
              <a:ext cx="1053"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new user stories</a:t>
              </a:r>
            </a:p>
          </p:txBody>
        </p:sp>
      </p:grpSp>
      <p:sp>
        <p:nvSpPr>
          <p:cNvPr id="30727" name="Text Box 18"/>
          <p:cNvSpPr txBox="1">
            <a:spLocks noChangeArrowheads="1"/>
          </p:cNvSpPr>
          <p:nvPr/>
        </p:nvSpPr>
        <p:spPr bwMode="auto">
          <a:xfrm>
            <a:off x="1772711" y="3416371"/>
            <a:ext cx="92241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dirty="0">
                <a:solidFill>
                  <a:schemeClr val="tx1"/>
                </a:solidFill>
                <a:latin typeface="+mj-lt"/>
              </a:rPr>
              <a:t>Concept</a:t>
            </a:r>
          </a:p>
        </p:txBody>
      </p:sp>
      <p:sp>
        <p:nvSpPr>
          <p:cNvPr id="30729" name="Line 6"/>
          <p:cNvSpPr>
            <a:spLocks noChangeShapeType="1"/>
          </p:cNvSpPr>
          <p:nvPr/>
        </p:nvSpPr>
        <p:spPr bwMode="auto">
          <a:xfrm>
            <a:off x="1908175" y="3406210"/>
            <a:ext cx="75723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5" name="Group 47"/>
          <p:cNvGrpSpPr>
            <a:grpSpLocks/>
          </p:cNvGrpSpPr>
          <p:nvPr/>
        </p:nvGrpSpPr>
        <p:grpSpPr bwMode="auto">
          <a:xfrm>
            <a:off x="5651500" y="3117285"/>
            <a:ext cx="2076450" cy="600075"/>
            <a:chOff x="3560" y="1790"/>
            <a:chExt cx="1308" cy="378"/>
          </a:xfrm>
        </p:grpSpPr>
        <p:sp>
          <p:nvSpPr>
            <p:cNvPr id="30756" name="Text Box 8"/>
            <p:cNvSpPr txBox="1">
              <a:spLocks noChangeArrowheads="1"/>
            </p:cNvSpPr>
            <p:nvPr/>
          </p:nvSpPr>
          <p:spPr bwMode="auto">
            <a:xfrm>
              <a:off x="3863" y="1790"/>
              <a:ext cx="1005" cy="37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Acceptance</a:t>
              </a:r>
            </a:p>
            <a:p>
              <a:pPr defTabSz="631825" eaLnBrk="0" hangingPunct="0"/>
              <a:r>
                <a:rPr lang="en-US" sz="1700" b="1">
                  <a:solidFill>
                    <a:schemeClr val="tx1"/>
                  </a:solidFill>
                  <a:latin typeface="+mj-lt"/>
                </a:rPr>
                <a:t>Tests</a:t>
              </a:r>
            </a:p>
          </p:txBody>
        </p:sp>
        <p:sp>
          <p:nvSpPr>
            <p:cNvPr id="30757" name="Line 9"/>
            <p:cNvSpPr>
              <a:spLocks noChangeShapeType="1"/>
            </p:cNvSpPr>
            <p:nvPr/>
          </p:nvSpPr>
          <p:spPr bwMode="auto">
            <a:xfrm>
              <a:off x="3560" y="1973"/>
              <a:ext cx="284"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sp>
        <p:nvSpPr>
          <p:cNvPr id="30731" name="Line 13"/>
          <p:cNvSpPr>
            <a:spLocks noChangeShapeType="1"/>
          </p:cNvSpPr>
          <p:nvPr/>
        </p:nvSpPr>
        <p:spPr bwMode="auto">
          <a:xfrm>
            <a:off x="2032000" y="2426723"/>
            <a:ext cx="738188" cy="654050"/>
          </a:xfrm>
          <a:prstGeom prst="line">
            <a:avLst/>
          </a:prstGeom>
          <a:noFill/>
          <a:ln w="6350">
            <a:solidFill>
              <a:schemeClr val="tx1"/>
            </a:solidFill>
            <a:round/>
            <a:headEnd/>
            <a:tailEnd type="triangle" w="med" len="med"/>
          </a:ln>
        </p:spPr>
        <p:txBody>
          <a:bodyPr wrap="none" anchor="ctr"/>
          <a:lstStyle/>
          <a:p>
            <a:endParaRPr lang="en-US">
              <a:latin typeface="+mj-lt"/>
            </a:endParaRPr>
          </a:p>
        </p:txBody>
      </p:sp>
      <p:grpSp>
        <p:nvGrpSpPr>
          <p:cNvPr id="6" name="Group 48"/>
          <p:cNvGrpSpPr>
            <a:grpSpLocks/>
          </p:cNvGrpSpPr>
          <p:nvPr/>
        </p:nvGrpSpPr>
        <p:grpSpPr bwMode="auto">
          <a:xfrm>
            <a:off x="2032000" y="2231460"/>
            <a:ext cx="4073525" cy="841375"/>
            <a:chOff x="1280" y="1232"/>
            <a:chExt cx="2566" cy="530"/>
          </a:xfrm>
        </p:grpSpPr>
        <p:sp>
          <p:nvSpPr>
            <p:cNvPr id="30754" name="Line 15"/>
            <p:cNvSpPr>
              <a:spLocks noChangeShapeType="1"/>
            </p:cNvSpPr>
            <p:nvPr/>
          </p:nvSpPr>
          <p:spPr bwMode="auto">
            <a:xfrm>
              <a:off x="1280" y="1232"/>
              <a:ext cx="2566" cy="53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5" name="Text Box 16"/>
            <p:cNvSpPr txBox="1">
              <a:spLocks noChangeArrowheads="1"/>
            </p:cNvSpPr>
            <p:nvPr/>
          </p:nvSpPr>
          <p:spPr bwMode="auto">
            <a:xfrm rot="670905">
              <a:off x="2048" y="1297"/>
              <a:ext cx="92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test scenarios</a:t>
              </a:r>
            </a:p>
          </p:txBody>
        </p:sp>
      </p:grpSp>
      <p:sp>
        <p:nvSpPr>
          <p:cNvPr id="30733" name="Text Box 17"/>
          <p:cNvSpPr txBox="1">
            <a:spLocks noChangeArrowheads="1"/>
          </p:cNvSpPr>
          <p:nvPr/>
        </p:nvSpPr>
        <p:spPr bwMode="auto">
          <a:xfrm>
            <a:off x="2503488" y="2694058"/>
            <a:ext cx="609401"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reqs.</a:t>
            </a:r>
          </a:p>
        </p:txBody>
      </p:sp>
      <p:grpSp>
        <p:nvGrpSpPr>
          <p:cNvPr id="7" name="Group 45"/>
          <p:cNvGrpSpPr>
            <a:grpSpLocks/>
          </p:cNvGrpSpPr>
          <p:nvPr/>
        </p:nvGrpSpPr>
        <p:grpSpPr bwMode="auto">
          <a:xfrm>
            <a:off x="3744912" y="2958540"/>
            <a:ext cx="2051050" cy="627063"/>
            <a:chOff x="2327" y="1690"/>
            <a:chExt cx="1292" cy="395"/>
          </a:xfrm>
        </p:grpSpPr>
        <p:sp>
          <p:nvSpPr>
            <p:cNvPr id="30751" name="Text Box 20"/>
            <p:cNvSpPr txBox="1">
              <a:spLocks noChangeArrowheads="1"/>
            </p:cNvSpPr>
            <p:nvPr/>
          </p:nvSpPr>
          <p:spPr bwMode="auto">
            <a:xfrm>
              <a:off x="2874" y="1872"/>
              <a:ext cx="745" cy="213"/>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defTabSz="631825" eaLnBrk="0" hangingPunct="0"/>
              <a:r>
                <a:rPr lang="en-US" sz="1700" b="1">
                  <a:solidFill>
                    <a:schemeClr val="tx1"/>
                  </a:solidFill>
                  <a:latin typeface="+mj-lt"/>
                </a:rPr>
                <a:t>Iteration</a:t>
              </a:r>
            </a:p>
          </p:txBody>
        </p:sp>
        <p:sp>
          <p:nvSpPr>
            <p:cNvPr id="30752" name="Line 21"/>
            <p:cNvSpPr>
              <a:spLocks noChangeShapeType="1"/>
            </p:cNvSpPr>
            <p:nvPr/>
          </p:nvSpPr>
          <p:spPr bwMode="auto">
            <a:xfrm>
              <a:off x="2327" y="1972"/>
              <a:ext cx="528" cy="0"/>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53" name="Text Box 22"/>
            <p:cNvSpPr txBox="1">
              <a:spLocks noChangeArrowheads="1"/>
            </p:cNvSpPr>
            <p:nvPr/>
          </p:nvSpPr>
          <p:spPr bwMode="auto">
            <a:xfrm>
              <a:off x="2388" y="1690"/>
              <a:ext cx="525" cy="300"/>
            </a:xfrm>
            <a:prstGeom prst="rect">
              <a:avLst/>
            </a:prstGeom>
            <a:noFill/>
            <a:ln w="6350">
              <a:noFill/>
              <a:miter lim="800000"/>
              <a:headEnd/>
              <a:tailEnd/>
            </a:ln>
          </p:spPr>
          <p:txBody>
            <a:bodyPr wrap="none" lIns="75749" tIns="37874" rIns="75749" bIns="37874" anchor="ctr" anchorCtr="1">
              <a:spAutoFit/>
            </a:bodyPr>
            <a:lstStyle/>
            <a:p>
              <a:pPr algn="ctr" defTabSz="631825" eaLnBrk="0" hangingPunct="0"/>
              <a:r>
                <a:rPr lang="en-US" sz="1300" b="1">
                  <a:solidFill>
                    <a:schemeClr val="tx1"/>
                  </a:solidFill>
                  <a:latin typeface="+mj-lt"/>
                </a:rPr>
                <a:t>release </a:t>
              </a:r>
            </a:p>
            <a:p>
              <a:pPr algn="ctr" defTabSz="631825" eaLnBrk="0" hangingPunct="0"/>
              <a:r>
                <a:rPr lang="en-US" sz="1300" b="1">
                  <a:solidFill>
                    <a:schemeClr val="tx1"/>
                  </a:solidFill>
                  <a:latin typeface="+mj-lt"/>
                </a:rPr>
                <a:t>plan</a:t>
              </a:r>
            </a:p>
          </p:txBody>
        </p:sp>
      </p:grpSp>
      <p:grpSp>
        <p:nvGrpSpPr>
          <p:cNvPr id="8" name="Group 34"/>
          <p:cNvGrpSpPr>
            <a:grpSpLocks/>
          </p:cNvGrpSpPr>
          <p:nvPr/>
        </p:nvGrpSpPr>
        <p:grpSpPr bwMode="auto">
          <a:xfrm>
            <a:off x="2878138" y="5496945"/>
            <a:ext cx="5619750" cy="509358"/>
            <a:chOff x="2243" y="4032"/>
            <a:chExt cx="4381" cy="375"/>
          </a:xfrm>
        </p:grpSpPr>
        <p:sp>
          <p:nvSpPr>
            <p:cNvPr id="30746" name="Line 35"/>
            <p:cNvSpPr>
              <a:spLocks noChangeShapeType="1"/>
            </p:cNvSpPr>
            <p:nvPr/>
          </p:nvSpPr>
          <p:spPr bwMode="auto">
            <a:xfrm>
              <a:off x="2256" y="4128"/>
              <a:ext cx="4368" cy="0"/>
            </a:xfrm>
            <a:prstGeom prst="line">
              <a:avLst/>
            </a:prstGeom>
            <a:noFill/>
            <a:ln w="38100">
              <a:solidFill>
                <a:srgbClr val="2358A7"/>
              </a:solidFill>
              <a:round/>
              <a:headEnd/>
              <a:tailEnd type="triangle" w="med" len="med"/>
            </a:ln>
          </p:spPr>
          <p:txBody>
            <a:bodyPr wrap="none" anchor="ctr"/>
            <a:lstStyle/>
            <a:p>
              <a:endParaRPr lang="en-US">
                <a:latin typeface="+mj-lt"/>
              </a:endParaRPr>
            </a:p>
          </p:txBody>
        </p:sp>
        <p:sp>
          <p:nvSpPr>
            <p:cNvPr id="30747" name="Text Box 36"/>
            <p:cNvSpPr txBox="1">
              <a:spLocks noChangeArrowheads="1"/>
            </p:cNvSpPr>
            <p:nvPr/>
          </p:nvSpPr>
          <p:spPr bwMode="auto">
            <a:xfrm>
              <a:off x="3213" y="4158"/>
              <a:ext cx="1174" cy="249"/>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700" b="1" dirty="0">
                  <a:latin typeface="+mj-lt"/>
                </a:rPr>
                <a:t>~</a:t>
              </a:r>
              <a:r>
                <a:rPr lang="en-US" sz="1700" b="1" dirty="0" smtClean="0">
                  <a:solidFill>
                    <a:schemeClr val="tx1"/>
                  </a:solidFill>
                  <a:latin typeface="+mj-lt"/>
                </a:rPr>
                <a:t>2</a:t>
              </a:r>
              <a:r>
                <a:rPr lang="en-US" sz="1700" b="1" dirty="0">
                  <a:solidFill>
                    <a:schemeClr val="tx1"/>
                  </a:solidFill>
                  <a:latin typeface="+mj-lt"/>
                </a:rPr>
                <a:t>-3 </a:t>
              </a:r>
              <a:r>
                <a:rPr lang="en-US" sz="1700" b="1" dirty="0" smtClean="0">
                  <a:solidFill>
                    <a:schemeClr val="tx1"/>
                  </a:solidFill>
                  <a:latin typeface="+mj-lt"/>
                </a:rPr>
                <a:t>weeks</a:t>
              </a:r>
              <a:endParaRPr lang="en-US" sz="1700" b="1" dirty="0">
                <a:solidFill>
                  <a:schemeClr val="tx1"/>
                </a:solidFill>
                <a:latin typeface="+mj-lt"/>
              </a:endParaRPr>
            </a:p>
          </p:txBody>
        </p:sp>
        <p:sp>
          <p:nvSpPr>
            <p:cNvPr id="30748" name="Line 37"/>
            <p:cNvSpPr>
              <a:spLocks noChangeShapeType="1"/>
            </p:cNvSpPr>
            <p:nvPr/>
          </p:nvSpPr>
          <p:spPr bwMode="auto">
            <a:xfrm flipH="1">
              <a:off x="2243" y="4080"/>
              <a:ext cx="13" cy="48"/>
            </a:xfrm>
            <a:prstGeom prst="line">
              <a:avLst/>
            </a:prstGeom>
            <a:noFill/>
            <a:ln w="6350">
              <a:solidFill>
                <a:schemeClr val="tx1"/>
              </a:solidFill>
              <a:round/>
              <a:headEnd/>
              <a:tailEnd/>
            </a:ln>
          </p:spPr>
          <p:txBody>
            <a:bodyPr wrap="none" anchor="ctr"/>
            <a:lstStyle/>
            <a:p>
              <a:endParaRPr lang="en-US">
                <a:latin typeface="+mj-lt"/>
              </a:endParaRPr>
            </a:p>
          </p:txBody>
        </p:sp>
        <p:sp>
          <p:nvSpPr>
            <p:cNvPr id="30749" name="Line 38"/>
            <p:cNvSpPr>
              <a:spLocks noChangeShapeType="1"/>
            </p:cNvSpPr>
            <p:nvPr/>
          </p:nvSpPr>
          <p:spPr bwMode="auto">
            <a:xfrm>
              <a:off x="6240" y="4032"/>
              <a:ext cx="0" cy="192"/>
            </a:xfrm>
            <a:prstGeom prst="line">
              <a:avLst/>
            </a:prstGeom>
            <a:noFill/>
            <a:ln w="6350">
              <a:solidFill>
                <a:schemeClr val="tx1"/>
              </a:solidFill>
              <a:round/>
              <a:headEnd/>
              <a:tailEnd/>
            </a:ln>
          </p:spPr>
          <p:txBody>
            <a:bodyPr wrap="none" anchor="ctr"/>
            <a:lstStyle/>
            <a:p>
              <a:endParaRPr lang="en-US">
                <a:latin typeface="+mj-lt"/>
              </a:endParaRPr>
            </a:p>
          </p:txBody>
        </p:sp>
        <p:sp>
          <p:nvSpPr>
            <p:cNvPr id="30750" name="Line 39"/>
            <p:cNvSpPr>
              <a:spLocks noChangeShapeType="1"/>
            </p:cNvSpPr>
            <p:nvPr/>
          </p:nvSpPr>
          <p:spPr bwMode="auto">
            <a:xfrm>
              <a:off x="2256" y="4032"/>
              <a:ext cx="0" cy="192"/>
            </a:xfrm>
            <a:prstGeom prst="line">
              <a:avLst/>
            </a:prstGeom>
            <a:noFill/>
            <a:ln w="6350">
              <a:solidFill>
                <a:schemeClr val="tx1"/>
              </a:solidFill>
              <a:round/>
              <a:headEnd/>
              <a:tailEnd/>
            </a:ln>
          </p:spPr>
          <p:txBody>
            <a:bodyPr wrap="none" anchor="ctr"/>
            <a:lstStyle/>
            <a:p>
              <a:endParaRPr lang="en-US">
                <a:latin typeface="+mj-lt"/>
              </a:endParaRPr>
            </a:p>
          </p:txBody>
        </p:sp>
      </p:grpSp>
      <p:sp>
        <p:nvSpPr>
          <p:cNvPr id="30736" name="Text Box 40"/>
          <p:cNvSpPr txBox="1">
            <a:spLocks noChangeArrowheads="1"/>
          </p:cNvSpPr>
          <p:nvPr/>
        </p:nvSpPr>
        <p:spPr bwMode="auto">
          <a:xfrm>
            <a:off x="606451" y="6157825"/>
            <a:ext cx="3515959" cy="276542"/>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smtClean="0">
                <a:solidFill>
                  <a:schemeClr val="tx1"/>
                </a:solidFill>
                <a:latin typeface="+mj-lt"/>
              </a:rPr>
              <a:t>c.f. J</a:t>
            </a:r>
            <a:r>
              <a:rPr lang="en-US" sz="1300">
                <a:solidFill>
                  <a:schemeClr val="tx1"/>
                </a:solidFill>
                <a:latin typeface="+mj-lt"/>
              </a:rPr>
              <a:t>. Donovan Wells, Copyright 2000</a:t>
            </a:r>
          </a:p>
        </p:txBody>
      </p:sp>
      <p:sp>
        <p:nvSpPr>
          <p:cNvPr id="56361" name="Text Box 41"/>
          <p:cNvSpPr txBox="1">
            <a:spLocks noChangeArrowheads="1"/>
          </p:cNvSpPr>
          <p:nvPr/>
        </p:nvSpPr>
        <p:spPr bwMode="auto">
          <a:xfrm>
            <a:off x="6019800" y="1121170"/>
            <a:ext cx="3124200" cy="1569660"/>
          </a:xfrm>
          <a:prstGeom prst="rect">
            <a:avLst/>
          </a:prstGeom>
          <a:noFill/>
          <a:ln w="12699">
            <a:noFill/>
            <a:miter lim="800000"/>
            <a:headEnd type="none" w="sm" len="sm"/>
            <a:tailEnd type="none" w="sm" len="sm"/>
          </a:ln>
        </p:spPr>
        <p:txBody>
          <a:bodyPr wrap="square">
            <a:spAutoFit/>
          </a:bodyPr>
          <a:lstStyle/>
          <a:p>
            <a:pPr eaLnBrk="0" hangingPunct="0"/>
            <a:r>
              <a:rPr lang="en-US" sz="1600" b="1" i="1" smtClean="0">
                <a:solidFill>
                  <a:srgbClr val="FF0000"/>
                </a:solidFill>
                <a:latin typeface="+mj-lt"/>
              </a:rPr>
              <a:t>OBS! </a:t>
            </a:r>
            <a:r>
              <a:rPr lang="en-US" sz="1600" b="1" i="1" smtClean="0">
                <a:solidFill>
                  <a:schemeClr val="tx1"/>
                </a:solidFill>
                <a:latin typeface="+mj-lt"/>
              </a:rPr>
              <a:t>Many practices are not shown explicitly in this model!</a:t>
            </a:r>
          </a:p>
          <a:p>
            <a:pPr eaLnBrk="0" hangingPunct="0"/>
            <a:endParaRPr lang="en-US" sz="1600" b="1" i="1" smtClean="0">
              <a:solidFill>
                <a:schemeClr val="tx1"/>
              </a:solidFill>
              <a:latin typeface="+mj-lt"/>
            </a:endParaRPr>
          </a:p>
          <a:p>
            <a:pPr eaLnBrk="0" hangingPunct="0"/>
            <a:r>
              <a:rPr lang="en-US" sz="1600" b="1" i="1" smtClean="0">
                <a:latin typeface="+mj-lt"/>
              </a:rPr>
              <a:t>AGILE HARD TO MODEL AS A PROCESS</a:t>
            </a:r>
            <a:endParaRPr lang="en-US" sz="1600" b="1" i="1">
              <a:solidFill>
                <a:schemeClr val="tx1"/>
              </a:solidFill>
              <a:latin typeface="+mj-lt"/>
            </a:endParaRPr>
          </a:p>
        </p:txBody>
      </p:sp>
      <p:grpSp>
        <p:nvGrpSpPr>
          <p:cNvPr id="9" name="Group 43"/>
          <p:cNvGrpSpPr>
            <a:grpSpLocks/>
          </p:cNvGrpSpPr>
          <p:nvPr/>
        </p:nvGrpSpPr>
        <p:grpSpPr bwMode="auto">
          <a:xfrm>
            <a:off x="2065338" y="3733235"/>
            <a:ext cx="1662112" cy="1387475"/>
            <a:chOff x="1301" y="2178"/>
            <a:chExt cx="1047" cy="874"/>
          </a:xfrm>
        </p:grpSpPr>
        <p:sp>
          <p:nvSpPr>
            <p:cNvPr id="30742" name="Line 31"/>
            <p:cNvSpPr>
              <a:spLocks noChangeShapeType="1"/>
            </p:cNvSpPr>
            <p:nvPr/>
          </p:nvSpPr>
          <p:spPr bwMode="auto">
            <a:xfrm>
              <a:off x="1862" y="2178"/>
              <a:ext cx="0" cy="498"/>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3" name="Line 32"/>
            <p:cNvSpPr>
              <a:spLocks noChangeShapeType="1"/>
            </p:cNvSpPr>
            <p:nvPr/>
          </p:nvSpPr>
          <p:spPr bwMode="auto">
            <a:xfrm flipV="1">
              <a:off x="1979" y="2200"/>
              <a:ext cx="0" cy="472"/>
            </a:xfrm>
            <a:prstGeom prst="line">
              <a:avLst/>
            </a:prstGeom>
            <a:noFill/>
            <a:ln w="6350">
              <a:solidFill>
                <a:schemeClr val="tx1"/>
              </a:solidFill>
              <a:round/>
              <a:headEnd/>
              <a:tailEnd type="triangle" w="med" len="med"/>
            </a:ln>
          </p:spPr>
          <p:txBody>
            <a:bodyPr wrap="none" anchor="ctr"/>
            <a:lstStyle/>
            <a:p>
              <a:endParaRPr lang="en-US">
                <a:latin typeface="+mj-lt"/>
              </a:endParaRPr>
            </a:p>
          </p:txBody>
        </p:sp>
        <p:sp>
          <p:nvSpPr>
            <p:cNvPr id="30744" name="Text Box 33"/>
            <p:cNvSpPr txBox="1">
              <a:spLocks noChangeArrowheads="1"/>
            </p:cNvSpPr>
            <p:nvPr/>
          </p:nvSpPr>
          <p:spPr bwMode="auto">
            <a:xfrm>
              <a:off x="1301" y="2428"/>
              <a:ext cx="670" cy="174"/>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en-US" sz="1300" b="1">
                  <a:solidFill>
                    <a:schemeClr val="tx1"/>
                  </a:solidFill>
                  <a:latin typeface="+mj-lt"/>
                </a:rPr>
                <a:t>estimates</a:t>
              </a:r>
            </a:p>
          </p:txBody>
        </p:sp>
        <p:sp>
          <p:nvSpPr>
            <p:cNvPr id="30745" name="Text Box 30"/>
            <p:cNvSpPr txBox="1">
              <a:spLocks noChangeArrowheads="1"/>
            </p:cNvSpPr>
            <p:nvPr/>
          </p:nvSpPr>
          <p:spPr bwMode="auto">
            <a:xfrm>
              <a:off x="1363" y="2674"/>
              <a:ext cx="985" cy="378"/>
            </a:xfrm>
            <a:prstGeom prst="rect">
              <a:avLst/>
            </a:prstGeom>
            <a:no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Spike</a:t>
              </a:r>
            </a:p>
            <a:p>
              <a:pPr algn="ctr" defTabSz="631825" eaLnBrk="0" hangingPunct="0"/>
              <a:r>
                <a:rPr lang="en-US" sz="1700" b="1">
                  <a:solidFill>
                    <a:schemeClr val="tx1"/>
                  </a:solidFill>
                  <a:latin typeface="+mj-lt"/>
                </a:rPr>
                <a:t>(“Prototyp”)</a:t>
              </a:r>
            </a:p>
          </p:txBody>
        </p:sp>
      </p:grpSp>
      <p:sp>
        <p:nvSpPr>
          <p:cNvPr id="30739" name="Text Box 4"/>
          <p:cNvSpPr txBox="1">
            <a:spLocks noChangeArrowheads="1"/>
          </p:cNvSpPr>
          <p:nvPr/>
        </p:nvSpPr>
        <p:spPr bwMode="auto">
          <a:xfrm>
            <a:off x="2654312" y="3117468"/>
            <a:ext cx="1182663" cy="599708"/>
          </a:xfrm>
          <a:prstGeom prst="rect">
            <a:avLst/>
          </a:prstGeom>
          <a:solidFill>
            <a:srgbClr val="F1FA9C"/>
          </a:solidFill>
          <a:ln w="571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Release </a:t>
            </a:r>
          </a:p>
          <a:p>
            <a:pPr algn="ctr" defTabSz="631825" eaLnBrk="0" hangingPunct="0"/>
            <a:r>
              <a:rPr lang="en-US" sz="1700" b="1">
                <a:solidFill>
                  <a:schemeClr val="tx1"/>
                </a:solidFill>
                <a:latin typeface="+mj-lt"/>
              </a:rPr>
              <a:t>Planning</a:t>
            </a:r>
          </a:p>
        </p:txBody>
      </p:sp>
      <p:sp>
        <p:nvSpPr>
          <p:cNvPr id="30740" name="Text Box 5"/>
          <p:cNvSpPr txBox="1">
            <a:spLocks noChangeArrowheads="1"/>
          </p:cNvSpPr>
          <p:nvPr/>
        </p:nvSpPr>
        <p:spPr bwMode="auto">
          <a:xfrm>
            <a:off x="531301" y="3115881"/>
            <a:ext cx="1294316" cy="59970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System</a:t>
            </a:r>
          </a:p>
          <a:p>
            <a:pPr algn="ctr" defTabSz="631825" eaLnBrk="0" hangingPunct="0"/>
            <a:r>
              <a:rPr lang="en-US" sz="1700" b="1">
                <a:solidFill>
                  <a:schemeClr val="tx1"/>
                </a:solidFill>
                <a:latin typeface="+mj-lt"/>
              </a:rPr>
              <a:t>Metaphor</a:t>
            </a:r>
          </a:p>
        </p:txBody>
      </p:sp>
      <p:sp>
        <p:nvSpPr>
          <p:cNvPr id="30741" name="Text Box 3"/>
          <p:cNvSpPr txBox="1">
            <a:spLocks noChangeArrowheads="1"/>
          </p:cNvSpPr>
          <p:nvPr/>
        </p:nvSpPr>
        <p:spPr bwMode="auto">
          <a:xfrm>
            <a:off x="554131" y="2104480"/>
            <a:ext cx="1630176" cy="338098"/>
          </a:xfrm>
          <a:prstGeom prst="rect">
            <a:avLst/>
          </a:prstGeom>
          <a:solidFill>
            <a:schemeClr val="bg1"/>
          </a:solidFill>
          <a:ln w="6350">
            <a:solidFill>
              <a:srgbClr val="FAA918"/>
            </a:solidFill>
            <a:miter lim="800000"/>
            <a:headEnd/>
            <a:tailEnd/>
          </a:ln>
        </p:spPr>
        <p:txBody>
          <a:bodyPr wrap="none" lIns="75749" tIns="37874" rIns="75749" bIns="37874" anchor="ctr" anchorCtr="1">
            <a:spAutoFit/>
          </a:bodyPr>
          <a:lstStyle/>
          <a:p>
            <a:pPr algn="ctr" defTabSz="631825" eaLnBrk="0" hangingPunct="0"/>
            <a:r>
              <a:rPr lang="en-US" sz="1700" b="1">
                <a:solidFill>
                  <a:schemeClr val="tx1"/>
                </a:solidFill>
                <a:latin typeface="+mj-lt"/>
              </a:rPr>
              <a:t>User Stories</a:t>
            </a:r>
          </a:p>
        </p:txBody>
      </p:sp>
      <p:sp>
        <p:nvSpPr>
          <p:cNvPr id="46" name="Footer Placeholder 3"/>
          <p:cNvSpPr>
            <a:spLocks noGrp="1"/>
          </p:cNvSpPr>
          <p:nvPr>
            <p:ph type="ftr" sz="quarter" idx="11"/>
          </p:nvPr>
        </p:nvSpPr>
        <p:spPr>
          <a:xfrm>
            <a:off x="2590800" y="6356350"/>
            <a:ext cx="3962400" cy="365125"/>
          </a:xfrm>
        </p:spPr>
        <p:txBody>
          <a:bodyPr/>
          <a:lstStyle/>
          <a:p>
            <a:r>
              <a:rPr lang="en-US" smtClean="0">
                <a:solidFill>
                  <a:prstClr val="black">
                    <a:tint val="75000"/>
                  </a:prstClr>
                </a:solidFill>
              </a:rPr>
              <a:t>Agile Software Dev. | Eric Knauss</a:t>
            </a:r>
            <a:endParaRPr lang="en-US">
              <a:solidFill>
                <a:prstClr val="black">
                  <a:tint val="75000"/>
                </a:prstClr>
              </a:solidFill>
            </a:endParaRPr>
          </a:p>
        </p:txBody>
      </p:sp>
      <p:sp>
        <p:nvSpPr>
          <p:cNvPr id="4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14016825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righ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right)">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6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6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40099" name="Rectangle 3"/>
          <p:cNvSpPr>
            <a:spLocks noGrp="1" noChangeArrowheads="1"/>
          </p:cNvSpPr>
          <p:nvPr>
            <p:ph idx="1"/>
          </p:nvPr>
        </p:nvSpPr>
        <p:spPr/>
        <p:txBody>
          <a:bodyPr>
            <a:normAutofit/>
          </a:bodyPr>
          <a:lstStyle/>
          <a:p>
            <a:pPr>
              <a:lnSpc>
                <a:spcPct val="90000"/>
              </a:lnSpc>
            </a:pPr>
            <a:r>
              <a:rPr lang="de-DE" dirty="0" smtClean="0"/>
              <a:t>Basic </a:t>
            </a:r>
            <a:r>
              <a:rPr lang="de-DE" dirty="0" err="1" smtClean="0"/>
              <a:t>idea</a:t>
            </a:r>
            <a:r>
              <a:rPr lang="de-DE" dirty="0" smtClean="0"/>
              <a:t>: </a:t>
            </a:r>
          </a:p>
          <a:p>
            <a:pPr lvl="1">
              <a:lnSpc>
                <a:spcPct val="90000"/>
              </a:lnSpc>
            </a:pPr>
            <a:r>
              <a:rPr lang="de-DE" dirty="0" smtClean="0"/>
              <a:t>Bundle </a:t>
            </a:r>
            <a:r>
              <a:rPr lang="de-DE" dirty="0" err="1" smtClean="0"/>
              <a:t>requirements</a:t>
            </a:r>
            <a:r>
              <a:rPr lang="de-DE" dirty="0" smtClean="0"/>
              <a:t>, do not </a:t>
            </a:r>
            <a:r>
              <a:rPr lang="de-DE" dirty="0" err="1" smtClean="0"/>
              <a:t>forward</a:t>
            </a:r>
            <a:r>
              <a:rPr lang="de-DE" dirty="0" smtClean="0"/>
              <a:t> </a:t>
            </a:r>
            <a:r>
              <a:rPr lang="de-DE" dirty="0" err="1" smtClean="0"/>
              <a:t>continuous</a:t>
            </a:r>
            <a:r>
              <a:rPr lang="de-DE" dirty="0" smtClean="0"/>
              <a:t> </a:t>
            </a:r>
            <a:r>
              <a:rPr lang="de-DE" dirty="0" err="1" smtClean="0"/>
              <a:t>changes</a:t>
            </a:r>
            <a:r>
              <a:rPr lang="de-DE" dirty="0" smtClean="0"/>
              <a:t> </a:t>
            </a:r>
            <a:r>
              <a:rPr lang="de-DE" dirty="0" err="1" smtClean="0"/>
              <a:t>of</a:t>
            </a:r>
            <a:r>
              <a:rPr lang="de-DE" dirty="0" smtClean="0"/>
              <a:t> </a:t>
            </a:r>
            <a:r>
              <a:rPr lang="de-DE" dirty="0" err="1" smtClean="0"/>
              <a:t>requirements</a:t>
            </a:r>
            <a:r>
              <a:rPr lang="de-DE" dirty="0" smtClean="0"/>
              <a:t> </a:t>
            </a:r>
            <a:r>
              <a:rPr lang="de-DE" dirty="0" err="1" smtClean="0"/>
              <a:t>to</a:t>
            </a:r>
            <a:r>
              <a:rPr lang="de-DE" dirty="0" smtClean="0"/>
              <a:t> </a:t>
            </a:r>
            <a:r>
              <a:rPr lang="de-DE" dirty="0" err="1" smtClean="0"/>
              <a:t>team</a:t>
            </a:r>
            <a:endParaRPr lang="de-DE" dirty="0" smtClean="0"/>
          </a:p>
          <a:p>
            <a:pPr lvl="1">
              <a:lnSpc>
                <a:spcPct val="90000"/>
              </a:lnSpc>
            </a:pPr>
            <a:r>
              <a:rPr lang="de-DE" dirty="0" err="1" smtClean="0"/>
              <a:t>Changes</a:t>
            </a:r>
            <a:r>
              <a:rPr lang="de-DE" dirty="0" smtClean="0"/>
              <a:t>: </a:t>
            </a:r>
            <a:r>
              <a:rPr lang="de-DE" dirty="0" err="1" smtClean="0"/>
              <a:t>often</a:t>
            </a:r>
            <a:r>
              <a:rPr lang="de-DE" dirty="0" smtClean="0"/>
              <a:t> </a:t>
            </a:r>
            <a:r>
              <a:rPr lang="de-DE" dirty="0" err="1" smtClean="0"/>
              <a:t>and</a:t>
            </a:r>
            <a:r>
              <a:rPr lang="de-DE" dirty="0" smtClean="0"/>
              <a:t> </a:t>
            </a:r>
            <a:r>
              <a:rPr lang="de-DE" dirty="0" err="1" smtClean="0"/>
              <a:t>appreciated</a:t>
            </a:r>
            <a:r>
              <a:rPr lang="de-DE" dirty="0" smtClean="0"/>
              <a:t> – but </a:t>
            </a:r>
            <a:r>
              <a:rPr lang="de-DE" dirty="0" err="1" smtClean="0"/>
              <a:t>put</a:t>
            </a:r>
            <a:r>
              <a:rPr lang="de-DE" dirty="0" smtClean="0"/>
              <a:t> a Baseline in </a:t>
            </a:r>
            <a:r>
              <a:rPr lang="de-DE" dirty="0" err="1" smtClean="0"/>
              <a:t>between</a:t>
            </a:r>
            <a:endParaRPr lang="de-DE" dirty="0" smtClean="0"/>
          </a:p>
          <a:p>
            <a:pPr lvl="1">
              <a:lnSpc>
                <a:spcPct val="90000"/>
              </a:lnSpc>
            </a:pPr>
            <a:endParaRPr lang="de-DE" dirty="0" smtClean="0"/>
          </a:p>
          <a:p>
            <a:pPr lvl="1">
              <a:lnSpc>
                <a:spcPct val="90000"/>
              </a:lnSpc>
            </a:pPr>
            <a:r>
              <a:rPr lang="de-DE" dirty="0" smtClean="0"/>
              <a:t>SCRUM-Master </a:t>
            </a:r>
            <a:r>
              <a:rPr lang="de-DE" dirty="0" err="1" smtClean="0"/>
              <a:t>is</a:t>
            </a:r>
            <a:r>
              <a:rPr lang="de-DE" dirty="0" smtClean="0"/>
              <a:t> a </a:t>
            </a:r>
            <a:r>
              <a:rPr lang="de-DE" dirty="0" err="1" smtClean="0"/>
              <a:t>buffer</a:t>
            </a:r>
            <a:r>
              <a:rPr lang="de-DE" dirty="0" smtClean="0"/>
              <a:t> </a:t>
            </a:r>
            <a:r>
              <a:rPr lang="de-DE" dirty="0" err="1" smtClean="0"/>
              <a:t>between</a:t>
            </a:r>
            <a:r>
              <a:rPr lang="de-DE" dirty="0" smtClean="0"/>
              <a:t> </a:t>
            </a:r>
            <a:r>
              <a:rPr lang="de-DE" dirty="0" err="1" smtClean="0"/>
              <a:t>interal</a:t>
            </a:r>
            <a:r>
              <a:rPr lang="de-DE" dirty="0" smtClean="0"/>
              <a:t> </a:t>
            </a:r>
            <a:r>
              <a:rPr lang="de-DE" dirty="0" err="1" smtClean="0"/>
              <a:t>and</a:t>
            </a:r>
            <a:r>
              <a:rPr lang="de-DE" dirty="0" smtClean="0"/>
              <a:t> </a:t>
            </a:r>
            <a:r>
              <a:rPr lang="de-DE" dirty="0" err="1" smtClean="0"/>
              <a:t>external</a:t>
            </a:r>
            <a:r>
              <a:rPr lang="de-DE" dirty="0" smtClean="0"/>
              <a:t> </a:t>
            </a:r>
            <a:r>
              <a:rPr lang="de-DE" dirty="0" err="1" smtClean="0"/>
              <a:t>stakeholders</a:t>
            </a:r>
            <a:endParaRPr lang="de-DE" dirty="0" smtClean="0"/>
          </a:p>
          <a:p>
            <a:pPr lvl="1">
              <a:lnSpc>
                <a:spcPct val="90000"/>
              </a:lnSpc>
            </a:pPr>
            <a:endParaRPr lang="de-DE" dirty="0" smtClean="0"/>
          </a:p>
          <a:p>
            <a:pPr lvl="1">
              <a:lnSpc>
                <a:spcPct val="90000"/>
              </a:lnSpc>
            </a:pPr>
            <a:r>
              <a:rPr lang="de-DE" dirty="0" smtClean="0"/>
              <a:t>Daily </a:t>
            </a:r>
            <a:r>
              <a:rPr lang="de-DE" dirty="0" err="1" smtClean="0"/>
              <a:t>meetings</a:t>
            </a:r>
            <a:r>
              <a:rPr lang="de-DE" dirty="0" smtClean="0"/>
              <a:t> </a:t>
            </a:r>
            <a:r>
              <a:rPr lang="de-DE" dirty="0" err="1" smtClean="0"/>
              <a:t>facilitate</a:t>
            </a:r>
            <a:r>
              <a:rPr lang="de-DE" dirty="0" smtClean="0"/>
              <a:t> </a:t>
            </a:r>
            <a:r>
              <a:rPr lang="de-DE" dirty="0" err="1" smtClean="0"/>
              <a:t>direct</a:t>
            </a:r>
            <a:r>
              <a:rPr lang="de-DE" dirty="0" smtClean="0"/>
              <a:t> </a:t>
            </a:r>
            <a:r>
              <a:rPr lang="de-DE" dirty="0" err="1" smtClean="0"/>
              <a:t>communication</a:t>
            </a:r>
            <a:endParaRPr lang="de-DE" dirty="0" smtClean="0"/>
          </a:p>
          <a:p>
            <a:pPr lvl="1">
              <a:lnSpc>
                <a:spcPct val="90000"/>
              </a:lnSpc>
            </a:pPr>
            <a:endParaRPr lang="de-DE" dirty="0" smtClean="0"/>
          </a:p>
          <a:p>
            <a:pPr>
              <a:lnSpc>
                <a:spcPct val="90000"/>
              </a:lnSpc>
            </a:pPr>
            <a:r>
              <a:rPr lang="de-DE" dirty="0" smtClean="0"/>
              <a:t>After </a:t>
            </a:r>
            <a:r>
              <a:rPr lang="de-DE" dirty="0" err="1" smtClean="0"/>
              <a:t>initial</a:t>
            </a:r>
            <a:r>
              <a:rPr lang="de-DE" dirty="0" smtClean="0"/>
              <a:t> </a:t>
            </a:r>
            <a:r>
              <a:rPr lang="de-DE" dirty="0" err="1" smtClean="0"/>
              <a:t>phase</a:t>
            </a:r>
            <a:r>
              <a:rPr lang="de-DE" dirty="0" smtClean="0"/>
              <a:t>: Project </a:t>
            </a:r>
            <a:r>
              <a:rPr lang="de-DE" dirty="0" err="1" smtClean="0"/>
              <a:t>flows</a:t>
            </a:r>
            <a:endParaRPr lang="de-DE" dirty="0" smtClean="0"/>
          </a:p>
          <a:p>
            <a:pPr lvl="1">
              <a:lnSpc>
                <a:spcPct val="90000"/>
              </a:lnSpc>
            </a:pPr>
            <a:r>
              <a:rPr lang="de-DE" dirty="0" err="1" smtClean="0"/>
              <a:t>Self-facilitating</a:t>
            </a:r>
            <a:r>
              <a:rPr lang="de-DE" dirty="0" smtClean="0"/>
              <a:t> on </a:t>
            </a:r>
            <a:r>
              <a:rPr lang="de-DE" dirty="0" err="1" smtClean="0"/>
              <a:t>informational</a:t>
            </a:r>
            <a:r>
              <a:rPr lang="de-DE" dirty="0" smtClean="0"/>
              <a:t> </a:t>
            </a:r>
            <a:r>
              <a:rPr lang="de-DE" dirty="0" err="1" smtClean="0"/>
              <a:t>and</a:t>
            </a:r>
            <a:r>
              <a:rPr lang="de-DE" dirty="0" smtClean="0"/>
              <a:t> </a:t>
            </a:r>
            <a:r>
              <a:rPr lang="de-DE" dirty="0" err="1" smtClean="0"/>
              <a:t>psychological</a:t>
            </a:r>
            <a:r>
              <a:rPr lang="de-DE" dirty="0" smtClean="0"/>
              <a:t> </a:t>
            </a:r>
            <a:r>
              <a:rPr lang="de-DE" dirty="0" err="1" smtClean="0"/>
              <a:t>level</a:t>
            </a:r>
            <a:endParaRPr lang="de-DE" dirty="0" smtClean="0"/>
          </a:p>
          <a:p>
            <a:pPr lvl="1">
              <a:lnSpc>
                <a:spcPct val="90000"/>
              </a:lnSpc>
            </a:pPr>
            <a:endParaRPr lang="de-DE" dirty="0" smtClean="0"/>
          </a:p>
          <a:p>
            <a:pPr>
              <a:lnSpc>
                <a:spcPct val="90000"/>
              </a:lnSpc>
            </a:pPr>
            <a:r>
              <a:rPr lang="de-DE" dirty="0" smtClean="0"/>
              <a:t>SCRUM </a:t>
            </a:r>
            <a:r>
              <a:rPr lang="de-DE" dirty="0" err="1" smtClean="0"/>
              <a:t>focusses</a:t>
            </a:r>
            <a:r>
              <a:rPr lang="de-DE" dirty="0" smtClean="0"/>
              <a:t> on essential </a:t>
            </a:r>
            <a:r>
              <a:rPr lang="de-DE" dirty="0" err="1" smtClean="0"/>
              <a:t>aspects</a:t>
            </a:r>
            <a:endParaRPr lang="de-DE" dirty="0" smtClean="0"/>
          </a:p>
          <a:p>
            <a:pPr lvl="1">
              <a:lnSpc>
                <a:spcPct val="90000"/>
              </a:lnSpc>
            </a:pPr>
            <a:r>
              <a:rPr lang="de-DE" dirty="0" err="1" smtClean="0"/>
              <a:t>Everything</a:t>
            </a:r>
            <a:r>
              <a:rPr lang="de-DE" dirty="0" smtClean="0"/>
              <a:t> not essential </a:t>
            </a:r>
            <a:r>
              <a:rPr lang="de-DE" dirty="0" err="1" smtClean="0"/>
              <a:t>can</a:t>
            </a:r>
            <a:r>
              <a:rPr lang="de-DE" dirty="0" smtClean="0"/>
              <a:t> </a:t>
            </a:r>
            <a:r>
              <a:rPr lang="de-DE" dirty="0" err="1" smtClean="0"/>
              <a:t>be</a:t>
            </a:r>
            <a:r>
              <a:rPr lang="de-DE" dirty="0" smtClean="0"/>
              <a:t> </a:t>
            </a:r>
            <a:r>
              <a:rPr lang="de-DE" dirty="0" err="1" smtClean="0"/>
              <a:t>decided</a:t>
            </a:r>
            <a:r>
              <a:rPr lang="de-DE" dirty="0" smtClean="0"/>
              <a:t> </a:t>
            </a:r>
            <a:r>
              <a:rPr lang="de-DE" dirty="0" err="1" smtClean="0"/>
              <a:t>by</a:t>
            </a:r>
            <a:r>
              <a:rPr lang="de-DE" dirty="0" smtClean="0"/>
              <a:t> </a:t>
            </a:r>
            <a:r>
              <a:rPr lang="de-DE" dirty="0" err="1" smtClean="0"/>
              <a:t>the</a:t>
            </a:r>
            <a:r>
              <a:rPr lang="de-DE" dirty="0" smtClean="0"/>
              <a:t> </a:t>
            </a:r>
            <a:r>
              <a:rPr lang="de-DE" dirty="0" err="1" smtClean="0"/>
              <a:t>team</a:t>
            </a:r>
            <a:endParaRPr lang="de-DE" dirty="0" smtClean="0"/>
          </a:p>
        </p:txBody>
      </p:sp>
      <p:sp>
        <p:nvSpPr>
          <p:cNvPr id="109570" name="Rectangle 2"/>
          <p:cNvSpPr>
            <a:spLocks noGrp="1" noChangeArrowheads="1"/>
          </p:cNvSpPr>
          <p:nvPr>
            <p:ph type="title"/>
          </p:nvPr>
        </p:nvSpPr>
        <p:spPr/>
        <p:txBody>
          <a:bodyPr/>
          <a:lstStyle/>
          <a:p>
            <a:r>
              <a:rPr lang="de-DE" dirty="0" smtClean="0"/>
              <a:t>SCRUM Approach</a:t>
            </a:r>
          </a:p>
        </p:txBody>
      </p:sp>
    </p:spTree>
    <p:extLst>
      <p:ext uri="{BB962C8B-B14F-4D97-AF65-F5344CB8AC3E}">
        <p14:creationId xmlns:p14="http://schemas.microsoft.com/office/powerpoint/2010/main" val="124510605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400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7400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7400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74009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74009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4009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740099">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40099">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474009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0099" grpId="0" build="p"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50339" name="Rectangle 3"/>
          <p:cNvSpPr>
            <a:spLocks noGrp="1" noChangeArrowheads="1"/>
          </p:cNvSpPr>
          <p:nvPr>
            <p:ph idx="1"/>
          </p:nvPr>
        </p:nvSpPr>
        <p:spPr/>
        <p:txBody>
          <a:bodyPr>
            <a:normAutofit lnSpcReduction="10000"/>
          </a:bodyPr>
          <a:lstStyle/>
          <a:p>
            <a:r>
              <a:rPr lang="de-DE" dirty="0" smtClean="0"/>
              <a:t>SCRUM Meetings</a:t>
            </a:r>
          </a:p>
          <a:p>
            <a:pPr lvl="1"/>
            <a:r>
              <a:rPr lang="de-DE" sz="1900" dirty="0" smtClean="0"/>
              <a:t>SCRUM Master </a:t>
            </a:r>
            <a:r>
              <a:rPr lang="de-DE" sz="1900" dirty="0" err="1" smtClean="0"/>
              <a:t>minds</a:t>
            </a:r>
            <a:r>
              <a:rPr lang="de-DE" sz="1900" dirty="0" smtClean="0"/>
              <a:t> </a:t>
            </a:r>
            <a:r>
              <a:rPr lang="de-DE" sz="1900" dirty="0" err="1" smtClean="0"/>
              <a:t>the</a:t>
            </a:r>
            <a:r>
              <a:rPr lang="de-DE" sz="1900" dirty="0" smtClean="0"/>
              <a:t> time (2-3 min./Person)</a:t>
            </a:r>
          </a:p>
          <a:p>
            <a:pPr lvl="2"/>
            <a:r>
              <a:rPr lang="de-DE" sz="1900" dirty="0" err="1" smtClean="0"/>
              <a:t>Standup</a:t>
            </a:r>
            <a:r>
              <a:rPr lang="de-DE" sz="1900" dirty="0" smtClean="0"/>
              <a:t>-meeting: </a:t>
            </a:r>
            <a:r>
              <a:rPr lang="de-DE" sz="1900" dirty="0" err="1" smtClean="0"/>
              <a:t>faster</a:t>
            </a:r>
            <a:endParaRPr lang="de-DE" sz="1900" dirty="0" smtClean="0"/>
          </a:p>
          <a:p>
            <a:pPr lvl="2"/>
            <a:r>
              <a:rPr lang="de-DE" sz="1900" dirty="0" err="1" smtClean="0"/>
              <a:t>Replace</a:t>
            </a:r>
            <a:r>
              <a:rPr lang="de-DE" sz="1900" dirty="0" smtClean="0"/>
              <a:t> </a:t>
            </a:r>
            <a:r>
              <a:rPr lang="de-DE" sz="1900" dirty="0" err="1" smtClean="0"/>
              <a:t>status</a:t>
            </a:r>
            <a:r>
              <a:rPr lang="de-DE" sz="1900" dirty="0" smtClean="0"/>
              <a:t> </a:t>
            </a:r>
            <a:r>
              <a:rPr lang="de-DE" sz="1900" dirty="0" err="1" smtClean="0"/>
              <a:t>meetings</a:t>
            </a:r>
            <a:r>
              <a:rPr lang="de-DE" sz="1900" dirty="0" smtClean="0"/>
              <a:t> – </a:t>
            </a:r>
            <a:r>
              <a:rPr lang="de-DE" sz="1900" dirty="0" err="1" smtClean="0"/>
              <a:t>safe</a:t>
            </a:r>
            <a:r>
              <a:rPr lang="de-DE" sz="1900" dirty="0" smtClean="0"/>
              <a:t> time</a:t>
            </a:r>
          </a:p>
          <a:p>
            <a:pPr lvl="2"/>
            <a:endParaRPr lang="de-DE" dirty="0" smtClean="0"/>
          </a:p>
          <a:p>
            <a:pPr lvl="1"/>
            <a:r>
              <a:rPr lang="de-DE" sz="1900" dirty="0" err="1" smtClean="0"/>
              <a:t>Important</a:t>
            </a:r>
            <a:r>
              <a:rPr lang="de-DE" sz="1900" dirty="0" smtClean="0"/>
              <a:t>: </a:t>
            </a:r>
            <a:r>
              <a:rPr lang="de-DE" sz="1900" dirty="0" err="1" smtClean="0"/>
              <a:t>Always</a:t>
            </a:r>
            <a:r>
              <a:rPr lang="de-DE" sz="1900" dirty="0" smtClean="0"/>
              <a:t> same time </a:t>
            </a:r>
            <a:r>
              <a:rPr lang="de-DE" sz="1900" dirty="0" err="1" smtClean="0"/>
              <a:t>and</a:t>
            </a:r>
            <a:r>
              <a:rPr lang="de-DE" sz="1900" dirty="0" smtClean="0"/>
              <a:t> </a:t>
            </a:r>
            <a:r>
              <a:rPr lang="de-DE" sz="1900" dirty="0" err="1" smtClean="0"/>
              <a:t>place</a:t>
            </a:r>
            <a:r>
              <a:rPr lang="de-DE" sz="1900" dirty="0" smtClean="0"/>
              <a:t>! </a:t>
            </a:r>
          </a:p>
          <a:p>
            <a:pPr lvl="2"/>
            <a:r>
              <a:rPr lang="de-DE" sz="1900" dirty="0" smtClean="0"/>
              <a:t>(not </a:t>
            </a:r>
            <a:r>
              <a:rPr lang="de-DE" sz="1900" dirty="0" err="1" smtClean="0"/>
              <a:t>important</a:t>
            </a:r>
            <a:r>
              <a:rPr lang="de-DE" sz="1900" dirty="0" smtClean="0"/>
              <a:t>: </a:t>
            </a:r>
            <a:r>
              <a:rPr lang="de-DE" sz="1900" dirty="0" err="1" smtClean="0"/>
              <a:t>where</a:t>
            </a:r>
            <a:r>
              <a:rPr lang="de-DE" sz="1900" dirty="0" smtClean="0"/>
              <a:t>)</a:t>
            </a:r>
          </a:p>
          <a:p>
            <a:pPr lvl="2"/>
            <a:r>
              <a:rPr lang="de-DE" sz="1900" dirty="0" smtClean="0"/>
              <a:t>Daily / </a:t>
            </a:r>
            <a:r>
              <a:rPr lang="de-DE" sz="1900" dirty="0" err="1" smtClean="0"/>
              <a:t>frequent</a:t>
            </a:r>
            <a:r>
              <a:rPr lang="de-DE" sz="1900" dirty="0" smtClean="0"/>
              <a:t> </a:t>
            </a:r>
            <a:r>
              <a:rPr lang="de-DE" sz="1900" dirty="0" err="1" smtClean="0"/>
              <a:t>meetings</a:t>
            </a:r>
            <a:r>
              <a:rPr lang="de-DE" sz="1900" dirty="0" smtClean="0"/>
              <a:t> </a:t>
            </a:r>
            <a:r>
              <a:rPr lang="de-DE" sz="1900" dirty="0" err="1" smtClean="0"/>
              <a:t>avoid</a:t>
            </a:r>
            <a:r>
              <a:rPr lang="de-DE" sz="1900" dirty="0" smtClean="0"/>
              <a:t> </a:t>
            </a:r>
            <a:r>
              <a:rPr lang="de-DE" sz="1900" dirty="0" err="1" smtClean="0"/>
              <a:t>long</a:t>
            </a:r>
            <a:r>
              <a:rPr lang="de-DE" sz="1900" dirty="0" smtClean="0"/>
              <a:t>/</a:t>
            </a:r>
            <a:r>
              <a:rPr lang="de-DE" sz="1900" dirty="0" err="1" smtClean="0"/>
              <a:t>quiet</a:t>
            </a:r>
            <a:r>
              <a:rPr lang="de-DE" sz="1900" dirty="0" smtClean="0"/>
              <a:t> </a:t>
            </a:r>
            <a:r>
              <a:rPr lang="de-DE" sz="1900" dirty="0" err="1" smtClean="0"/>
              <a:t>crisis</a:t>
            </a:r>
            <a:endParaRPr lang="de-DE" sz="1900" dirty="0" smtClean="0"/>
          </a:p>
          <a:p>
            <a:pPr lvl="1"/>
            <a:endParaRPr lang="de-DE" sz="1800" dirty="0" smtClean="0"/>
          </a:p>
          <a:p>
            <a:pPr lvl="1"/>
            <a:r>
              <a:rPr lang="de-DE" sz="1900" dirty="0" smtClean="0"/>
              <a:t>Content</a:t>
            </a:r>
          </a:p>
          <a:p>
            <a:pPr lvl="2"/>
            <a:r>
              <a:rPr lang="de-DE" sz="1900" dirty="0" err="1" smtClean="0"/>
              <a:t>What</a:t>
            </a:r>
            <a:r>
              <a:rPr lang="de-DE" sz="1900" dirty="0" smtClean="0"/>
              <a:t> was </a:t>
            </a:r>
            <a:r>
              <a:rPr lang="de-DE" sz="1900" dirty="0" err="1" smtClean="0"/>
              <a:t>done</a:t>
            </a:r>
            <a:r>
              <a:rPr lang="de-DE" sz="1900" dirty="0" smtClean="0"/>
              <a:t> </a:t>
            </a:r>
            <a:r>
              <a:rPr lang="de-DE" sz="1900" dirty="0" err="1" smtClean="0"/>
              <a:t>since</a:t>
            </a:r>
            <a:r>
              <a:rPr lang="de-DE" sz="1900" dirty="0" smtClean="0"/>
              <a:t> </a:t>
            </a:r>
            <a:r>
              <a:rPr lang="de-DE" sz="1900" dirty="0" err="1" smtClean="0"/>
              <a:t>the</a:t>
            </a:r>
            <a:r>
              <a:rPr lang="de-DE" sz="1900" dirty="0" smtClean="0"/>
              <a:t> last </a:t>
            </a:r>
            <a:r>
              <a:rPr lang="de-DE" sz="1900" dirty="0" err="1" smtClean="0"/>
              <a:t>meeting</a:t>
            </a:r>
            <a:r>
              <a:rPr lang="de-DE" sz="1900" dirty="0" smtClean="0"/>
              <a:t>?</a:t>
            </a:r>
          </a:p>
          <a:p>
            <a:pPr lvl="2"/>
            <a:r>
              <a:rPr lang="de-DE" sz="1900" dirty="0" err="1" smtClean="0"/>
              <a:t>What</a:t>
            </a:r>
            <a:r>
              <a:rPr lang="de-DE" sz="1900" dirty="0" smtClean="0"/>
              <a:t> </a:t>
            </a:r>
            <a:r>
              <a:rPr lang="de-DE" sz="1900" dirty="0" err="1" smtClean="0"/>
              <a:t>is</a:t>
            </a:r>
            <a:r>
              <a:rPr lang="de-DE" sz="1900" dirty="0" smtClean="0"/>
              <a:t> </a:t>
            </a:r>
            <a:r>
              <a:rPr lang="de-DE" sz="1900" dirty="0" err="1" smtClean="0"/>
              <a:t>planned</a:t>
            </a:r>
            <a:r>
              <a:rPr lang="de-DE" sz="1900" dirty="0" smtClean="0"/>
              <a:t> </a:t>
            </a:r>
            <a:r>
              <a:rPr lang="de-DE" sz="1900" dirty="0" err="1" smtClean="0"/>
              <a:t>to</a:t>
            </a:r>
            <a:r>
              <a:rPr lang="de-DE" sz="1900" dirty="0" smtClean="0"/>
              <a:t> </a:t>
            </a:r>
            <a:r>
              <a:rPr lang="de-DE" sz="1900" dirty="0" err="1" smtClean="0"/>
              <a:t>be</a:t>
            </a:r>
            <a:r>
              <a:rPr lang="de-DE" sz="1900" dirty="0" smtClean="0"/>
              <a:t> </a:t>
            </a:r>
            <a:r>
              <a:rPr lang="de-DE" sz="1900" dirty="0" err="1" smtClean="0"/>
              <a:t>done</a:t>
            </a:r>
            <a:r>
              <a:rPr lang="de-DE" sz="1900" dirty="0" smtClean="0"/>
              <a:t> </a:t>
            </a:r>
            <a:r>
              <a:rPr lang="de-DE" sz="1900" dirty="0" err="1" smtClean="0"/>
              <a:t>before</a:t>
            </a:r>
            <a:r>
              <a:rPr lang="de-DE" sz="1900" dirty="0" smtClean="0"/>
              <a:t> </a:t>
            </a:r>
            <a:r>
              <a:rPr lang="de-DE" sz="1900" dirty="0" err="1" smtClean="0"/>
              <a:t>the</a:t>
            </a:r>
            <a:r>
              <a:rPr lang="de-DE" sz="1900" dirty="0" smtClean="0"/>
              <a:t> </a:t>
            </a:r>
            <a:r>
              <a:rPr lang="de-DE" sz="1900" dirty="0" err="1" smtClean="0"/>
              <a:t>next</a:t>
            </a:r>
            <a:r>
              <a:rPr lang="de-DE" sz="1900" dirty="0" smtClean="0"/>
              <a:t> </a:t>
            </a:r>
            <a:r>
              <a:rPr lang="de-DE" sz="1900" dirty="0" err="1" smtClean="0"/>
              <a:t>meeting</a:t>
            </a:r>
            <a:r>
              <a:rPr lang="de-DE" sz="1900" dirty="0" smtClean="0"/>
              <a:t>?</a:t>
            </a:r>
          </a:p>
          <a:p>
            <a:pPr lvl="2"/>
            <a:r>
              <a:rPr lang="de-DE" sz="1900" dirty="0" err="1" smtClean="0"/>
              <a:t>Found</a:t>
            </a:r>
            <a:r>
              <a:rPr lang="de-DE" sz="1900" dirty="0" smtClean="0"/>
              <a:t> </a:t>
            </a:r>
            <a:r>
              <a:rPr lang="de-DE" sz="1900" dirty="0" err="1" smtClean="0"/>
              <a:t>obstacles</a:t>
            </a:r>
            <a:r>
              <a:rPr lang="de-DE" sz="1900" dirty="0" smtClean="0"/>
              <a:t>? Write on </a:t>
            </a:r>
            <a:r>
              <a:rPr lang="de-DE" sz="1900" dirty="0" err="1" smtClean="0"/>
              <a:t>whiteboard</a:t>
            </a:r>
            <a:r>
              <a:rPr lang="de-DE" sz="1900" dirty="0" smtClean="0"/>
              <a:t>!</a:t>
            </a:r>
          </a:p>
          <a:p>
            <a:pPr lvl="2"/>
            <a:endParaRPr lang="de-DE" sz="1900" dirty="0" smtClean="0"/>
          </a:p>
          <a:p>
            <a:pPr lvl="1"/>
            <a:r>
              <a:rPr lang="de-DE" sz="1900" dirty="0" err="1" smtClean="0"/>
              <a:t>Useful</a:t>
            </a:r>
            <a:r>
              <a:rPr lang="de-DE" sz="1900" dirty="0" smtClean="0"/>
              <a:t>: Share </a:t>
            </a:r>
            <a:r>
              <a:rPr lang="de-DE" sz="1900" dirty="0" err="1" smtClean="0"/>
              <a:t>information</a:t>
            </a:r>
            <a:r>
              <a:rPr lang="de-DE" sz="1900" dirty="0" smtClean="0"/>
              <a:t> </a:t>
            </a:r>
            <a:r>
              <a:rPr lang="de-DE" sz="1900" dirty="0" err="1" smtClean="0"/>
              <a:t>and</a:t>
            </a:r>
            <a:r>
              <a:rPr lang="de-DE" sz="1900" dirty="0" smtClean="0"/>
              <a:t> </a:t>
            </a:r>
            <a:r>
              <a:rPr lang="de-DE" sz="1900" dirty="0" err="1" smtClean="0"/>
              <a:t>facilitate</a:t>
            </a:r>
            <a:r>
              <a:rPr lang="de-DE" sz="1900" dirty="0" smtClean="0"/>
              <a:t> </a:t>
            </a:r>
            <a:r>
              <a:rPr lang="de-DE" sz="1900" dirty="0" err="1" smtClean="0"/>
              <a:t>social</a:t>
            </a:r>
            <a:r>
              <a:rPr lang="de-DE" sz="1900" dirty="0" smtClean="0"/>
              <a:t> </a:t>
            </a:r>
            <a:r>
              <a:rPr lang="de-DE" sz="1900" dirty="0" err="1" smtClean="0"/>
              <a:t>aspects</a:t>
            </a:r>
            <a:endParaRPr lang="de-DE" sz="1900" dirty="0" smtClean="0"/>
          </a:p>
          <a:p>
            <a:pPr lvl="1"/>
            <a:r>
              <a:rPr lang="de-DE" sz="1900" dirty="0" smtClean="0"/>
              <a:t>Schedule </a:t>
            </a:r>
            <a:r>
              <a:rPr lang="de-DE" sz="1900" dirty="0" err="1" smtClean="0"/>
              <a:t>further</a:t>
            </a:r>
            <a:r>
              <a:rPr lang="de-DE" sz="1900" dirty="0" smtClean="0"/>
              <a:t> </a:t>
            </a:r>
            <a:r>
              <a:rPr lang="de-DE" sz="1900" dirty="0" err="1" smtClean="0"/>
              <a:t>meetings</a:t>
            </a:r>
            <a:r>
              <a:rPr lang="de-DE" sz="1900" dirty="0" smtClean="0"/>
              <a:t> </a:t>
            </a:r>
            <a:r>
              <a:rPr lang="de-DE" sz="1900" dirty="0" err="1" smtClean="0"/>
              <a:t>to</a:t>
            </a:r>
            <a:r>
              <a:rPr lang="de-DE" sz="1900" dirty="0" smtClean="0"/>
              <a:t> </a:t>
            </a:r>
            <a:r>
              <a:rPr lang="de-DE" sz="1900" dirty="0" err="1" smtClean="0"/>
              <a:t>follow</a:t>
            </a:r>
            <a:r>
              <a:rPr lang="de-DE" sz="1900" dirty="0" smtClean="0"/>
              <a:t> </a:t>
            </a:r>
            <a:r>
              <a:rPr lang="de-DE" sz="1900" dirty="0" err="1" smtClean="0"/>
              <a:t>up</a:t>
            </a:r>
            <a:r>
              <a:rPr lang="de-DE" sz="1900" dirty="0" smtClean="0"/>
              <a:t> on </a:t>
            </a:r>
            <a:r>
              <a:rPr lang="de-DE" sz="1900" dirty="0" err="1" smtClean="0"/>
              <a:t>things</a:t>
            </a:r>
            <a:r>
              <a:rPr lang="de-DE" sz="1900" dirty="0" smtClean="0"/>
              <a:t> (e.g. </a:t>
            </a:r>
            <a:r>
              <a:rPr lang="de-DE" sz="1900" dirty="0" err="1" smtClean="0"/>
              <a:t>obstacles</a:t>
            </a:r>
            <a:r>
              <a:rPr lang="de-DE" sz="1900" dirty="0" smtClean="0"/>
              <a:t>)</a:t>
            </a:r>
          </a:p>
        </p:txBody>
      </p:sp>
      <p:sp>
        <p:nvSpPr>
          <p:cNvPr id="111618" name="Rectangle 2"/>
          <p:cNvSpPr>
            <a:spLocks noGrp="1" noChangeArrowheads="1"/>
          </p:cNvSpPr>
          <p:nvPr>
            <p:ph type="title"/>
          </p:nvPr>
        </p:nvSpPr>
        <p:spPr/>
        <p:txBody>
          <a:bodyPr/>
          <a:lstStyle/>
          <a:p>
            <a:r>
              <a:rPr lang="de-DE" dirty="0" smtClean="0"/>
              <a:t>SCRUM Practices</a:t>
            </a:r>
            <a:br>
              <a:rPr lang="de-DE" dirty="0" smtClean="0"/>
            </a:br>
            <a:r>
              <a:rPr lang="de-DE" sz="1800" dirty="0" err="1" smtClean="0">
                <a:solidFill>
                  <a:schemeClr val="tx1"/>
                </a:solidFill>
              </a:rPr>
              <a:t>Hints</a:t>
            </a:r>
            <a:endParaRPr lang="de-DE" sz="1800" dirty="0" smtClean="0">
              <a:solidFill>
                <a:schemeClr val="tx1"/>
              </a:solidFill>
            </a:endParaRPr>
          </a:p>
        </p:txBody>
      </p:sp>
    </p:spTree>
    <p:extLst>
      <p:ext uri="{BB962C8B-B14F-4D97-AF65-F5344CB8AC3E}">
        <p14:creationId xmlns:p14="http://schemas.microsoft.com/office/powerpoint/2010/main" val="334176921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50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503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7503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7503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503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75033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75033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750339">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750339">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750339">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750339">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750339">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75033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0339"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387" name="Rectangle 3"/>
          <p:cNvSpPr>
            <a:spLocks noGrp="1" noChangeArrowheads="1"/>
          </p:cNvSpPr>
          <p:nvPr>
            <p:ph idx="1"/>
          </p:nvPr>
        </p:nvSpPr>
        <p:spPr/>
        <p:txBody>
          <a:bodyPr>
            <a:normAutofit lnSpcReduction="10000"/>
          </a:bodyPr>
          <a:lstStyle/>
          <a:p>
            <a:pPr>
              <a:lnSpc>
                <a:spcPct val="90000"/>
              </a:lnSpc>
            </a:pPr>
            <a:r>
              <a:rPr lang="de-DE" sz="2400" dirty="0"/>
              <a:t>Sprint</a:t>
            </a:r>
          </a:p>
          <a:p>
            <a:pPr lvl="1">
              <a:lnSpc>
                <a:spcPct val="90000"/>
              </a:lnSpc>
            </a:pPr>
            <a:r>
              <a:rPr lang="de-DE" sz="1800" dirty="0" err="1" smtClean="0"/>
              <a:t>During</a:t>
            </a:r>
            <a:r>
              <a:rPr lang="de-DE" sz="1800" dirty="0" smtClean="0"/>
              <a:t> </a:t>
            </a:r>
            <a:r>
              <a:rPr lang="de-DE" sz="1800" dirty="0" err="1" smtClean="0"/>
              <a:t>sprint</a:t>
            </a:r>
            <a:r>
              <a:rPr lang="de-DE" sz="1800" dirty="0" smtClean="0"/>
              <a:t>: </a:t>
            </a:r>
            <a:r>
              <a:rPr lang="de-DE" sz="1800" dirty="0" err="1" smtClean="0"/>
              <a:t>Autonomous</a:t>
            </a:r>
            <a:r>
              <a:rPr lang="de-DE" sz="1800" dirty="0" smtClean="0"/>
              <a:t> </a:t>
            </a:r>
            <a:r>
              <a:rPr lang="de-DE" sz="1800" dirty="0" err="1" smtClean="0"/>
              <a:t>team</a:t>
            </a:r>
            <a:r>
              <a:rPr lang="de-DE" sz="1800" dirty="0" smtClean="0"/>
              <a:t>: </a:t>
            </a:r>
            <a:r>
              <a:rPr lang="de-DE" sz="1800" i="1" dirty="0" err="1" smtClean="0"/>
              <a:t>Pioneers</a:t>
            </a:r>
            <a:endParaRPr lang="de-DE" sz="1800" i="1" dirty="0" smtClean="0"/>
          </a:p>
          <a:p>
            <a:pPr lvl="2">
              <a:lnSpc>
                <a:spcPct val="90000"/>
              </a:lnSpc>
            </a:pPr>
            <a:r>
              <a:rPr lang="de-DE" sz="1800" dirty="0" err="1" smtClean="0"/>
              <a:t>No</a:t>
            </a:r>
            <a:r>
              <a:rPr lang="de-DE" sz="1800" dirty="0" smtClean="0"/>
              <a:t> </a:t>
            </a:r>
            <a:r>
              <a:rPr lang="de-DE" sz="1800" dirty="0" err="1" smtClean="0"/>
              <a:t>new</a:t>
            </a:r>
            <a:r>
              <a:rPr lang="de-DE" sz="1800" dirty="0" smtClean="0"/>
              <a:t> </a:t>
            </a:r>
            <a:r>
              <a:rPr lang="de-DE" sz="1800" dirty="0" err="1" smtClean="0"/>
              <a:t>requirements</a:t>
            </a:r>
            <a:r>
              <a:rPr lang="de-DE" dirty="0"/>
              <a:t> </a:t>
            </a:r>
            <a:r>
              <a:rPr lang="de-DE" dirty="0" smtClean="0"/>
              <a:t>/ </a:t>
            </a:r>
            <a:r>
              <a:rPr lang="de-DE" dirty="0" err="1" smtClean="0"/>
              <a:t>no</a:t>
            </a:r>
            <a:r>
              <a:rPr lang="de-DE" dirty="0" smtClean="0"/>
              <a:t> </a:t>
            </a:r>
            <a:r>
              <a:rPr lang="de-DE" dirty="0" err="1" smtClean="0"/>
              <a:t>changes</a:t>
            </a:r>
            <a:endParaRPr lang="de-DE" sz="1800" dirty="0" smtClean="0"/>
          </a:p>
          <a:p>
            <a:pPr lvl="2">
              <a:lnSpc>
                <a:spcPct val="90000"/>
              </a:lnSpc>
            </a:pPr>
            <a:r>
              <a:rPr lang="de-DE" sz="1800" dirty="0" err="1" smtClean="0"/>
              <a:t>No</a:t>
            </a:r>
            <a:r>
              <a:rPr lang="de-DE" sz="1800" dirty="0" smtClean="0"/>
              <a:t> </a:t>
            </a:r>
            <a:r>
              <a:rPr lang="de-DE" sz="1800" dirty="0" err="1" smtClean="0"/>
              <a:t>external</a:t>
            </a:r>
            <a:r>
              <a:rPr lang="de-DE" sz="1800" dirty="0" smtClean="0"/>
              <a:t> </a:t>
            </a:r>
            <a:r>
              <a:rPr lang="de-DE" sz="1800" dirty="0" err="1" smtClean="0"/>
              <a:t>influences</a:t>
            </a:r>
            <a:endParaRPr lang="de-DE" sz="1800" dirty="0" smtClean="0"/>
          </a:p>
          <a:p>
            <a:pPr lvl="2">
              <a:lnSpc>
                <a:spcPct val="90000"/>
              </a:lnSpc>
            </a:pPr>
            <a:r>
              <a:rPr lang="de-DE" sz="1800" dirty="0" err="1" smtClean="0"/>
              <a:t>Only</a:t>
            </a:r>
            <a:r>
              <a:rPr lang="de-DE" sz="1800" dirty="0" smtClean="0"/>
              <a:t> </a:t>
            </a:r>
            <a:r>
              <a:rPr lang="de-DE" sz="1800" dirty="0" err="1" smtClean="0"/>
              <a:t>sprint</a:t>
            </a:r>
            <a:r>
              <a:rPr lang="de-DE" sz="1800" dirty="0" smtClean="0"/>
              <a:t> </a:t>
            </a:r>
            <a:r>
              <a:rPr lang="de-DE" sz="1800" dirty="0" err="1" smtClean="0"/>
              <a:t>goal</a:t>
            </a:r>
            <a:endParaRPr lang="de-DE" sz="1800" dirty="0" smtClean="0"/>
          </a:p>
          <a:p>
            <a:pPr lvl="3">
              <a:lnSpc>
                <a:spcPct val="90000"/>
              </a:lnSpc>
            </a:pPr>
            <a:r>
              <a:rPr lang="de-DE" sz="1800" dirty="0" smtClean="0"/>
              <a:t>Fixed: Time (</a:t>
            </a:r>
            <a:r>
              <a:rPr lang="de-DE" sz="1800" dirty="0" err="1" smtClean="0"/>
              <a:t>approx</a:t>
            </a:r>
            <a:r>
              <a:rPr lang="de-DE" sz="1800" dirty="0" smtClean="0"/>
              <a:t>. 30 Tage), </a:t>
            </a:r>
            <a:r>
              <a:rPr lang="de-DE" sz="1800" dirty="0" err="1" smtClean="0"/>
              <a:t>Cost</a:t>
            </a:r>
            <a:r>
              <a:rPr lang="de-DE" sz="1800" dirty="0" smtClean="0"/>
              <a:t> (Developers etc.), Quality</a:t>
            </a:r>
          </a:p>
          <a:p>
            <a:pPr lvl="3">
              <a:lnSpc>
                <a:spcPct val="90000"/>
              </a:lnSpc>
            </a:pPr>
            <a:r>
              <a:rPr lang="de-DE" sz="1800" dirty="0" smtClean="0"/>
              <a:t>Variable: </a:t>
            </a:r>
            <a:r>
              <a:rPr lang="de-DE" sz="1800" dirty="0" err="1" smtClean="0"/>
              <a:t>Functionality</a:t>
            </a:r>
            <a:endParaRPr lang="de-DE" sz="1800" dirty="0" smtClean="0"/>
          </a:p>
          <a:p>
            <a:pPr lvl="4">
              <a:lnSpc>
                <a:spcPct val="90000"/>
              </a:lnSpc>
            </a:pPr>
            <a:r>
              <a:rPr lang="de-DE" sz="1800" dirty="0" smtClean="0"/>
              <a:t>Team </a:t>
            </a:r>
            <a:r>
              <a:rPr lang="de-DE" sz="1800" dirty="0" err="1" smtClean="0"/>
              <a:t>can</a:t>
            </a:r>
            <a:r>
              <a:rPr lang="de-DE" sz="1800" dirty="0" smtClean="0"/>
              <a:t> </a:t>
            </a:r>
            <a:r>
              <a:rPr lang="de-DE" sz="1800" dirty="0" err="1" smtClean="0"/>
              <a:t>adjust</a:t>
            </a:r>
            <a:r>
              <a:rPr lang="de-DE" sz="1800" dirty="0" smtClean="0"/>
              <a:t> </a:t>
            </a:r>
            <a:r>
              <a:rPr lang="de-DE" sz="1800" dirty="0" err="1" smtClean="0"/>
              <a:t>details</a:t>
            </a:r>
            <a:r>
              <a:rPr lang="de-DE" sz="1800" dirty="0" smtClean="0"/>
              <a:t> </a:t>
            </a:r>
            <a:r>
              <a:rPr lang="de-DE" sz="1800" dirty="0" err="1" smtClean="0"/>
              <a:t>and</a:t>
            </a:r>
            <a:r>
              <a:rPr lang="de-DE" sz="1800" dirty="0" smtClean="0"/>
              <a:t> </a:t>
            </a:r>
            <a:r>
              <a:rPr lang="de-DE" sz="1800" dirty="0" err="1" smtClean="0"/>
              <a:t>scope</a:t>
            </a:r>
            <a:r>
              <a:rPr lang="de-DE" sz="1800" dirty="0" smtClean="0"/>
              <a:t> </a:t>
            </a:r>
            <a:r>
              <a:rPr lang="de-DE" sz="1800" dirty="0" err="1" smtClean="0"/>
              <a:t>of</a:t>
            </a:r>
            <a:r>
              <a:rPr lang="de-DE" sz="1800" dirty="0" smtClean="0"/>
              <a:t> </a:t>
            </a:r>
            <a:r>
              <a:rPr lang="de-DE" sz="1800" dirty="0" err="1" smtClean="0"/>
              <a:t>functionality</a:t>
            </a:r>
            <a:r>
              <a:rPr lang="de-DE" sz="1800" dirty="0" smtClean="0"/>
              <a:t> </a:t>
            </a:r>
            <a:r>
              <a:rPr lang="de-DE" sz="1800" dirty="0" err="1" smtClean="0"/>
              <a:t>based</a:t>
            </a:r>
            <a:r>
              <a:rPr lang="de-DE" sz="1800" dirty="0" smtClean="0"/>
              <a:t> on </a:t>
            </a:r>
            <a:r>
              <a:rPr lang="de-DE" sz="1800" dirty="0" err="1" smtClean="0"/>
              <a:t>the</a:t>
            </a:r>
            <a:r>
              <a:rPr lang="de-DE" sz="1800" dirty="0" smtClean="0"/>
              <a:t> time-</a:t>
            </a:r>
            <a:r>
              <a:rPr lang="de-DE" sz="1800" dirty="0" err="1" smtClean="0"/>
              <a:t>cost</a:t>
            </a:r>
            <a:r>
              <a:rPr lang="de-DE" sz="1800" dirty="0" smtClean="0"/>
              <a:t>-quality </a:t>
            </a:r>
            <a:r>
              <a:rPr lang="de-DE" sz="1800" dirty="0" err="1" smtClean="0"/>
              <a:t>frame</a:t>
            </a:r>
            <a:r>
              <a:rPr lang="de-DE" sz="1800" dirty="0" smtClean="0"/>
              <a:t> </a:t>
            </a:r>
            <a:r>
              <a:rPr lang="de-DE" sz="1800" dirty="0" err="1" smtClean="0"/>
              <a:t>and</a:t>
            </a:r>
            <a:r>
              <a:rPr lang="de-DE" sz="1800" dirty="0" smtClean="0"/>
              <a:t> </a:t>
            </a:r>
            <a:r>
              <a:rPr lang="de-DE" sz="1800" dirty="0" err="1" smtClean="0"/>
              <a:t>with</a:t>
            </a:r>
            <a:r>
              <a:rPr lang="de-DE" sz="1800" dirty="0" smtClean="0"/>
              <a:t> </a:t>
            </a:r>
            <a:r>
              <a:rPr lang="de-DE" sz="1800" dirty="0" err="1" smtClean="0"/>
              <a:t>respect</a:t>
            </a:r>
            <a:r>
              <a:rPr lang="de-DE" sz="1800" dirty="0" smtClean="0"/>
              <a:t> </a:t>
            </a:r>
            <a:r>
              <a:rPr lang="de-DE" sz="1800" dirty="0" err="1" smtClean="0"/>
              <a:t>to</a:t>
            </a:r>
            <a:r>
              <a:rPr lang="de-DE" sz="1800" dirty="0" smtClean="0"/>
              <a:t> </a:t>
            </a:r>
            <a:r>
              <a:rPr lang="de-DE" sz="1800" dirty="0" err="1" smtClean="0"/>
              <a:t>the</a:t>
            </a:r>
            <a:r>
              <a:rPr lang="de-DE" sz="1800" dirty="0" smtClean="0"/>
              <a:t> </a:t>
            </a:r>
            <a:r>
              <a:rPr lang="de-DE" sz="1800" dirty="0" err="1" smtClean="0"/>
              <a:t>sprint</a:t>
            </a:r>
            <a:r>
              <a:rPr lang="de-DE" sz="1800" dirty="0" smtClean="0"/>
              <a:t> </a:t>
            </a:r>
            <a:r>
              <a:rPr lang="de-DE" sz="1800" dirty="0" err="1" smtClean="0"/>
              <a:t>goal</a:t>
            </a:r>
            <a:endParaRPr lang="de-DE" sz="1800" dirty="0" smtClean="0"/>
          </a:p>
          <a:p>
            <a:pPr lvl="1">
              <a:lnSpc>
                <a:spcPct val="90000"/>
              </a:lnSpc>
            </a:pPr>
            <a:r>
              <a:rPr lang="de-DE" sz="1800" dirty="0" smtClean="0"/>
              <a:t>Sprint </a:t>
            </a:r>
            <a:r>
              <a:rPr lang="de-DE" sz="1800" dirty="0" err="1" smtClean="0"/>
              <a:t>can</a:t>
            </a:r>
            <a:r>
              <a:rPr lang="de-DE" sz="1800" dirty="0" smtClean="0"/>
              <a:t> </a:t>
            </a:r>
            <a:r>
              <a:rPr lang="de-DE" sz="1800" dirty="0" err="1" smtClean="0"/>
              <a:t>be</a:t>
            </a:r>
            <a:r>
              <a:rPr lang="de-DE" sz="1800" dirty="0" smtClean="0"/>
              <a:t> </a:t>
            </a:r>
            <a:r>
              <a:rPr lang="de-DE" sz="1800" dirty="0" err="1" smtClean="0"/>
              <a:t>cancelled</a:t>
            </a:r>
            <a:endParaRPr lang="de-DE" sz="1800" dirty="0" smtClean="0"/>
          </a:p>
          <a:p>
            <a:pPr lvl="1">
              <a:lnSpc>
                <a:spcPct val="90000"/>
              </a:lnSpc>
            </a:pPr>
            <a:r>
              <a:rPr lang="de-DE" sz="1800" dirty="0" smtClean="0"/>
              <a:t>After Sprint: 4h Sprint-Meeting</a:t>
            </a:r>
          </a:p>
          <a:p>
            <a:pPr lvl="2">
              <a:lnSpc>
                <a:spcPct val="90000"/>
              </a:lnSpc>
            </a:pPr>
            <a:r>
              <a:rPr lang="de-DE" sz="1800" dirty="0" err="1" smtClean="0"/>
              <a:t>Avoid</a:t>
            </a:r>
            <a:r>
              <a:rPr lang="de-DE" sz="1800" dirty="0" smtClean="0"/>
              <a:t> </a:t>
            </a:r>
            <a:r>
              <a:rPr lang="de-DE" sz="1800" dirty="0" err="1" smtClean="0"/>
              <a:t>long</a:t>
            </a:r>
            <a:r>
              <a:rPr lang="de-DE" sz="1800" dirty="0" smtClean="0"/>
              <a:t> </a:t>
            </a:r>
            <a:r>
              <a:rPr lang="de-DE" sz="1800" dirty="0" err="1" smtClean="0"/>
              <a:t>preparation</a:t>
            </a:r>
            <a:r>
              <a:rPr lang="de-DE" sz="1800" dirty="0" smtClean="0"/>
              <a:t> (max. 2h)</a:t>
            </a:r>
          </a:p>
          <a:p>
            <a:pPr lvl="2">
              <a:lnSpc>
                <a:spcPct val="90000"/>
              </a:lnSpc>
            </a:pPr>
            <a:r>
              <a:rPr lang="de-DE" sz="1800" dirty="0" err="1" smtClean="0"/>
              <a:t>Avoid</a:t>
            </a:r>
            <a:r>
              <a:rPr lang="de-DE" sz="1800" dirty="0" smtClean="0"/>
              <a:t> </a:t>
            </a:r>
            <a:r>
              <a:rPr lang="de-DE" sz="1800" dirty="0" err="1" smtClean="0"/>
              <a:t>slides</a:t>
            </a:r>
            <a:endParaRPr lang="de-DE" sz="1800" dirty="0" smtClean="0"/>
          </a:p>
          <a:p>
            <a:pPr lvl="2">
              <a:lnSpc>
                <a:spcPct val="90000"/>
              </a:lnSpc>
            </a:pPr>
            <a:r>
              <a:rPr lang="de-DE" sz="1800" dirty="0" err="1" smtClean="0"/>
              <a:t>Often</a:t>
            </a:r>
            <a:r>
              <a:rPr lang="de-DE" sz="1800" dirty="0" smtClean="0"/>
              <a:t> </a:t>
            </a:r>
            <a:r>
              <a:rPr lang="de-DE" sz="1800" dirty="0" err="1" smtClean="0"/>
              <a:t>very</a:t>
            </a:r>
            <a:r>
              <a:rPr lang="de-DE" sz="1800" dirty="0" smtClean="0"/>
              <a:t> informal</a:t>
            </a:r>
          </a:p>
          <a:p>
            <a:pPr>
              <a:lnSpc>
                <a:spcPct val="90000"/>
              </a:lnSpc>
            </a:pPr>
            <a:r>
              <a:rPr lang="de-DE" sz="2400" dirty="0" err="1" smtClean="0"/>
              <a:t>Adjust</a:t>
            </a:r>
            <a:r>
              <a:rPr lang="de-DE" sz="2400" dirty="0" smtClean="0"/>
              <a:t> SCRUM (</a:t>
            </a:r>
            <a:r>
              <a:rPr lang="de-DE" sz="2400" dirty="0" err="1" smtClean="0"/>
              <a:t>longer</a:t>
            </a:r>
            <a:r>
              <a:rPr lang="de-DE" sz="2400" dirty="0" smtClean="0"/>
              <a:t> Sprints</a:t>
            </a:r>
            <a:r>
              <a:rPr lang="de-DE" sz="2400" dirty="0"/>
              <a:t>, </a:t>
            </a:r>
            <a:r>
              <a:rPr lang="de-DE" sz="2400" dirty="0" err="1" smtClean="0"/>
              <a:t>other</a:t>
            </a:r>
            <a:r>
              <a:rPr lang="de-DE" sz="2400" dirty="0" smtClean="0"/>
              <a:t> Meetings</a:t>
            </a:r>
            <a:r>
              <a:rPr lang="de-DE" sz="2400" dirty="0"/>
              <a:t>…)</a:t>
            </a:r>
          </a:p>
          <a:p>
            <a:pPr lvl="1">
              <a:lnSpc>
                <a:spcPct val="90000"/>
              </a:lnSpc>
            </a:pPr>
            <a:r>
              <a:rPr lang="de-DE" sz="1800" dirty="0" smtClean="0"/>
              <a:t>Okay, after </a:t>
            </a:r>
            <a:r>
              <a:rPr lang="de-DE" sz="1800" dirty="0" err="1" smtClean="0"/>
              <a:t>being</a:t>
            </a:r>
            <a:r>
              <a:rPr lang="de-DE" sz="1800" dirty="0" smtClean="0"/>
              <a:t> </a:t>
            </a:r>
            <a:r>
              <a:rPr lang="de-DE" sz="1800" dirty="0" err="1" smtClean="0"/>
              <a:t>successful</a:t>
            </a:r>
            <a:r>
              <a:rPr lang="de-DE" sz="1800" dirty="0" smtClean="0"/>
              <a:t> </a:t>
            </a:r>
            <a:r>
              <a:rPr lang="de-DE" sz="1800" dirty="0" err="1" smtClean="0"/>
              <a:t>with</a:t>
            </a:r>
            <a:r>
              <a:rPr lang="de-DE" sz="1800" dirty="0" smtClean="0"/>
              <a:t> </a:t>
            </a:r>
            <a:r>
              <a:rPr lang="de-DE" sz="1800" dirty="0" err="1" smtClean="0"/>
              <a:t>the</a:t>
            </a:r>
            <a:r>
              <a:rPr lang="de-DE" sz="1800" dirty="0" smtClean="0"/>
              <a:t> traditional </a:t>
            </a:r>
            <a:r>
              <a:rPr lang="de-DE" sz="1800" dirty="0" err="1" smtClean="0"/>
              <a:t>setup</a:t>
            </a:r>
            <a:endParaRPr lang="de-DE" sz="1800" dirty="0" smtClean="0"/>
          </a:p>
          <a:p>
            <a:pPr lvl="1">
              <a:lnSpc>
                <a:spcPct val="90000"/>
              </a:lnSpc>
            </a:pPr>
            <a:r>
              <a:rPr lang="de-DE" sz="1800" dirty="0" err="1" smtClean="0"/>
              <a:t>Only</a:t>
            </a:r>
            <a:r>
              <a:rPr lang="de-DE" sz="1800" dirty="0" smtClean="0"/>
              <a:t> </a:t>
            </a:r>
            <a:r>
              <a:rPr lang="de-DE" sz="1800" dirty="0" err="1" smtClean="0"/>
              <a:t>based</a:t>
            </a:r>
            <a:r>
              <a:rPr lang="de-DE" sz="1800" dirty="0" smtClean="0"/>
              <a:t> on </a:t>
            </a:r>
            <a:r>
              <a:rPr lang="de-DE" sz="1800" dirty="0" err="1" smtClean="0"/>
              <a:t>experiences</a:t>
            </a:r>
            <a:r>
              <a:rPr lang="de-DE" sz="1800" dirty="0" smtClean="0"/>
              <a:t> – </a:t>
            </a:r>
            <a:r>
              <a:rPr lang="de-DE" sz="1800" dirty="0" err="1" smtClean="0"/>
              <a:t>never</a:t>
            </a:r>
            <a:r>
              <a:rPr lang="de-DE" sz="1800" dirty="0" smtClean="0"/>
              <a:t> </a:t>
            </a:r>
            <a:r>
              <a:rPr lang="de-DE" sz="1800" dirty="0" err="1" smtClean="0"/>
              <a:t>without</a:t>
            </a:r>
            <a:r>
              <a:rPr lang="de-DE" sz="1800" dirty="0" smtClean="0"/>
              <a:t> </a:t>
            </a:r>
            <a:r>
              <a:rPr lang="de-DE" sz="1800" dirty="0" err="1" smtClean="0"/>
              <a:t>experience</a:t>
            </a:r>
            <a:endParaRPr lang="de-DE" sz="1800" dirty="0" smtClean="0"/>
          </a:p>
          <a:p>
            <a:pPr lvl="1">
              <a:lnSpc>
                <a:spcPct val="90000"/>
              </a:lnSpc>
              <a:buFontTx/>
              <a:buNone/>
            </a:pPr>
            <a:endParaRPr lang="de-DE" sz="1600" dirty="0" smtClean="0"/>
          </a:p>
        </p:txBody>
      </p:sp>
      <p:sp>
        <p:nvSpPr>
          <p:cNvPr id="112642" name="Rectangle 2"/>
          <p:cNvSpPr>
            <a:spLocks noGrp="1" noChangeArrowheads="1"/>
          </p:cNvSpPr>
          <p:nvPr>
            <p:ph type="title"/>
          </p:nvPr>
        </p:nvSpPr>
        <p:spPr/>
        <p:txBody>
          <a:bodyPr/>
          <a:lstStyle/>
          <a:p>
            <a:r>
              <a:rPr lang="de-DE" dirty="0" smtClean="0"/>
              <a:t>SCRUM Practices</a:t>
            </a:r>
            <a:br>
              <a:rPr lang="de-DE" dirty="0" smtClean="0"/>
            </a:br>
            <a:r>
              <a:rPr lang="de-DE" sz="1800" dirty="0" err="1" smtClean="0">
                <a:solidFill>
                  <a:schemeClr val="tx1"/>
                </a:solidFill>
              </a:rPr>
              <a:t>Hints</a:t>
            </a:r>
            <a:endParaRPr lang="de-DE" sz="1800" dirty="0" smtClean="0">
              <a:solidFill>
                <a:schemeClr val="tx1"/>
              </a:solidFill>
            </a:endParaRPr>
          </a:p>
        </p:txBody>
      </p:sp>
    </p:spTree>
    <p:extLst>
      <p:ext uri="{BB962C8B-B14F-4D97-AF65-F5344CB8AC3E}">
        <p14:creationId xmlns:p14="http://schemas.microsoft.com/office/powerpoint/2010/main" val="279460553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52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523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523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523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523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5238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5238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5238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5238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52387">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52387">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52387">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2387">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52387">
                                            <p:txEl>
                                              <p:pRg st="13" end="1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52387">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523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2387"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3954" name="AutoShape 2"/>
          <p:cNvSpPr>
            <a:spLocks noChangeArrowheads="1"/>
          </p:cNvSpPr>
          <p:nvPr/>
        </p:nvSpPr>
        <p:spPr bwMode="auto">
          <a:xfrm>
            <a:off x="2819400" y="2133600"/>
            <a:ext cx="6324600" cy="4724400"/>
          </a:xfrm>
          <a:prstGeom prst="roundRect">
            <a:avLst>
              <a:gd name="adj" fmla="val 16667"/>
            </a:avLst>
          </a:prstGeom>
          <a:solidFill>
            <a:srgbClr val="D5E6FF"/>
          </a:solidFill>
          <a:ln w="9525">
            <a:solidFill>
              <a:schemeClr val="tx1"/>
            </a:solidFill>
            <a:round/>
            <a:headEnd/>
            <a:tailEnd/>
          </a:ln>
        </p:spPr>
        <p:txBody>
          <a:bodyPr wrap="none" lIns="91436" tIns="45719" rIns="91436" bIns="45719" anchor="ctr"/>
          <a:lstStyle/>
          <a:p>
            <a:endParaRPr lang="de-DE" sz="1600">
              <a:solidFill>
                <a:prstClr val="black"/>
              </a:solidFill>
              <a:latin typeface="Calibri"/>
            </a:endParaRPr>
          </a:p>
        </p:txBody>
      </p:sp>
      <p:pic>
        <p:nvPicPr>
          <p:cNvPr id="113667"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2400" y="3048000"/>
            <a:ext cx="1371600" cy="1371600"/>
          </a:xfrm>
          <a:prstGeom prst="rect">
            <a:avLst/>
          </a:prstGeom>
          <a:noFill/>
          <a:ln w="9525">
            <a:noFill/>
            <a:miter lim="800000"/>
            <a:headEnd/>
            <a:tailEnd/>
          </a:ln>
        </p:spPr>
      </p:pic>
      <p:grpSp>
        <p:nvGrpSpPr>
          <p:cNvPr id="3" name="Group 7"/>
          <p:cNvGrpSpPr>
            <a:grpSpLocks/>
          </p:cNvGrpSpPr>
          <p:nvPr/>
        </p:nvGrpSpPr>
        <p:grpSpPr bwMode="auto">
          <a:xfrm>
            <a:off x="6553200" y="2362200"/>
            <a:ext cx="2133600" cy="1752600"/>
            <a:chOff x="4128" y="1488"/>
            <a:chExt cx="1344" cy="1104"/>
          </a:xfrm>
        </p:grpSpPr>
        <p:pic>
          <p:nvPicPr>
            <p:cNvPr id="113754"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128" y="1488"/>
              <a:ext cx="1344" cy="1104"/>
            </a:xfrm>
            <a:prstGeom prst="rect">
              <a:avLst/>
            </a:prstGeom>
            <a:noFill/>
            <a:ln w="9525">
              <a:noFill/>
              <a:miter lim="800000"/>
              <a:headEnd/>
              <a:tailEnd/>
            </a:ln>
          </p:spPr>
        </p:pic>
        <p:sp>
          <p:nvSpPr>
            <p:cNvPr id="113755" name="Text Box 9"/>
            <p:cNvSpPr txBox="1">
              <a:spLocks noChangeArrowheads="1"/>
            </p:cNvSpPr>
            <p:nvPr/>
          </p:nvSpPr>
          <p:spPr bwMode="auto">
            <a:xfrm>
              <a:off x="4458" y="1805"/>
              <a:ext cx="704" cy="442"/>
            </a:xfrm>
            <a:prstGeom prst="rect">
              <a:avLst/>
            </a:prstGeom>
            <a:noFill/>
            <a:ln w="9525">
              <a:noFill/>
              <a:miter lim="800000"/>
              <a:headEnd/>
              <a:tailEnd/>
            </a:ln>
          </p:spPr>
          <p:txBody>
            <a:bodyPr wrap="none" lIns="91436" tIns="45719" rIns="91436" bIns="45719">
              <a:spAutoFit/>
            </a:bodyPr>
            <a:lstStyle/>
            <a:p>
              <a:r>
                <a:rPr lang="de-DE" sz="2000">
                  <a:solidFill>
                    <a:prstClr val="black"/>
                  </a:solidFill>
                  <a:latin typeface="Calibri"/>
                </a:rPr>
                <a:t>SCRUM</a:t>
              </a:r>
            </a:p>
            <a:p>
              <a:r>
                <a:rPr lang="de-DE" sz="2000">
                  <a:solidFill>
                    <a:prstClr val="black"/>
                  </a:solidFill>
                  <a:latin typeface="Calibri"/>
                </a:rPr>
                <a:t>Room</a:t>
              </a:r>
            </a:p>
          </p:txBody>
        </p:sp>
      </p:grpSp>
      <p:grpSp>
        <p:nvGrpSpPr>
          <p:cNvPr id="4" name="Group 10"/>
          <p:cNvGrpSpPr>
            <a:grpSpLocks/>
          </p:cNvGrpSpPr>
          <p:nvPr/>
        </p:nvGrpSpPr>
        <p:grpSpPr bwMode="auto">
          <a:xfrm>
            <a:off x="3200400" y="2332038"/>
            <a:ext cx="2586038" cy="2317750"/>
            <a:chOff x="2016" y="1469"/>
            <a:chExt cx="1628" cy="1460"/>
          </a:xfrm>
        </p:grpSpPr>
        <p:pic>
          <p:nvPicPr>
            <p:cNvPr id="113752" name="Picture 11"/>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016" y="1728"/>
              <a:ext cx="1585" cy="1201"/>
            </a:xfrm>
            <a:prstGeom prst="rect">
              <a:avLst/>
            </a:prstGeom>
            <a:noFill/>
            <a:ln w="9525">
              <a:noFill/>
              <a:miter lim="800000"/>
              <a:headEnd/>
              <a:tailEnd/>
            </a:ln>
          </p:spPr>
        </p:pic>
        <p:sp>
          <p:nvSpPr>
            <p:cNvPr id="113753" name="Text Box 12"/>
            <p:cNvSpPr txBox="1">
              <a:spLocks noChangeArrowheads="1"/>
            </p:cNvSpPr>
            <p:nvPr/>
          </p:nvSpPr>
          <p:spPr bwMode="auto">
            <a:xfrm>
              <a:off x="2112" y="1469"/>
              <a:ext cx="1532" cy="250"/>
            </a:xfrm>
            <a:prstGeom prst="rect">
              <a:avLst/>
            </a:prstGeom>
            <a:noFill/>
            <a:ln w="9525">
              <a:noFill/>
              <a:miter lim="800000"/>
              <a:headEnd/>
              <a:tailEnd/>
            </a:ln>
          </p:spPr>
          <p:txBody>
            <a:bodyPr wrap="none" lIns="91436" tIns="45719" rIns="91436" bIns="45719">
              <a:spAutoFit/>
            </a:bodyPr>
            <a:lstStyle/>
            <a:p>
              <a:r>
                <a:rPr lang="de-DE" sz="2000">
                  <a:solidFill>
                    <a:prstClr val="black"/>
                  </a:solidFill>
                  <a:latin typeface="Calibri"/>
                </a:rPr>
                <a:t>SCRUM team 7+/-2</a:t>
              </a:r>
            </a:p>
          </p:txBody>
        </p:sp>
      </p:grpSp>
      <p:sp>
        <p:nvSpPr>
          <p:cNvPr id="113671" name="Text Box 13"/>
          <p:cNvSpPr txBox="1">
            <a:spLocks noChangeArrowheads="1"/>
          </p:cNvSpPr>
          <p:nvPr/>
        </p:nvSpPr>
        <p:spPr bwMode="auto">
          <a:xfrm>
            <a:off x="136525" y="4354513"/>
            <a:ext cx="1413335" cy="1015661"/>
          </a:xfrm>
          <a:prstGeom prst="rect">
            <a:avLst/>
          </a:prstGeom>
          <a:noFill/>
          <a:ln w="9525">
            <a:noFill/>
            <a:miter lim="800000"/>
            <a:headEnd/>
            <a:tailEnd/>
          </a:ln>
        </p:spPr>
        <p:txBody>
          <a:bodyPr wrap="none" lIns="91436" tIns="45719" rIns="91436" bIns="45719">
            <a:spAutoFit/>
          </a:bodyPr>
          <a:lstStyle/>
          <a:p>
            <a:r>
              <a:rPr lang="de-DE" sz="2000" dirty="0" err="1">
                <a:solidFill>
                  <a:prstClr val="black"/>
                </a:solidFill>
                <a:latin typeface="Calibri"/>
              </a:rPr>
              <a:t>Product</a:t>
            </a:r>
            <a:endParaRPr lang="de-DE" sz="2000" dirty="0">
              <a:solidFill>
                <a:prstClr val="black"/>
              </a:solidFill>
              <a:latin typeface="Calibri"/>
            </a:endParaRPr>
          </a:p>
          <a:p>
            <a:r>
              <a:rPr lang="de-DE" sz="2000" dirty="0" err="1">
                <a:solidFill>
                  <a:prstClr val="black"/>
                </a:solidFill>
                <a:latin typeface="Calibri"/>
              </a:rPr>
              <a:t>Backlog</a:t>
            </a:r>
            <a:endParaRPr lang="de-DE" sz="2000" dirty="0">
              <a:solidFill>
                <a:prstClr val="black"/>
              </a:solidFill>
              <a:latin typeface="Calibri"/>
            </a:endParaRPr>
          </a:p>
          <a:p>
            <a:r>
              <a:rPr lang="de-DE" sz="2000" dirty="0" smtClean="0">
                <a:solidFill>
                  <a:prstClr val="black"/>
                </a:solidFill>
                <a:latin typeface="Calibri"/>
              </a:rPr>
              <a:t>(</a:t>
            </a:r>
            <a:r>
              <a:rPr lang="de-DE" sz="2000" dirty="0" err="1" smtClean="0">
                <a:solidFill>
                  <a:prstClr val="black"/>
                </a:solidFill>
                <a:latin typeface="Calibri"/>
              </a:rPr>
              <a:t>prioritized</a:t>
            </a:r>
            <a:r>
              <a:rPr lang="de-DE" sz="2000" dirty="0" smtClean="0">
                <a:solidFill>
                  <a:prstClr val="black"/>
                </a:solidFill>
                <a:latin typeface="Calibri"/>
              </a:rPr>
              <a:t>)</a:t>
            </a:r>
            <a:endParaRPr lang="de-DE" sz="2000" dirty="0">
              <a:solidFill>
                <a:prstClr val="black"/>
              </a:solidFill>
              <a:latin typeface="Calibri"/>
            </a:endParaRPr>
          </a:p>
        </p:txBody>
      </p:sp>
      <p:grpSp>
        <p:nvGrpSpPr>
          <p:cNvPr id="5" name="Group 14"/>
          <p:cNvGrpSpPr>
            <a:grpSpLocks/>
          </p:cNvGrpSpPr>
          <p:nvPr/>
        </p:nvGrpSpPr>
        <p:grpSpPr bwMode="auto">
          <a:xfrm>
            <a:off x="228600" y="1066800"/>
            <a:ext cx="1214438" cy="1936750"/>
            <a:chOff x="0" y="701"/>
            <a:chExt cx="765" cy="1220"/>
          </a:xfrm>
        </p:grpSpPr>
        <p:pic>
          <p:nvPicPr>
            <p:cNvPr id="113750" name="Picture 1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0" y="1248"/>
              <a:ext cx="673" cy="673"/>
            </a:xfrm>
            <a:prstGeom prst="rect">
              <a:avLst/>
            </a:prstGeom>
            <a:noFill/>
            <a:ln w="9525">
              <a:noFill/>
              <a:miter lim="800000"/>
              <a:headEnd/>
              <a:tailEnd/>
            </a:ln>
          </p:spPr>
        </p:pic>
        <p:sp>
          <p:nvSpPr>
            <p:cNvPr id="113751" name="Text Box 16"/>
            <p:cNvSpPr txBox="1">
              <a:spLocks noChangeArrowheads="1"/>
            </p:cNvSpPr>
            <p:nvPr/>
          </p:nvSpPr>
          <p:spPr bwMode="auto">
            <a:xfrm>
              <a:off x="0" y="701"/>
              <a:ext cx="765" cy="442"/>
            </a:xfrm>
            <a:prstGeom prst="rect">
              <a:avLst/>
            </a:prstGeom>
            <a:noFill/>
            <a:ln w="9525">
              <a:noFill/>
              <a:miter lim="800000"/>
              <a:headEnd/>
              <a:tailEnd/>
            </a:ln>
          </p:spPr>
          <p:txBody>
            <a:bodyPr wrap="none" lIns="91436" tIns="45719" rIns="91436" bIns="45719">
              <a:spAutoFit/>
            </a:bodyPr>
            <a:lstStyle/>
            <a:p>
              <a:r>
                <a:rPr lang="de-DE" sz="2000">
                  <a:solidFill>
                    <a:prstClr val="black"/>
                  </a:solidFill>
                  <a:latin typeface="Calibri"/>
                </a:rPr>
                <a:t>Product </a:t>
              </a:r>
              <a:br>
                <a:rPr lang="de-DE" sz="2000">
                  <a:solidFill>
                    <a:prstClr val="black"/>
                  </a:solidFill>
                  <a:latin typeface="Calibri"/>
                </a:rPr>
              </a:br>
              <a:r>
                <a:rPr lang="de-DE" sz="2000">
                  <a:solidFill>
                    <a:prstClr val="black"/>
                  </a:solidFill>
                  <a:latin typeface="Calibri"/>
                </a:rPr>
                <a:t>Owner</a:t>
              </a:r>
            </a:p>
          </p:txBody>
        </p:sp>
      </p:grpSp>
      <p:grpSp>
        <p:nvGrpSpPr>
          <p:cNvPr id="6" name="Group 17"/>
          <p:cNvGrpSpPr>
            <a:grpSpLocks/>
          </p:cNvGrpSpPr>
          <p:nvPr/>
        </p:nvGrpSpPr>
        <p:grpSpPr bwMode="auto">
          <a:xfrm>
            <a:off x="3200400" y="4419600"/>
            <a:ext cx="5105400" cy="1905000"/>
            <a:chOff x="2016" y="2928"/>
            <a:chExt cx="3216" cy="1200"/>
          </a:xfrm>
        </p:grpSpPr>
        <p:sp>
          <p:nvSpPr>
            <p:cNvPr id="113687" name="Text Box 18"/>
            <p:cNvSpPr txBox="1">
              <a:spLocks noChangeArrowheads="1"/>
            </p:cNvSpPr>
            <p:nvPr/>
          </p:nvSpPr>
          <p:spPr bwMode="auto">
            <a:xfrm>
              <a:off x="2064" y="3437"/>
              <a:ext cx="1520" cy="250"/>
            </a:xfrm>
            <a:prstGeom prst="rect">
              <a:avLst/>
            </a:prstGeom>
            <a:noFill/>
            <a:ln w="9525">
              <a:noFill/>
              <a:miter lim="800000"/>
              <a:headEnd/>
              <a:tailEnd/>
            </a:ln>
          </p:spPr>
          <p:txBody>
            <a:bodyPr wrap="none" lIns="91436" tIns="45719" rIns="91436" bIns="45719">
              <a:spAutoFit/>
            </a:bodyPr>
            <a:lstStyle/>
            <a:p>
              <a:r>
                <a:rPr lang="de-DE" sz="2000">
                  <a:solidFill>
                    <a:prstClr val="black"/>
                  </a:solidFill>
                  <a:latin typeface="Calibri"/>
                </a:rPr>
                <a:t>   SPRINT: 30 days</a:t>
              </a:r>
            </a:p>
          </p:txBody>
        </p:sp>
        <p:sp>
          <p:nvSpPr>
            <p:cNvPr id="113688" name="Line 19"/>
            <p:cNvSpPr>
              <a:spLocks noChangeShapeType="1"/>
            </p:cNvSpPr>
            <p:nvPr/>
          </p:nvSpPr>
          <p:spPr bwMode="auto">
            <a:xfrm>
              <a:off x="2016" y="3264"/>
              <a:ext cx="3216" cy="0"/>
            </a:xfrm>
            <a:prstGeom prst="line">
              <a:avLst/>
            </a:prstGeom>
            <a:noFill/>
            <a:ln w="38100">
              <a:solidFill>
                <a:schemeClr val="tx1"/>
              </a:solidFill>
              <a:round/>
              <a:headEnd/>
              <a:tailEnd type="triangle" w="med" len="med"/>
            </a:ln>
          </p:spPr>
          <p:txBody>
            <a:bodyPr wrap="none" lIns="110377" tIns="55189" rIns="110377" bIns="55189">
              <a:spAutoFit/>
            </a:bodyPr>
            <a:lstStyle/>
            <a:p>
              <a:endParaRPr lang="de-DE">
                <a:solidFill>
                  <a:prstClr val="black"/>
                </a:solidFill>
                <a:latin typeface="Calibri"/>
              </a:endParaRPr>
            </a:p>
          </p:txBody>
        </p:sp>
        <p:grpSp>
          <p:nvGrpSpPr>
            <p:cNvPr id="7" name="Group 20"/>
            <p:cNvGrpSpPr>
              <a:grpSpLocks/>
            </p:cNvGrpSpPr>
            <p:nvPr/>
          </p:nvGrpSpPr>
          <p:grpSpPr bwMode="auto">
            <a:xfrm flipH="1">
              <a:off x="3360" y="2928"/>
              <a:ext cx="768" cy="1200"/>
              <a:chOff x="2592" y="1872"/>
              <a:chExt cx="768" cy="1200"/>
            </a:xfrm>
          </p:grpSpPr>
          <p:sp>
            <p:nvSpPr>
              <p:cNvPr id="113690" name="Freeform 21"/>
              <p:cNvSpPr>
                <a:spLocks/>
              </p:cNvSpPr>
              <p:nvPr/>
            </p:nvSpPr>
            <p:spPr bwMode="auto">
              <a:xfrm>
                <a:off x="2652" y="3031"/>
                <a:ext cx="690" cy="41"/>
              </a:xfrm>
              <a:custGeom>
                <a:avLst/>
                <a:gdLst>
                  <a:gd name="T0" fmla="*/ 33 w 2071"/>
                  <a:gd name="T1" fmla="*/ 11 h 123"/>
                  <a:gd name="T2" fmla="*/ 98 w 2071"/>
                  <a:gd name="T3" fmla="*/ 21 h 123"/>
                  <a:gd name="T4" fmla="*/ 160 w 2071"/>
                  <a:gd name="T5" fmla="*/ 30 h 123"/>
                  <a:gd name="T6" fmla="*/ 220 w 2071"/>
                  <a:gd name="T7" fmla="*/ 35 h 123"/>
                  <a:gd name="T8" fmla="*/ 277 w 2071"/>
                  <a:gd name="T9" fmla="*/ 39 h 123"/>
                  <a:gd name="T10" fmla="*/ 331 w 2071"/>
                  <a:gd name="T11" fmla="*/ 41 h 123"/>
                  <a:gd name="T12" fmla="*/ 382 w 2071"/>
                  <a:gd name="T13" fmla="*/ 41 h 123"/>
                  <a:gd name="T14" fmla="*/ 430 w 2071"/>
                  <a:gd name="T15" fmla="*/ 40 h 123"/>
                  <a:gd name="T16" fmla="*/ 475 w 2071"/>
                  <a:gd name="T17" fmla="*/ 38 h 123"/>
                  <a:gd name="T18" fmla="*/ 517 w 2071"/>
                  <a:gd name="T19" fmla="*/ 35 h 123"/>
                  <a:gd name="T20" fmla="*/ 555 w 2071"/>
                  <a:gd name="T21" fmla="*/ 32 h 123"/>
                  <a:gd name="T22" fmla="*/ 588 w 2071"/>
                  <a:gd name="T23" fmla="*/ 29 h 123"/>
                  <a:gd name="T24" fmla="*/ 618 w 2071"/>
                  <a:gd name="T25" fmla="*/ 25 h 123"/>
                  <a:gd name="T26" fmla="*/ 645 w 2071"/>
                  <a:gd name="T27" fmla="*/ 23 h 123"/>
                  <a:gd name="T28" fmla="*/ 666 w 2071"/>
                  <a:gd name="T29" fmla="*/ 21 h 123"/>
                  <a:gd name="T30" fmla="*/ 683 w 2071"/>
                  <a:gd name="T31" fmla="*/ 19 h 123"/>
                  <a:gd name="T32" fmla="*/ 690 w 2071"/>
                  <a:gd name="T33" fmla="*/ 19 h 123"/>
                  <a:gd name="T34" fmla="*/ 690 w 2071"/>
                  <a:gd name="T35" fmla="*/ 19 h 123"/>
                  <a:gd name="T36" fmla="*/ 684 w 2071"/>
                  <a:gd name="T37" fmla="*/ 17 h 123"/>
                  <a:gd name="T38" fmla="*/ 669 w 2071"/>
                  <a:gd name="T39" fmla="*/ 11 h 123"/>
                  <a:gd name="T40" fmla="*/ 653 w 2071"/>
                  <a:gd name="T41" fmla="*/ 5 h 123"/>
                  <a:gd name="T42" fmla="*/ 637 w 2071"/>
                  <a:gd name="T43" fmla="*/ 1 h 123"/>
                  <a:gd name="T44" fmla="*/ 625 w 2071"/>
                  <a:gd name="T45" fmla="*/ 0 h 123"/>
                  <a:gd name="T46" fmla="*/ 605 w 2071"/>
                  <a:gd name="T47" fmla="*/ 0 h 123"/>
                  <a:gd name="T48" fmla="*/ 575 w 2071"/>
                  <a:gd name="T49" fmla="*/ 0 h 123"/>
                  <a:gd name="T50" fmla="*/ 535 w 2071"/>
                  <a:gd name="T51" fmla="*/ 0 h 123"/>
                  <a:gd name="T52" fmla="*/ 489 w 2071"/>
                  <a:gd name="T53" fmla="*/ 0 h 123"/>
                  <a:gd name="T54" fmla="*/ 437 w 2071"/>
                  <a:gd name="T55" fmla="*/ 0 h 123"/>
                  <a:gd name="T56" fmla="*/ 381 w 2071"/>
                  <a:gd name="T57" fmla="*/ 0 h 123"/>
                  <a:gd name="T58" fmla="*/ 324 w 2071"/>
                  <a:gd name="T59" fmla="*/ 1 h 123"/>
                  <a:gd name="T60" fmla="*/ 266 w 2071"/>
                  <a:gd name="T61" fmla="*/ 1 h 123"/>
                  <a:gd name="T62" fmla="*/ 210 w 2071"/>
                  <a:gd name="T63" fmla="*/ 1 h 123"/>
                  <a:gd name="T64" fmla="*/ 157 w 2071"/>
                  <a:gd name="T65" fmla="*/ 2 h 123"/>
                  <a:gd name="T66" fmla="*/ 109 w 2071"/>
                  <a:gd name="T67" fmla="*/ 2 h 123"/>
                  <a:gd name="T68" fmla="*/ 68 w 2071"/>
                  <a:gd name="T69" fmla="*/ 3 h 123"/>
                  <a:gd name="T70" fmla="*/ 35 w 2071"/>
                  <a:gd name="T71" fmla="*/ 3 h 123"/>
                  <a:gd name="T72" fmla="*/ 12 w 2071"/>
                  <a:gd name="T73" fmla="*/ 4 h 123"/>
                  <a:gd name="T74" fmla="*/ 0 w 2071"/>
                  <a:gd name="T75" fmla="*/ 4 h 1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71"/>
                  <a:gd name="T115" fmla="*/ 0 h 123"/>
                  <a:gd name="T116" fmla="*/ 2071 w 2071"/>
                  <a:gd name="T117" fmla="*/ 123 h 1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71" h="123">
                    <a:moveTo>
                      <a:pt x="0" y="13"/>
                    </a:moveTo>
                    <a:lnTo>
                      <a:pt x="99" y="32"/>
                    </a:lnTo>
                    <a:lnTo>
                      <a:pt x="197" y="50"/>
                    </a:lnTo>
                    <a:lnTo>
                      <a:pt x="293" y="64"/>
                    </a:lnTo>
                    <a:lnTo>
                      <a:pt x="387" y="78"/>
                    </a:lnTo>
                    <a:lnTo>
                      <a:pt x="480" y="89"/>
                    </a:lnTo>
                    <a:lnTo>
                      <a:pt x="570" y="97"/>
                    </a:lnTo>
                    <a:lnTo>
                      <a:pt x="659" y="105"/>
                    </a:lnTo>
                    <a:lnTo>
                      <a:pt x="745" y="112"/>
                    </a:lnTo>
                    <a:lnTo>
                      <a:pt x="830" y="116"/>
                    </a:lnTo>
                    <a:lnTo>
                      <a:pt x="913" y="120"/>
                    </a:lnTo>
                    <a:lnTo>
                      <a:pt x="993" y="122"/>
                    </a:lnTo>
                    <a:lnTo>
                      <a:pt x="1070" y="123"/>
                    </a:lnTo>
                    <a:lnTo>
                      <a:pt x="1147" y="123"/>
                    </a:lnTo>
                    <a:lnTo>
                      <a:pt x="1220" y="122"/>
                    </a:lnTo>
                    <a:lnTo>
                      <a:pt x="1292" y="120"/>
                    </a:lnTo>
                    <a:lnTo>
                      <a:pt x="1361" y="116"/>
                    </a:lnTo>
                    <a:lnTo>
                      <a:pt x="1426" y="114"/>
                    </a:lnTo>
                    <a:lnTo>
                      <a:pt x="1489" y="110"/>
                    </a:lnTo>
                    <a:lnTo>
                      <a:pt x="1551" y="105"/>
                    </a:lnTo>
                    <a:lnTo>
                      <a:pt x="1608" y="101"/>
                    </a:lnTo>
                    <a:lnTo>
                      <a:pt x="1665" y="96"/>
                    </a:lnTo>
                    <a:lnTo>
                      <a:pt x="1717" y="91"/>
                    </a:lnTo>
                    <a:lnTo>
                      <a:pt x="1766" y="86"/>
                    </a:lnTo>
                    <a:lnTo>
                      <a:pt x="1814" y="81"/>
                    </a:lnTo>
                    <a:lnTo>
                      <a:pt x="1856" y="76"/>
                    </a:lnTo>
                    <a:lnTo>
                      <a:pt x="1897" y="72"/>
                    </a:lnTo>
                    <a:lnTo>
                      <a:pt x="1935" y="68"/>
                    </a:lnTo>
                    <a:lnTo>
                      <a:pt x="1969" y="64"/>
                    </a:lnTo>
                    <a:lnTo>
                      <a:pt x="1999" y="62"/>
                    </a:lnTo>
                    <a:lnTo>
                      <a:pt x="2026" y="60"/>
                    </a:lnTo>
                    <a:lnTo>
                      <a:pt x="2051" y="58"/>
                    </a:lnTo>
                    <a:lnTo>
                      <a:pt x="2071" y="58"/>
                    </a:lnTo>
                    <a:lnTo>
                      <a:pt x="2071" y="56"/>
                    </a:lnTo>
                    <a:lnTo>
                      <a:pt x="2054" y="51"/>
                    </a:lnTo>
                    <a:lnTo>
                      <a:pt x="2033" y="43"/>
                    </a:lnTo>
                    <a:lnTo>
                      <a:pt x="2009" y="34"/>
                    </a:lnTo>
                    <a:lnTo>
                      <a:pt x="1984" y="24"/>
                    </a:lnTo>
                    <a:lnTo>
                      <a:pt x="1959" y="15"/>
                    </a:lnTo>
                    <a:lnTo>
                      <a:pt x="1935" y="8"/>
                    </a:lnTo>
                    <a:lnTo>
                      <a:pt x="1912" y="3"/>
                    </a:lnTo>
                    <a:lnTo>
                      <a:pt x="1895" y="1"/>
                    </a:lnTo>
                    <a:lnTo>
                      <a:pt x="1877" y="1"/>
                    </a:lnTo>
                    <a:lnTo>
                      <a:pt x="1852" y="0"/>
                    </a:lnTo>
                    <a:lnTo>
                      <a:pt x="1817" y="0"/>
                    </a:lnTo>
                    <a:lnTo>
                      <a:pt x="1775" y="0"/>
                    </a:lnTo>
                    <a:lnTo>
                      <a:pt x="1725" y="0"/>
                    </a:lnTo>
                    <a:lnTo>
                      <a:pt x="1668" y="0"/>
                    </a:lnTo>
                    <a:lnTo>
                      <a:pt x="1606" y="0"/>
                    </a:lnTo>
                    <a:lnTo>
                      <a:pt x="1538" y="0"/>
                    </a:lnTo>
                    <a:lnTo>
                      <a:pt x="1467" y="0"/>
                    </a:lnTo>
                    <a:lnTo>
                      <a:pt x="1391" y="0"/>
                    </a:lnTo>
                    <a:lnTo>
                      <a:pt x="1311" y="0"/>
                    </a:lnTo>
                    <a:lnTo>
                      <a:pt x="1228" y="1"/>
                    </a:lnTo>
                    <a:lnTo>
                      <a:pt x="1144" y="1"/>
                    </a:lnTo>
                    <a:lnTo>
                      <a:pt x="1058" y="1"/>
                    </a:lnTo>
                    <a:lnTo>
                      <a:pt x="971" y="2"/>
                    </a:lnTo>
                    <a:lnTo>
                      <a:pt x="885" y="2"/>
                    </a:lnTo>
                    <a:lnTo>
                      <a:pt x="799" y="3"/>
                    </a:lnTo>
                    <a:lnTo>
                      <a:pt x="714" y="3"/>
                    </a:lnTo>
                    <a:lnTo>
                      <a:pt x="630" y="4"/>
                    </a:lnTo>
                    <a:lnTo>
                      <a:pt x="548" y="5"/>
                    </a:lnTo>
                    <a:lnTo>
                      <a:pt x="471" y="5"/>
                    </a:lnTo>
                    <a:lnTo>
                      <a:pt x="397" y="6"/>
                    </a:lnTo>
                    <a:lnTo>
                      <a:pt x="327" y="6"/>
                    </a:lnTo>
                    <a:lnTo>
                      <a:pt x="262" y="8"/>
                    </a:lnTo>
                    <a:lnTo>
                      <a:pt x="203" y="9"/>
                    </a:lnTo>
                    <a:lnTo>
                      <a:pt x="150" y="9"/>
                    </a:lnTo>
                    <a:lnTo>
                      <a:pt x="104" y="10"/>
                    </a:lnTo>
                    <a:lnTo>
                      <a:pt x="65" y="11"/>
                    </a:lnTo>
                    <a:lnTo>
                      <a:pt x="35" y="11"/>
                    </a:lnTo>
                    <a:lnTo>
                      <a:pt x="14" y="12"/>
                    </a:lnTo>
                    <a:lnTo>
                      <a:pt x="1" y="12"/>
                    </a:lnTo>
                    <a:lnTo>
                      <a:pt x="0" y="13"/>
                    </a:lnTo>
                    <a:close/>
                  </a:path>
                </a:pathLst>
              </a:custGeom>
              <a:solidFill>
                <a:srgbClr val="00FF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1" name="Freeform 22"/>
              <p:cNvSpPr>
                <a:spLocks/>
              </p:cNvSpPr>
              <p:nvPr/>
            </p:nvSpPr>
            <p:spPr bwMode="auto">
              <a:xfrm>
                <a:off x="2652" y="3031"/>
                <a:ext cx="690" cy="41"/>
              </a:xfrm>
              <a:custGeom>
                <a:avLst/>
                <a:gdLst>
                  <a:gd name="T0" fmla="*/ 0 w 2071"/>
                  <a:gd name="T1" fmla="*/ 4 h 123"/>
                  <a:gd name="T2" fmla="*/ 66 w 2071"/>
                  <a:gd name="T3" fmla="*/ 17 h 123"/>
                  <a:gd name="T4" fmla="*/ 129 w 2071"/>
                  <a:gd name="T5" fmla="*/ 26 h 123"/>
                  <a:gd name="T6" fmla="*/ 190 w 2071"/>
                  <a:gd name="T7" fmla="*/ 32 h 123"/>
                  <a:gd name="T8" fmla="*/ 248 w 2071"/>
                  <a:gd name="T9" fmla="*/ 37 h 123"/>
                  <a:gd name="T10" fmla="*/ 304 w 2071"/>
                  <a:gd name="T11" fmla="*/ 40 h 123"/>
                  <a:gd name="T12" fmla="*/ 356 w 2071"/>
                  <a:gd name="T13" fmla="*/ 41 h 123"/>
                  <a:gd name="T14" fmla="*/ 406 w 2071"/>
                  <a:gd name="T15" fmla="*/ 41 h 123"/>
                  <a:gd name="T16" fmla="*/ 453 w 2071"/>
                  <a:gd name="T17" fmla="*/ 39 h 123"/>
                  <a:gd name="T18" fmla="*/ 496 w 2071"/>
                  <a:gd name="T19" fmla="*/ 37 h 123"/>
                  <a:gd name="T20" fmla="*/ 536 w 2071"/>
                  <a:gd name="T21" fmla="*/ 34 h 123"/>
                  <a:gd name="T22" fmla="*/ 572 w 2071"/>
                  <a:gd name="T23" fmla="*/ 30 h 123"/>
                  <a:gd name="T24" fmla="*/ 604 w 2071"/>
                  <a:gd name="T25" fmla="*/ 27 h 123"/>
                  <a:gd name="T26" fmla="*/ 632 w 2071"/>
                  <a:gd name="T27" fmla="*/ 24 h 123"/>
                  <a:gd name="T28" fmla="*/ 656 w 2071"/>
                  <a:gd name="T29" fmla="*/ 21 h 123"/>
                  <a:gd name="T30" fmla="*/ 675 w 2071"/>
                  <a:gd name="T31" fmla="*/ 20 h 123"/>
                  <a:gd name="T32" fmla="*/ 690 w 2071"/>
                  <a:gd name="T33" fmla="*/ 19 h 123"/>
                  <a:gd name="T34" fmla="*/ 690 w 2071"/>
                  <a:gd name="T35" fmla="*/ 19 h 123"/>
                  <a:gd name="T36" fmla="*/ 690 w 2071"/>
                  <a:gd name="T37" fmla="*/ 19 h 123"/>
                  <a:gd name="T38" fmla="*/ 690 w 2071"/>
                  <a:gd name="T39" fmla="*/ 19 h 123"/>
                  <a:gd name="T40" fmla="*/ 677 w 2071"/>
                  <a:gd name="T41" fmla="*/ 14 h 123"/>
                  <a:gd name="T42" fmla="*/ 661 w 2071"/>
                  <a:gd name="T43" fmla="*/ 8 h 123"/>
                  <a:gd name="T44" fmla="*/ 645 w 2071"/>
                  <a:gd name="T45" fmla="*/ 3 h 123"/>
                  <a:gd name="T46" fmla="*/ 631 w 2071"/>
                  <a:gd name="T47" fmla="*/ 0 h 123"/>
                  <a:gd name="T48" fmla="*/ 625 w 2071"/>
                  <a:gd name="T49" fmla="*/ 0 h 123"/>
                  <a:gd name="T50" fmla="*/ 605 w 2071"/>
                  <a:gd name="T51" fmla="*/ 0 h 123"/>
                  <a:gd name="T52" fmla="*/ 575 w 2071"/>
                  <a:gd name="T53" fmla="*/ 0 h 123"/>
                  <a:gd name="T54" fmla="*/ 535 w 2071"/>
                  <a:gd name="T55" fmla="*/ 0 h 123"/>
                  <a:gd name="T56" fmla="*/ 489 w 2071"/>
                  <a:gd name="T57" fmla="*/ 0 h 123"/>
                  <a:gd name="T58" fmla="*/ 437 w 2071"/>
                  <a:gd name="T59" fmla="*/ 0 h 123"/>
                  <a:gd name="T60" fmla="*/ 381 w 2071"/>
                  <a:gd name="T61" fmla="*/ 0 h 123"/>
                  <a:gd name="T62" fmla="*/ 324 w 2071"/>
                  <a:gd name="T63" fmla="*/ 1 h 123"/>
                  <a:gd name="T64" fmla="*/ 266 w 2071"/>
                  <a:gd name="T65" fmla="*/ 1 h 123"/>
                  <a:gd name="T66" fmla="*/ 210 w 2071"/>
                  <a:gd name="T67" fmla="*/ 1 h 123"/>
                  <a:gd name="T68" fmla="*/ 157 w 2071"/>
                  <a:gd name="T69" fmla="*/ 2 h 123"/>
                  <a:gd name="T70" fmla="*/ 109 w 2071"/>
                  <a:gd name="T71" fmla="*/ 2 h 123"/>
                  <a:gd name="T72" fmla="*/ 68 w 2071"/>
                  <a:gd name="T73" fmla="*/ 3 h 123"/>
                  <a:gd name="T74" fmla="*/ 35 w 2071"/>
                  <a:gd name="T75" fmla="*/ 3 h 123"/>
                  <a:gd name="T76" fmla="*/ 12 w 2071"/>
                  <a:gd name="T77" fmla="*/ 4 h 123"/>
                  <a:gd name="T78" fmla="*/ 0 w 2071"/>
                  <a:gd name="T79" fmla="*/ 4 h 1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71"/>
                  <a:gd name="T121" fmla="*/ 0 h 123"/>
                  <a:gd name="T122" fmla="*/ 2071 w 2071"/>
                  <a:gd name="T123" fmla="*/ 123 h 12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71" h="123">
                    <a:moveTo>
                      <a:pt x="0" y="13"/>
                    </a:moveTo>
                    <a:lnTo>
                      <a:pt x="0" y="13"/>
                    </a:lnTo>
                    <a:lnTo>
                      <a:pt x="99" y="32"/>
                    </a:lnTo>
                    <a:lnTo>
                      <a:pt x="197" y="50"/>
                    </a:lnTo>
                    <a:lnTo>
                      <a:pt x="293" y="64"/>
                    </a:lnTo>
                    <a:lnTo>
                      <a:pt x="387" y="78"/>
                    </a:lnTo>
                    <a:lnTo>
                      <a:pt x="480" y="89"/>
                    </a:lnTo>
                    <a:lnTo>
                      <a:pt x="570" y="97"/>
                    </a:lnTo>
                    <a:lnTo>
                      <a:pt x="659" y="105"/>
                    </a:lnTo>
                    <a:lnTo>
                      <a:pt x="745" y="112"/>
                    </a:lnTo>
                    <a:lnTo>
                      <a:pt x="830" y="116"/>
                    </a:lnTo>
                    <a:lnTo>
                      <a:pt x="913" y="120"/>
                    </a:lnTo>
                    <a:lnTo>
                      <a:pt x="993" y="122"/>
                    </a:lnTo>
                    <a:lnTo>
                      <a:pt x="1070" y="123"/>
                    </a:lnTo>
                    <a:lnTo>
                      <a:pt x="1147" y="123"/>
                    </a:lnTo>
                    <a:lnTo>
                      <a:pt x="1220" y="122"/>
                    </a:lnTo>
                    <a:lnTo>
                      <a:pt x="1292" y="120"/>
                    </a:lnTo>
                    <a:lnTo>
                      <a:pt x="1361" y="116"/>
                    </a:lnTo>
                    <a:lnTo>
                      <a:pt x="1426" y="114"/>
                    </a:lnTo>
                    <a:lnTo>
                      <a:pt x="1489" y="110"/>
                    </a:lnTo>
                    <a:lnTo>
                      <a:pt x="1551" y="105"/>
                    </a:lnTo>
                    <a:lnTo>
                      <a:pt x="1608" y="101"/>
                    </a:lnTo>
                    <a:lnTo>
                      <a:pt x="1665" y="96"/>
                    </a:lnTo>
                    <a:lnTo>
                      <a:pt x="1717" y="91"/>
                    </a:lnTo>
                    <a:lnTo>
                      <a:pt x="1766" y="86"/>
                    </a:lnTo>
                    <a:lnTo>
                      <a:pt x="1814" y="81"/>
                    </a:lnTo>
                    <a:lnTo>
                      <a:pt x="1856" y="76"/>
                    </a:lnTo>
                    <a:lnTo>
                      <a:pt x="1897" y="72"/>
                    </a:lnTo>
                    <a:lnTo>
                      <a:pt x="1935" y="68"/>
                    </a:lnTo>
                    <a:lnTo>
                      <a:pt x="1969" y="64"/>
                    </a:lnTo>
                    <a:lnTo>
                      <a:pt x="1999" y="62"/>
                    </a:lnTo>
                    <a:lnTo>
                      <a:pt x="2026" y="60"/>
                    </a:lnTo>
                    <a:lnTo>
                      <a:pt x="2051" y="58"/>
                    </a:lnTo>
                    <a:lnTo>
                      <a:pt x="2071" y="58"/>
                    </a:lnTo>
                    <a:lnTo>
                      <a:pt x="2071" y="56"/>
                    </a:lnTo>
                    <a:lnTo>
                      <a:pt x="2054" y="51"/>
                    </a:lnTo>
                    <a:lnTo>
                      <a:pt x="2033" y="43"/>
                    </a:lnTo>
                    <a:lnTo>
                      <a:pt x="2009" y="34"/>
                    </a:lnTo>
                    <a:lnTo>
                      <a:pt x="1984" y="24"/>
                    </a:lnTo>
                    <a:lnTo>
                      <a:pt x="1959" y="15"/>
                    </a:lnTo>
                    <a:lnTo>
                      <a:pt x="1935" y="8"/>
                    </a:lnTo>
                    <a:lnTo>
                      <a:pt x="1912" y="3"/>
                    </a:lnTo>
                    <a:lnTo>
                      <a:pt x="1895" y="1"/>
                    </a:lnTo>
                    <a:lnTo>
                      <a:pt x="1877" y="1"/>
                    </a:lnTo>
                    <a:lnTo>
                      <a:pt x="1852" y="0"/>
                    </a:lnTo>
                    <a:lnTo>
                      <a:pt x="1817" y="0"/>
                    </a:lnTo>
                    <a:lnTo>
                      <a:pt x="1775" y="0"/>
                    </a:lnTo>
                    <a:lnTo>
                      <a:pt x="1725" y="0"/>
                    </a:lnTo>
                    <a:lnTo>
                      <a:pt x="1668" y="0"/>
                    </a:lnTo>
                    <a:lnTo>
                      <a:pt x="1606" y="0"/>
                    </a:lnTo>
                    <a:lnTo>
                      <a:pt x="1538" y="0"/>
                    </a:lnTo>
                    <a:lnTo>
                      <a:pt x="1467" y="0"/>
                    </a:lnTo>
                    <a:lnTo>
                      <a:pt x="1391" y="0"/>
                    </a:lnTo>
                    <a:lnTo>
                      <a:pt x="1311" y="0"/>
                    </a:lnTo>
                    <a:lnTo>
                      <a:pt x="1228" y="1"/>
                    </a:lnTo>
                    <a:lnTo>
                      <a:pt x="1144" y="1"/>
                    </a:lnTo>
                    <a:lnTo>
                      <a:pt x="1058" y="1"/>
                    </a:lnTo>
                    <a:lnTo>
                      <a:pt x="971" y="2"/>
                    </a:lnTo>
                    <a:lnTo>
                      <a:pt x="885" y="2"/>
                    </a:lnTo>
                    <a:lnTo>
                      <a:pt x="799" y="3"/>
                    </a:lnTo>
                    <a:lnTo>
                      <a:pt x="714" y="3"/>
                    </a:lnTo>
                    <a:lnTo>
                      <a:pt x="630" y="4"/>
                    </a:lnTo>
                    <a:lnTo>
                      <a:pt x="548" y="5"/>
                    </a:lnTo>
                    <a:lnTo>
                      <a:pt x="471" y="5"/>
                    </a:lnTo>
                    <a:lnTo>
                      <a:pt x="397" y="6"/>
                    </a:lnTo>
                    <a:lnTo>
                      <a:pt x="327" y="6"/>
                    </a:lnTo>
                    <a:lnTo>
                      <a:pt x="262" y="8"/>
                    </a:lnTo>
                    <a:lnTo>
                      <a:pt x="203" y="9"/>
                    </a:lnTo>
                    <a:lnTo>
                      <a:pt x="150" y="9"/>
                    </a:lnTo>
                    <a:lnTo>
                      <a:pt x="104" y="10"/>
                    </a:lnTo>
                    <a:lnTo>
                      <a:pt x="65" y="11"/>
                    </a:lnTo>
                    <a:lnTo>
                      <a:pt x="35" y="11"/>
                    </a:lnTo>
                    <a:lnTo>
                      <a:pt x="14" y="12"/>
                    </a:lnTo>
                    <a:lnTo>
                      <a:pt x="1" y="12"/>
                    </a:lnTo>
                    <a:lnTo>
                      <a:pt x="0" y="13"/>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692" name="Freeform 23"/>
              <p:cNvSpPr>
                <a:spLocks/>
              </p:cNvSpPr>
              <p:nvPr/>
            </p:nvSpPr>
            <p:spPr bwMode="auto">
              <a:xfrm>
                <a:off x="2904" y="2577"/>
                <a:ext cx="216" cy="251"/>
              </a:xfrm>
              <a:custGeom>
                <a:avLst/>
                <a:gdLst>
                  <a:gd name="T0" fmla="*/ 6 w 647"/>
                  <a:gd name="T1" fmla="*/ 78 h 754"/>
                  <a:gd name="T2" fmla="*/ 18 w 647"/>
                  <a:gd name="T3" fmla="*/ 93 h 754"/>
                  <a:gd name="T4" fmla="*/ 30 w 647"/>
                  <a:gd name="T5" fmla="*/ 109 h 754"/>
                  <a:gd name="T6" fmla="*/ 33 w 647"/>
                  <a:gd name="T7" fmla="*/ 112 h 754"/>
                  <a:gd name="T8" fmla="*/ 36 w 647"/>
                  <a:gd name="T9" fmla="*/ 117 h 754"/>
                  <a:gd name="T10" fmla="*/ 42 w 647"/>
                  <a:gd name="T11" fmla="*/ 126 h 754"/>
                  <a:gd name="T12" fmla="*/ 53 w 647"/>
                  <a:gd name="T13" fmla="*/ 142 h 754"/>
                  <a:gd name="T14" fmla="*/ 65 w 647"/>
                  <a:gd name="T15" fmla="*/ 159 h 754"/>
                  <a:gd name="T16" fmla="*/ 78 w 647"/>
                  <a:gd name="T17" fmla="*/ 174 h 754"/>
                  <a:gd name="T18" fmla="*/ 91 w 647"/>
                  <a:gd name="T19" fmla="*/ 188 h 754"/>
                  <a:gd name="T20" fmla="*/ 105 w 647"/>
                  <a:gd name="T21" fmla="*/ 202 h 754"/>
                  <a:gd name="T22" fmla="*/ 111 w 647"/>
                  <a:gd name="T23" fmla="*/ 209 h 754"/>
                  <a:gd name="T24" fmla="*/ 122 w 647"/>
                  <a:gd name="T25" fmla="*/ 221 h 754"/>
                  <a:gd name="T26" fmla="*/ 133 w 647"/>
                  <a:gd name="T27" fmla="*/ 233 h 754"/>
                  <a:gd name="T28" fmla="*/ 148 w 647"/>
                  <a:gd name="T29" fmla="*/ 245 h 754"/>
                  <a:gd name="T30" fmla="*/ 177 w 647"/>
                  <a:gd name="T31" fmla="*/ 251 h 754"/>
                  <a:gd name="T32" fmla="*/ 204 w 647"/>
                  <a:gd name="T33" fmla="*/ 241 h 754"/>
                  <a:gd name="T34" fmla="*/ 214 w 647"/>
                  <a:gd name="T35" fmla="*/ 220 h 754"/>
                  <a:gd name="T36" fmla="*/ 216 w 647"/>
                  <a:gd name="T37" fmla="*/ 204 h 754"/>
                  <a:gd name="T38" fmla="*/ 216 w 647"/>
                  <a:gd name="T39" fmla="*/ 188 h 754"/>
                  <a:gd name="T40" fmla="*/ 216 w 647"/>
                  <a:gd name="T41" fmla="*/ 171 h 754"/>
                  <a:gd name="T42" fmla="*/ 214 w 647"/>
                  <a:gd name="T43" fmla="*/ 155 h 754"/>
                  <a:gd name="T44" fmla="*/ 210 w 647"/>
                  <a:gd name="T45" fmla="*/ 140 h 754"/>
                  <a:gd name="T46" fmla="*/ 204 w 647"/>
                  <a:gd name="T47" fmla="*/ 122 h 754"/>
                  <a:gd name="T48" fmla="*/ 196 w 647"/>
                  <a:gd name="T49" fmla="*/ 106 h 754"/>
                  <a:gd name="T50" fmla="*/ 185 w 647"/>
                  <a:gd name="T51" fmla="*/ 90 h 754"/>
                  <a:gd name="T52" fmla="*/ 172 w 647"/>
                  <a:gd name="T53" fmla="*/ 71 h 754"/>
                  <a:gd name="T54" fmla="*/ 160 w 647"/>
                  <a:gd name="T55" fmla="*/ 52 h 754"/>
                  <a:gd name="T56" fmla="*/ 151 w 647"/>
                  <a:gd name="T57" fmla="*/ 39 h 754"/>
                  <a:gd name="T58" fmla="*/ 143 w 647"/>
                  <a:gd name="T59" fmla="*/ 29 h 754"/>
                  <a:gd name="T60" fmla="*/ 136 w 647"/>
                  <a:gd name="T61" fmla="*/ 19 h 754"/>
                  <a:gd name="T62" fmla="*/ 131 w 647"/>
                  <a:gd name="T63" fmla="*/ 12 h 754"/>
                  <a:gd name="T64" fmla="*/ 124 w 647"/>
                  <a:gd name="T65" fmla="*/ 7 h 754"/>
                  <a:gd name="T66" fmla="*/ 113 w 647"/>
                  <a:gd name="T67" fmla="*/ 0 h 754"/>
                  <a:gd name="T68" fmla="*/ 92 w 647"/>
                  <a:gd name="T69" fmla="*/ 4 h 754"/>
                  <a:gd name="T70" fmla="*/ 71 w 647"/>
                  <a:gd name="T71" fmla="*/ 14 h 754"/>
                  <a:gd name="T72" fmla="*/ 56 w 647"/>
                  <a:gd name="T73" fmla="*/ 21 h 754"/>
                  <a:gd name="T74" fmla="*/ 41 w 647"/>
                  <a:gd name="T75" fmla="*/ 29 h 754"/>
                  <a:gd name="T76" fmla="*/ 28 w 647"/>
                  <a:gd name="T77" fmla="*/ 36 h 754"/>
                  <a:gd name="T78" fmla="*/ 13 w 647"/>
                  <a:gd name="T79" fmla="*/ 43 h 754"/>
                  <a:gd name="T80" fmla="*/ 2 w 647"/>
                  <a:gd name="T81" fmla="*/ 53 h 754"/>
                  <a:gd name="T82" fmla="*/ 0 w 647"/>
                  <a:gd name="T83" fmla="*/ 63 h 754"/>
                  <a:gd name="T84" fmla="*/ 1 w 647"/>
                  <a:gd name="T85" fmla="*/ 65 h 7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47"/>
                  <a:gd name="T130" fmla="*/ 0 h 754"/>
                  <a:gd name="T131" fmla="*/ 647 w 647"/>
                  <a:gd name="T132" fmla="*/ 754 h 7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47" h="754">
                    <a:moveTo>
                      <a:pt x="3" y="195"/>
                    </a:moveTo>
                    <a:lnTo>
                      <a:pt x="10" y="215"/>
                    </a:lnTo>
                    <a:lnTo>
                      <a:pt x="19" y="233"/>
                    </a:lnTo>
                    <a:lnTo>
                      <a:pt x="30" y="250"/>
                    </a:lnTo>
                    <a:lnTo>
                      <a:pt x="40" y="265"/>
                    </a:lnTo>
                    <a:lnTo>
                      <a:pt x="53" y="280"/>
                    </a:lnTo>
                    <a:lnTo>
                      <a:pt x="64" y="294"/>
                    </a:lnTo>
                    <a:lnTo>
                      <a:pt x="76" y="310"/>
                    </a:lnTo>
                    <a:lnTo>
                      <a:pt x="89" y="326"/>
                    </a:lnTo>
                    <a:lnTo>
                      <a:pt x="91" y="330"/>
                    </a:lnTo>
                    <a:lnTo>
                      <a:pt x="95" y="333"/>
                    </a:lnTo>
                    <a:lnTo>
                      <a:pt x="99" y="337"/>
                    </a:lnTo>
                    <a:lnTo>
                      <a:pt x="101" y="343"/>
                    </a:lnTo>
                    <a:lnTo>
                      <a:pt x="105" y="347"/>
                    </a:lnTo>
                    <a:lnTo>
                      <a:pt x="109" y="352"/>
                    </a:lnTo>
                    <a:lnTo>
                      <a:pt x="112" y="356"/>
                    </a:lnTo>
                    <a:lnTo>
                      <a:pt x="114" y="360"/>
                    </a:lnTo>
                    <a:lnTo>
                      <a:pt x="125" y="377"/>
                    </a:lnTo>
                    <a:lnTo>
                      <a:pt x="137" y="394"/>
                    </a:lnTo>
                    <a:lnTo>
                      <a:pt x="148" y="412"/>
                    </a:lnTo>
                    <a:lnTo>
                      <a:pt x="159" y="428"/>
                    </a:lnTo>
                    <a:lnTo>
                      <a:pt x="170" y="445"/>
                    </a:lnTo>
                    <a:lnTo>
                      <a:pt x="182" y="462"/>
                    </a:lnTo>
                    <a:lnTo>
                      <a:pt x="194" y="478"/>
                    </a:lnTo>
                    <a:lnTo>
                      <a:pt x="207" y="495"/>
                    </a:lnTo>
                    <a:lnTo>
                      <a:pt x="219" y="508"/>
                    </a:lnTo>
                    <a:lnTo>
                      <a:pt x="233" y="522"/>
                    </a:lnTo>
                    <a:lnTo>
                      <a:pt x="247" y="536"/>
                    </a:lnTo>
                    <a:lnTo>
                      <a:pt x="260" y="550"/>
                    </a:lnTo>
                    <a:lnTo>
                      <a:pt x="274" y="566"/>
                    </a:lnTo>
                    <a:lnTo>
                      <a:pt x="288" y="580"/>
                    </a:lnTo>
                    <a:lnTo>
                      <a:pt x="302" y="595"/>
                    </a:lnTo>
                    <a:lnTo>
                      <a:pt x="314" y="608"/>
                    </a:lnTo>
                    <a:lnTo>
                      <a:pt x="320" y="614"/>
                    </a:lnTo>
                    <a:lnTo>
                      <a:pt x="327" y="620"/>
                    </a:lnTo>
                    <a:lnTo>
                      <a:pt x="333" y="628"/>
                    </a:lnTo>
                    <a:lnTo>
                      <a:pt x="339" y="635"/>
                    </a:lnTo>
                    <a:lnTo>
                      <a:pt x="352" y="648"/>
                    </a:lnTo>
                    <a:lnTo>
                      <a:pt x="364" y="663"/>
                    </a:lnTo>
                    <a:lnTo>
                      <a:pt x="376" y="676"/>
                    </a:lnTo>
                    <a:lnTo>
                      <a:pt x="387" y="688"/>
                    </a:lnTo>
                    <a:lnTo>
                      <a:pt x="399" y="701"/>
                    </a:lnTo>
                    <a:lnTo>
                      <a:pt x="412" y="714"/>
                    </a:lnTo>
                    <a:lnTo>
                      <a:pt x="426" y="725"/>
                    </a:lnTo>
                    <a:lnTo>
                      <a:pt x="442" y="736"/>
                    </a:lnTo>
                    <a:lnTo>
                      <a:pt x="469" y="747"/>
                    </a:lnTo>
                    <a:lnTo>
                      <a:pt x="499" y="754"/>
                    </a:lnTo>
                    <a:lnTo>
                      <a:pt x="529" y="754"/>
                    </a:lnTo>
                    <a:lnTo>
                      <a:pt x="560" y="749"/>
                    </a:lnTo>
                    <a:lnTo>
                      <a:pt x="587" y="740"/>
                    </a:lnTo>
                    <a:lnTo>
                      <a:pt x="610" y="725"/>
                    </a:lnTo>
                    <a:lnTo>
                      <a:pt x="627" y="704"/>
                    </a:lnTo>
                    <a:lnTo>
                      <a:pt x="638" y="677"/>
                    </a:lnTo>
                    <a:lnTo>
                      <a:pt x="641" y="661"/>
                    </a:lnTo>
                    <a:lnTo>
                      <a:pt x="642" y="646"/>
                    </a:lnTo>
                    <a:lnTo>
                      <a:pt x="645" y="629"/>
                    </a:lnTo>
                    <a:lnTo>
                      <a:pt x="646" y="614"/>
                    </a:lnTo>
                    <a:lnTo>
                      <a:pt x="647" y="597"/>
                    </a:lnTo>
                    <a:lnTo>
                      <a:pt x="647" y="580"/>
                    </a:lnTo>
                    <a:lnTo>
                      <a:pt x="647" y="564"/>
                    </a:lnTo>
                    <a:lnTo>
                      <a:pt x="647" y="548"/>
                    </a:lnTo>
                    <a:lnTo>
                      <a:pt x="647" y="532"/>
                    </a:lnTo>
                    <a:lnTo>
                      <a:pt x="646" y="515"/>
                    </a:lnTo>
                    <a:lnTo>
                      <a:pt x="645" y="498"/>
                    </a:lnTo>
                    <a:lnTo>
                      <a:pt x="643" y="483"/>
                    </a:lnTo>
                    <a:lnTo>
                      <a:pt x="641" y="466"/>
                    </a:lnTo>
                    <a:lnTo>
                      <a:pt x="637" y="451"/>
                    </a:lnTo>
                    <a:lnTo>
                      <a:pt x="633" y="435"/>
                    </a:lnTo>
                    <a:lnTo>
                      <a:pt x="630" y="420"/>
                    </a:lnTo>
                    <a:lnTo>
                      <a:pt x="623" y="402"/>
                    </a:lnTo>
                    <a:lnTo>
                      <a:pt x="617" y="384"/>
                    </a:lnTo>
                    <a:lnTo>
                      <a:pt x="612" y="367"/>
                    </a:lnTo>
                    <a:lnTo>
                      <a:pt x="605" y="351"/>
                    </a:lnTo>
                    <a:lnTo>
                      <a:pt x="597" y="334"/>
                    </a:lnTo>
                    <a:lnTo>
                      <a:pt x="588" y="319"/>
                    </a:lnTo>
                    <a:lnTo>
                      <a:pt x="578" y="303"/>
                    </a:lnTo>
                    <a:lnTo>
                      <a:pt x="566" y="287"/>
                    </a:lnTo>
                    <a:lnTo>
                      <a:pt x="553" y="270"/>
                    </a:lnTo>
                    <a:lnTo>
                      <a:pt x="541" y="252"/>
                    </a:lnTo>
                    <a:lnTo>
                      <a:pt x="528" y="233"/>
                    </a:lnTo>
                    <a:lnTo>
                      <a:pt x="514" y="214"/>
                    </a:lnTo>
                    <a:lnTo>
                      <a:pt x="502" y="195"/>
                    </a:lnTo>
                    <a:lnTo>
                      <a:pt x="489" y="175"/>
                    </a:lnTo>
                    <a:lnTo>
                      <a:pt x="478" y="157"/>
                    </a:lnTo>
                    <a:lnTo>
                      <a:pt x="467" y="138"/>
                    </a:lnTo>
                    <a:lnTo>
                      <a:pt x="458" y="128"/>
                    </a:lnTo>
                    <a:lnTo>
                      <a:pt x="451" y="118"/>
                    </a:lnTo>
                    <a:lnTo>
                      <a:pt x="443" y="108"/>
                    </a:lnTo>
                    <a:lnTo>
                      <a:pt x="436" y="97"/>
                    </a:lnTo>
                    <a:lnTo>
                      <a:pt x="428" y="87"/>
                    </a:lnTo>
                    <a:lnTo>
                      <a:pt x="421" y="77"/>
                    </a:lnTo>
                    <a:lnTo>
                      <a:pt x="413" y="66"/>
                    </a:lnTo>
                    <a:lnTo>
                      <a:pt x="406" y="56"/>
                    </a:lnTo>
                    <a:lnTo>
                      <a:pt x="401" y="49"/>
                    </a:lnTo>
                    <a:lnTo>
                      <a:pt x="396" y="43"/>
                    </a:lnTo>
                    <a:lnTo>
                      <a:pt x="391" y="37"/>
                    </a:lnTo>
                    <a:lnTo>
                      <a:pt x="384" y="31"/>
                    </a:lnTo>
                    <a:lnTo>
                      <a:pt x="378" y="26"/>
                    </a:lnTo>
                    <a:lnTo>
                      <a:pt x="372" y="20"/>
                    </a:lnTo>
                    <a:lnTo>
                      <a:pt x="366" y="14"/>
                    </a:lnTo>
                    <a:lnTo>
                      <a:pt x="358" y="9"/>
                    </a:lnTo>
                    <a:lnTo>
                      <a:pt x="339" y="1"/>
                    </a:lnTo>
                    <a:lnTo>
                      <a:pt x="319" y="0"/>
                    </a:lnTo>
                    <a:lnTo>
                      <a:pt x="298" y="4"/>
                    </a:lnTo>
                    <a:lnTo>
                      <a:pt x="275" y="12"/>
                    </a:lnTo>
                    <a:lnTo>
                      <a:pt x="253" y="21"/>
                    </a:lnTo>
                    <a:lnTo>
                      <a:pt x="232" y="32"/>
                    </a:lnTo>
                    <a:lnTo>
                      <a:pt x="213" y="43"/>
                    </a:lnTo>
                    <a:lnTo>
                      <a:pt x="195" y="52"/>
                    </a:lnTo>
                    <a:lnTo>
                      <a:pt x="182" y="57"/>
                    </a:lnTo>
                    <a:lnTo>
                      <a:pt x="168" y="63"/>
                    </a:lnTo>
                    <a:lnTo>
                      <a:pt x="153" y="70"/>
                    </a:lnTo>
                    <a:lnTo>
                      <a:pt x="138" y="77"/>
                    </a:lnTo>
                    <a:lnTo>
                      <a:pt x="123" y="86"/>
                    </a:lnTo>
                    <a:lnTo>
                      <a:pt x="109" y="93"/>
                    </a:lnTo>
                    <a:lnTo>
                      <a:pt x="96" y="101"/>
                    </a:lnTo>
                    <a:lnTo>
                      <a:pt x="84" y="109"/>
                    </a:lnTo>
                    <a:lnTo>
                      <a:pt x="70" y="114"/>
                    </a:lnTo>
                    <a:lnTo>
                      <a:pt x="55" y="121"/>
                    </a:lnTo>
                    <a:lnTo>
                      <a:pt x="40" y="130"/>
                    </a:lnTo>
                    <a:lnTo>
                      <a:pt x="25" y="139"/>
                    </a:lnTo>
                    <a:lnTo>
                      <a:pt x="14" y="149"/>
                    </a:lnTo>
                    <a:lnTo>
                      <a:pt x="5" y="160"/>
                    </a:lnTo>
                    <a:lnTo>
                      <a:pt x="0" y="172"/>
                    </a:lnTo>
                    <a:lnTo>
                      <a:pt x="0" y="186"/>
                    </a:lnTo>
                    <a:lnTo>
                      <a:pt x="0" y="189"/>
                    </a:lnTo>
                    <a:lnTo>
                      <a:pt x="1" y="191"/>
                    </a:lnTo>
                    <a:lnTo>
                      <a:pt x="3" y="193"/>
                    </a:lnTo>
                    <a:lnTo>
                      <a:pt x="3" y="195"/>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3" name="Freeform 24"/>
              <p:cNvSpPr>
                <a:spLocks/>
              </p:cNvSpPr>
              <p:nvPr/>
            </p:nvSpPr>
            <p:spPr bwMode="auto">
              <a:xfrm>
                <a:off x="2904" y="2577"/>
                <a:ext cx="216" cy="251"/>
              </a:xfrm>
              <a:custGeom>
                <a:avLst/>
                <a:gdLst>
                  <a:gd name="T0" fmla="*/ 3 w 647"/>
                  <a:gd name="T1" fmla="*/ 72 h 754"/>
                  <a:gd name="T2" fmla="*/ 13 w 647"/>
                  <a:gd name="T3" fmla="*/ 88 h 754"/>
                  <a:gd name="T4" fmla="*/ 25 w 647"/>
                  <a:gd name="T5" fmla="*/ 103 h 754"/>
                  <a:gd name="T6" fmla="*/ 30 w 647"/>
                  <a:gd name="T7" fmla="*/ 110 h 754"/>
                  <a:gd name="T8" fmla="*/ 34 w 647"/>
                  <a:gd name="T9" fmla="*/ 114 h 754"/>
                  <a:gd name="T10" fmla="*/ 37 w 647"/>
                  <a:gd name="T11" fmla="*/ 119 h 754"/>
                  <a:gd name="T12" fmla="*/ 42 w 647"/>
                  <a:gd name="T13" fmla="*/ 126 h 754"/>
                  <a:gd name="T14" fmla="*/ 53 w 647"/>
                  <a:gd name="T15" fmla="*/ 142 h 754"/>
                  <a:gd name="T16" fmla="*/ 65 w 647"/>
                  <a:gd name="T17" fmla="*/ 159 h 754"/>
                  <a:gd name="T18" fmla="*/ 73 w 647"/>
                  <a:gd name="T19" fmla="*/ 169 h 754"/>
                  <a:gd name="T20" fmla="*/ 87 w 647"/>
                  <a:gd name="T21" fmla="*/ 183 h 754"/>
                  <a:gd name="T22" fmla="*/ 101 w 647"/>
                  <a:gd name="T23" fmla="*/ 198 h 754"/>
                  <a:gd name="T24" fmla="*/ 107 w 647"/>
                  <a:gd name="T25" fmla="*/ 204 h 754"/>
                  <a:gd name="T26" fmla="*/ 113 w 647"/>
                  <a:gd name="T27" fmla="*/ 211 h 754"/>
                  <a:gd name="T28" fmla="*/ 122 w 647"/>
                  <a:gd name="T29" fmla="*/ 221 h 754"/>
                  <a:gd name="T30" fmla="*/ 133 w 647"/>
                  <a:gd name="T31" fmla="*/ 233 h 754"/>
                  <a:gd name="T32" fmla="*/ 148 w 647"/>
                  <a:gd name="T33" fmla="*/ 245 h 754"/>
                  <a:gd name="T34" fmla="*/ 167 w 647"/>
                  <a:gd name="T35" fmla="*/ 251 h 754"/>
                  <a:gd name="T36" fmla="*/ 196 w 647"/>
                  <a:gd name="T37" fmla="*/ 246 h 754"/>
                  <a:gd name="T38" fmla="*/ 213 w 647"/>
                  <a:gd name="T39" fmla="*/ 225 h 754"/>
                  <a:gd name="T40" fmla="*/ 214 w 647"/>
                  <a:gd name="T41" fmla="*/ 215 h 754"/>
                  <a:gd name="T42" fmla="*/ 216 w 647"/>
                  <a:gd name="T43" fmla="*/ 199 h 754"/>
                  <a:gd name="T44" fmla="*/ 216 w 647"/>
                  <a:gd name="T45" fmla="*/ 182 h 754"/>
                  <a:gd name="T46" fmla="*/ 215 w 647"/>
                  <a:gd name="T47" fmla="*/ 166 h 754"/>
                  <a:gd name="T48" fmla="*/ 213 w 647"/>
                  <a:gd name="T49" fmla="*/ 150 h 754"/>
                  <a:gd name="T50" fmla="*/ 210 w 647"/>
                  <a:gd name="T51" fmla="*/ 140 h 754"/>
                  <a:gd name="T52" fmla="*/ 204 w 647"/>
                  <a:gd name="T53" fmla="*/ 122 h 754"/>
                  <a:gd name="T54" fmla="*/ 196 w 647"/>
                  <a:gd name="T55" fmla="*/ 106 h 754"/>
                  <a:gd name="T56" fmla="*/ 189 w 647"/>
                  <a:gd name="T57" fmla="*/ 96 h 754"/>
                  <a:gd name="T58" fmla="*/ 176 w 647"/>
                  <a:gd name="T59" fmla="*/ 78 h 754"/>
                  <a:gd name="T60" fmla="*/ 163 w 647"/>
                  <a:gd name="T61" fmla="*/ 58 h 754"/>
                  <a:gd name="T62" fmla="*/ 156 w 647"/>
                  <a:gd name="T63" fmla="*/ 46 h 754"/>
                  <a:gd name="T64" fmla="*/ 148 w 647"/>
                  <a:gd name="T65" fmla="*/ 36 h 754"/>
                  <a:gd name="T66" fmla="*/ 141 w 647"/>
                  <a:gd name="T67" fmla="*/ 26 h 754"/>
                  <a:gd name="T68" fmla="*/ 136 w 647"/>
                  <a:gd name="T69" fmla="*/ 19 h 754"/>
                  <a:gd name="T70" fmla="*/ 131 w 647"/>
                  <a:gd name="T71" fmla="*/ 12 h 754"/>
                  <a:gd name="T72" fmla="*/ 124 w 647"/>
                  <a:gd name="T73" fmla="*/ 7 h 754"/>
                  <a:gd name="T74" fmla="*/ 120 w 647"/>
                  <a:gd name="T75" fmla="*/ 3 h 754"/>
                  <a:gd name="T76" fmla="*/ 99 w 647"/>
                  <a:gd name="T77" fmla="*/ 1 h 754"/>
                  <a:gd name="T78" fmla="*/ 77 w 647"/>
                  <a:gd name="T79" fmla="*/ 11 h 754"/>
                  <a:gd name="T80" fmla="*/ 65 w 647"/>
                  <a:gd name="T81" fmla="*/ 17 h 754"/>
                  <a:gd name="T82" fmla="*/ 51 w 647"/>
                  <a:gd name="T83" fmla="*/ 23 h 754"/>
                  <a:gd name="T84" fmla="*/ 36 w 647"/>
                  <a:gd name="T85" fmla="*/ 31 h 754"/>
                  <a:gd name="T86" fmla="*/ 28 w 647"/>
                  <a:gd name="T87" fmla="*/ 36 h 754"/>
                  <a:gd name="T88" fmla="*/ 13 w 647"/>
                  <a:gd name="T89" fmla="*/ 43 h 754"/>
                  <a:gd name="T90" fmla="*/ 2 w 647"/>
                  <a:gd name="T91" fmla="*/ 53 h 754"/>
                  <a:gd name="T92" fmla="*/ 0 w 647"/>
                  <a:gd name="T93" fmla="*/ 62 h 754"/>
                  <a:gd name="T94" fmla="*/ 1 w 647"/>
                  <a:gd name="T95" fmla="*/ 64 h 75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47"/>
                  <a:gd name="T145" fmla="*/ 0 h 754"/>
                  <a:gd name="T146" fmla="*/ 647 w 647"/>
                  <a:gd name="T147" fmla="*/ 754 h 75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47" h="754">
                    <a:moveTo>
                      <a:pt x="3" y="195"/>
                    </a:moveTo>
                    <a:lnTo>
                      <a:pt x="3" y="195"/>
                    </a:lnTo>
                    <a:lnTo>
                      <a:pt x="10" y="215"/>
                    </a:lnTo>
                    <a:lnTo>
                      <a:pt x="19" y="233"/>
                    </a:lnTo>
                    <a:lnTo>
                      <a:pt x="30" y="250"/>
                    </a:lnTo>
                    <a:lnTo>
                      <a:pt x="40" y="265"/>
                    </a:lnTo>
                    <a:lnTo>
                      <a:pt x="53" y="280"/>
                    </a:lnTo>
                    <a:lnTo>
                      <a:pt x="64" y="294"/>
                    </a:lnTo>
                    <a:lnTo>
                      <a:pt x="76" y="310"/>
                    </a:lnTo>
                    <a:lnTo>
                      <a:pt x="89" y="326"/>
                    </a:lnTo>
                    <a:lnTo>
                      <a:pt x="91" y="330"/>
                    </a:lnTo>
                    <a:lnTo>
                      <a:pt x="95" y="333"/>
                    </a:lnTo>
                    <a:lnTo>
                      <a:pt x="99" y="337"/>
                    </a:lnTo>
                    <a:lnTo>
                      <a:pt x="101" y="343"/>
                    </a:lnTo>
                    <a:lnTo>
                      <a:pt x="105" y="347"/>
                    </a:lnTo>
                    <a:lnTo>
                      <a:pt x="109" y="352"/>
                    </a:lnTo>
                    <a:lnTo>
                      <a:pt x="112" y="356"/>
                    </a:lnTo>
                    <a:lnTo>
                      <a:pt x="114" y="360"/>
                    </a:lnTo>
                    <a:lnTo>
                      <a:pt x="125" y="377"/>
                    </a:lnTo>
                    <a:lnTo>
                      <a:pt x="137" y="394"/>
                    </a:lnTo>
                    <a:lnTo>
                      <a:pt x="148" y="412"/>
                    </a:lnTo>
                    <a:lnTo>
                      <a:pt x="159" y="428"/>
                    </a:lnTo>
                    <a:lnTo>
                      <a:pt x="170" y="445"/>
                    </a:lnTo>
                    <a:lnTo>
                      <a:pt x="182" y="462"/>
                    </a:lnTo>
                    <a:lnTo>
                      <a:pt x="194" y="478"/>
                    </a:lnTo>
                    <a:lnTo>
                      <a:pt x="207" y="495"/>
                    </a:lnTo>
                    <a:lnTo>
                      <a:pt x="219" y="508"/>
                    </a:lnTo>
                    <a:lnTo>
                      <a:pt x="233" y="522"/>
                    </a:lnTo>
                    <a:lnTo>
                      <a:pt x="247" y="536"/>
                    </a:lnTo>
                    <a:lnTo>
                      <a:pt x="260" y="550"/>
                    </a:lnTo>
                    <a:lnTo>
                      <a:pt x="274" y="566"/>
                    </a:lnTo>
                    <a:lnTo>
                      <a:pt x="288" y="580"/>
                    </a:lnTo>
                    <a:lnTo>
                      <a:pt x="302" y="595"/>
                    </a:lnTo>
                    <a:lnTo>
                      <a:pt x="314" y="608"/>
                    </a:lnTo>
                    <a:lnTo>
                      <a:pt x="320" y="614"/>
                    </a:lnTo>
                    <a:lnTo>
                      <a:pt x="327" y="620"/>
                    </a:lnTo>
                    <a:lnTo>
                      <a:pt x="333" y="628"/>
                    </a:lnTo>
                    <a:lnTo>
                      <a:pt x="339" y="635"/>
                    </a:lnTo>
                    <a:lnTo>
                      <a:pt x="352" y="648"/>
                    </a:lnTo>
                    <a:lnTo>
                      <a:pt x="364" y="663"/>
                    </a:lnTo>
                    <a:lnTo>
                      <a:pt x="376" y="676"/>
                    </a:lnTo>
                    <a:lnTo>
                      <a:pt x="387" y="688"/>
                    </a:lnTo>
                    <a:lnTo>
                      <a:pt x="399" y="701"/>
                    </a:lnTo>
                    <a:lnTo>
                      <a:pt x="412" y="714"/>
                    </a:lnTo>
                    <a:lnTo>
                      <a:pt x="426" y="725"/>
                    </a:lnTo>
                    <a:lnTo>
                      <a:pt x="442" y="736"/>
                    </a:lnTo>
                    <a:lnTo>
                      <a:pt x="469" y="747"/>
                    </a:lnTo>
                    <a:lnTo>
                      <a:pt x="499" y="754"/>
                    </a:lnTo>
                    <a:lnTo>
                      <a:pt x="529" y="754"/>
                    </a:lnTo>
                    <a:lnTo>
                      <a:pt x="560" y="749"/>
                    </a:lnTo>
                    <a:lnTo>
                      <a:pt x="587" y="740"/>
                    </a:lnTo>
                    <a:lnTo>
                      <a:pt x="610" y="725"/>
                    </a:lnTo>
                    <a:lnTo>
                      <a:pt x="627" y="704"/>
                    </a:lnTo>
                    <a:lnTo>
                      <a:pt x="638" y="677"/>
                    </a:lnTo>
                    <a:lnTo>
                      <a:pt x="641" y="661"/>
                    </a:lnTo>
                    <a:lnTo>
                      <a:pt x="642" y="646"/>
                    </a:lnTo>
                    <a:lnTo>
                      <a:pt x="645" y="629"/>
                    </a:lnTo>
                    <a:lnTo>
                      <a:pt x="646" y="614"/>
                    </a:lnTo>
                    <a:lnTo>
                      <a:pt x="647" y="597"/>
                    </a:lnTo>
                    <a:lnTo>
                      <a:pt x="647" y="580"/>
                    </a:lnTo>
                    <a:lnTo>
                      <a:pt x="647" y="564"/>
                    </a:lnTo>
                    <a:lnTo>
                      <a:pt x="647" y="548"/>
                    </a:lnTo>
                    <a:lnTo>
                      <a:pt x="647" y="532"/>
                    </a:lnTo>
                    <a:lnTo>
                      <a:pt x="646" y="515"/>
                    </a:lnTo>
                    <a:lnTo>
                      <a:pt x="645" y="498"/>
                    </a:lnTo>
                    <a:lnTo>
                      <a:pt x="643" y="483"/>
                    </a:lnTo>
                    <a:lnTo>
                      <a:pt x="641" y="466"/>
                    </a:lnTo>
                    <a:lnTo>
                      <a:pt x="637" y="451"/>
                    </a:lnTo>
                    <a:lnTo>
                      <a:pt x="633" y="435"/>
                    </a:lnTo>
                    <a:lnTo>
                      <a:pt x="630" y="420"/>
                    </a:lnTo>
                    <a:lnTo>
                      <a:pt x="623" y="402"/>
                    </a:lnTo>
                    <a:lnTo>
                      <a:pt x="617" y="384"/>
                    </a:lnTo>
                    <a:lnTo>
                      <a:pt x="612" y="367"/>
                    </a:lnTo>
                    <a:lnTo>
                      <a:pt x="605" y="351"/>
                    </a:lnTo>
                    <a:lnTo>
                      <a:pt x="597" y="334"/>
                    </a:lnTo>
                    <a:lnTo>
                      <a:pt x="588" y="319"/>
                    </a:lnTo>
                    <a:lnTo>
                      <a:pt x="578" y="303"/>
                    </a:lnTo>
                    <a:lnTo>
                      <a:pt x="566" y="287"/>
                    </a:lnTo>
                    <a:lnTo>
                      <a:pt x="553" y="270"/>
                    </a:lnTo>
                    <a:lnTo>
                      <a:pt x="541" y="252"/>
                    </a:lnTo>
                    <a:lnTo>
                      <a:pt x="528" y="233"/>
                    </a:lnTo>
                    <a:lnTo>
                      <a:pt x="514" y="214"/>
                    </a:lnTo>
                    <a:lnTo>
                      <a:pt x="502" y="195"/>
                    </a:lnTo>
                    <a:lnTo>
                      <a:pt x="489" y="175"/>
                    </a:lnTo>
                    <a:lnTo>
                      <a:pt x="478" y="157"/>
                    </a:lnTo>
                    <a:lnTo>
                      <a:pt x="467" y="138"/>
                    </a:lnTo>
                    <a:lnTo>
                      <a:pt x="458" y="128"/>
                    </a:lnTo>
                    <a:lnTo>
                      <a:pt x="451" y="118"/>
                    </a:lnTo>
                    <a:lnTo>
                      <a:pt x="443" y="108"/>
                    </a:lnTo>
                    <a:lnTo>
                      <a:pt x="436" y="97"/>
                    </a:lnTo>
                    <a:lnTo>
                      <a:pt x="428" y="87"/>
                    </a:lnTo>
                    <a:lnTo>
                      <a:pt x="421" y="77"/>
                    </a:lnTo>
                    <a:lnTo>
                      <a:pt x="413" y="66"/>
                    </a:lnTo>
                    <a:lnTo>
                      <a:pt x="406" y="56"/>
                    </a:lnTo>
                    <a:lnTo>
                      <a:pt x="401" y="49"/>
                    </a:lnTo>
                    <a:lnTo>
                      <a:pt x="396" y="43"/>
                    </a:lnTo>
                    <a:lnTo>
                      <a:pt x="391" y="37"/>
                    </a:lnTo>
                    <a:lnTo>
                      <a:pt x="384" y="31"/>
                    </a:lnTo>
                    <a:lnTo>
                      <a:pt x="378" y="26"/>
                    </a:lnTo>
                    <a:lnTo>
                      <a:pt x="372" y="20"/>
                    </a:lnTo>
                    <a:lnTo>
                      <a:pt x="366" y="14"/>
                    </a:lnTo>
                    <a:lnTo>
                      <a:pt x="358" y="9"/>
                    </a:lnTo>
                    <a:lnTo>
                      <a:pt x="339" y="1"/>
                    </a:lnTo>
                    <a:lnTo>
                      <a:pt x="319" y="0"/>
                    </a:lnTo>
                    <a:lnTo>
                      <a:pt x="298" y="4"/>
                    </a:lnTo>
                    <a:lnTo>
                      <a:pt x="275" y="12"/>
                    </a:lnTo>
                    <a:lnTo>
                      <a:pt x="253" y="21"/>
                    </a:lnTo>
                    <a:lnTo>
                      <a:pt x="232" y="32"/>
                    </a:lnTo>
                    <a:lnTo>
                      <a:pt x="213" y="43"/>
                    </a:lnTo>
                    <a:lnTo>
                      <a:pt x="195" y="52"/>
                    </a:lnTo>
                    <a:lnTo>
                      <a:pt x="182" y="57"/>
                    </a:lnTo>
                    <a:lnTo>
                      <a:pt x="168" y="63"/>
                    </a:lnTo>
                    <a:lnTo>
                      <a:pt x="153" y="70"/>
                    </a:lnTo>
                    <a:lnTo>
                      <a:pt x="138" y="77"/>
                    </a:lnTo>
                    <a:lnTo>
                      <a:pt x="123" y="86"/>
                    </a:lnTo>
                    <a:lnTo>
                      <a:pt x="109" y="93"/>
                    </a:lnTo>
                    <a:lnTo>
                      <a:pt x="96" y="101"/>
                    </a:lnTo>
                    <a:lnTo>
                      <a:pt x="84" y="109"/>
                    </a:lnTo>
                    <a:lnTo>
                      <a:pt x="70" y="114"/>
                    </a:lnTo>
                    <a:lnTo>
                      <a:pt x="55" y="121"/>
                    </a:lnTo>
                    <a:lnTo>
                      <a:pt x="40" y="130"/>
                    </a:lnTo>
                    <a:lnTo>
                      <a:pt x="25" y="139"/>
                    </a:lnTo>
                    <a:lnTo>
                      <a:pt x="14" y="149"/>
                    </a:lnTo>
                    <a:lnTo>
                      <a:pt x="5" y="160"/>
                    </a:lnTo>
                    <a:lnTo>
                      <a:pt x="0" y="172"/>
                    </a:lnTo>
                    <a:lnTo>
                      <a:pt x="0" y="186"/>
                    </a:lnTo>
                    <a:lnTo>
                      <a:pt x="0" y="189"/>
                    </a:lnTo>
                    <a:lnTo>
                      <a:pt x="1" y="191"/>
                    </a:lnTo>
                    <a:lnTo>
                      <a:pt x="3" y="193"/>
                    </a:lnTo>
                    <a:lnTo>
                      <a:pt x="3" y="195"/>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694" name="Freeform 25"/>
              <p:cNvSpPr>
                <a:spLocks/>
              </p:cNvSpPr>
              <p:nvPr/>
            </p:nvSpPr>
            <p:spPr bwMode="auto">
              <a:xfrm>
                <a:off x="2635" y="2569"/>
                <a:ext cx="108" cy="135"/>
              </a:xfrm>
              <a:custGeom>
                <a:avLst/>
                <a:gdLst>
                  <a:gd name="T0" fmla="*/ 4 w 324"/>
                  <a:gd name="T1" fmla="*/ 25 h 406"/>
                  <a:gd name="T2" fmla="*/ 3 w 324"/>
                  <a:gd name="T3" fmla="*/ 40 h 406"/>
                  <a:gd name="T4" fmla="*/ 2 w 324"/>
                  <a:gd name="T5" fmla="*/ 55 h 406"/>
                  <a:gd name="T6" fmla="*/ 0 w 324"/>
                  <a:gd name="T7" fmla="*/ 66 h 406"/>
                  <a:gd name="T8" fmla="*/ 0 w 324"/>
                  <a:gd name="T9" fmla="*/ 77 h 406"/>
                  <a:gd name="T10" fmla="*/ 5 w 324"/>
                  <a:gd name="T11" fmla="*/ 85 h 406"/>
                  <a:gd name="T12" fmla="*/ 8 w 324"/>
                  <a:gd name="T13" fmla="*/ 89 h 406"/>
                  <a:gd name="T14" fmla="*/ 9 w 324"/>
                  <a:gd name="T15" fmla="*/ 94 h 406"/>
                  <a:gd name="T16" fmla="*/ 11 w 324"/>
                  <a:gd name="T17" fmla="*/ 98 h 406"/>
                  <a:gd name="T18" fmla="*/ 14 w 324"/>
                  <a:gd name="T19" fmla="*/ 100 h 406"/>
                  <a:gd name="T20" fmla="*/ 18 w 324"/>
                  <a:gd name="T21" fmla="*/ 102 h 406"/>
                  <a:gd name="T22" fmla="*/ 24 w 324"/>
                  <a:gd name="T23" fmla="*/ 106 h 406"/>
                  <a:gd name="T24" fmla="*/ 26 w 324"/>
                  <a:gd name="T25" fmla="*/ 115 h 406"/>
                  <a:gd name="T26" fmla="*/ 28 w 324"/>
                  <a:gd name="T27" fmla="*/ 122 h 406"/>
                  <a:gd name="T28" fmla="*/ 30 w 324"/>
                  <a:gd name="T29" fmla="*/ 128 h 406"/>
                  <a:gd name="T30" fmla="*/ 33 w 324"/>
                  <a:gd name="T31" fmla="*/ 133 h 406"/>
                  <a:gd name="T32" fmla="*/ 42 w 324"/>
                  <a:gd name="T33" fmla="*/ 134 h 406"/>
                  <a:gd name="T34" fmla="*/ 46 w 324"/>
                  <a:gd name="T35" fmla="*/ 123 h 406"/>
                  <a:gd name="T36" fmla="*/ 44 w 324"/>
                  <a:gd name="T37" fmla="*/ 106 h 406"/>
                  <a:gd name="T38" fmla="*/ 41 w 324"/>
                  <a:gd name="T39" fmla="*/ 89 h 406"/>
                  <a:gd name="T40" fmla="*/ 42 w 324"/>
                  <a:gd name="T41" fmla="*/ 78 h 406"/>
                  <a:gd name="T42" fmla="*/ 47 w 324"/>
                  <a:gd name="T43" fmla="*/ 79 h 406"/>
                  <a:gd name="T44" fmla="*/ 54 w 324"/>
                  <a:gd name="T45" fmla="*/ 98 h 406"/>
                  <a:gd name="T46" fmla="*/ 59 w 324"/>
                  <a:gd name="T47" fmla="*/ 118 h 406"/>
                  <a:gd name="T48" fmla="*/ 64 w 324"/>
                  <a:gd name="T49" fmla="*/ 126 h 406"/>
                  <a:gd name="T50" fmla="*/ 70 w 324"/>
                  <a:gd name="T51" fmla="*/ 127 h 406"/>
                  <a:gd name="T52" fmla="*/ 73 w 324"/>
                  <a:gd name="T53" fmla="*/ 123 h 406"/>
                  <a:gd name="T54" fmla="*/ 74 w 324"/>
                  <a:gd name="T55" fmla="*/ 116 h 406"/>
                  <a:gd name="T56" fmla="*/ 73 w 324"/>
                  <a:gd name="T57" fmla="*/ 109 h 406"/>
                  <a:gd name="T58" fmla="*/ 70 w 324"/>
                  <a:gd name="T59" fmla="*/ 91 h 406"/>
                  <a:gd name="T60" fmla="*/ 68 w 324"/>
                  <a:gd name="T61" fmla="*/ 70 h 406"/>
                  <a:gd name="T62" fmla="*/ 68 w 324"/>
                  <a:gd name="T63" fmla="*/ 51 h 406"/>
                  <a:gd name="T64" fmla="*/ 74 w 324"/>
                  <a:gd name="T65" fmla="*/ 40 h 406"/>
                  <a:gd name="T66" fmla="*/ 83 w 324"/>
                  <a:gd name="T67" fmla="*/ 41 h 406"/>
                  <a:gd name="T68" fmla="*/ 89 w 324"/>
                  <a:gd name="T69" fmla="*/ 44 h 406"/>
                  <a:gd name="T70" fmla="*/ 93 w 324"/>
                  <a:gd name="T71" fmla="*/ 48 h 406"/>
                  <a:gd name="T72" fmla="*/ 98 w 324"/>
                  <a:gd name="T73" fmla="*/ 55 h 406"/>
                  <a:gd name="T74" fmla="*/ 106 w 324"/>
                  <a:gd name="T75" fmla="*/ 56 h 406"/>
                  <a:gd name="T76" fmla="*/ 108 w 324"/>
                  <a:gd name="T77" fmla="*/ 48 h 406"/>
                  <a:gd name="T78" fmla="*/ 106 w 324"/>
                  <a:gd name="T79" fmla="*/ 40 h 406"/>
                  <a:gd name="T80" fmla="*/ 100 w 324"/>
                  <a:gd name="T81" fmla="*/ 33 h 406"/>
                  <a:gd name="T82" fmla="*/ 90 w 324"/>
                  <a:gd name="T83" fmla="*/ 24 h 406"/>
                  <a:gd name="T84" fmla="*/ 80 w 324"/>
                  <a:gd name="T85" fmla="*/ 18 h 406"/>
                  <a:gd name="T86" fmla="*/ 75 w 324"/>
                  <a:gd name="T87" fmla="*/ 16 h 406"/>
                  <a:gd name="T88" fmla="*/ 70 w 324"/>
                  <a:gd name="T89" fmla="*/ 14 h 406"/>
                  <a:gd name="T90" fmla="*/ 66 w 324"/>
                  <a:gd name="T91" fmla="*/ 11 h 406"/>
                  <a:gd name="T92" fmla="*/ 63 w 324"/>
                  <a:gd name="T93" fmla="*/ 6 h 406"/>
                  <a:gd name="T94" fmla="*/ 60 w 324"/>
                  <a:gd name="T95" fmla="*/ 1 h 406"/>
                  <a:gd name="T96" fmla="*/ 48 w 324"/>
                  <a:gd name="T97" fmla="*/ 3 h 406"/>
                  <a:gd name="T98" fmla="*/ 29 w 324"/>
                  <a:gd name="T99" fmla="*/ 8 h 406"/>
                  <a:gd name="T100" fmla="*/ 11 w 324"/>
                  <a:gd name="T101" fmla="*/ 14 h 406"/>
                  <a:gd name="T102" fmla="*/ 6 w 324"/>
                  <a:gd name="T103" fmla="*/ 15 h 4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24"/>
                  <a:gd name="T157" fmla="*/ 0 h 406"/>
                  <a:gd name="T158" fmla="*/ 324 w 324"/>
                  <a:gd name="T159" fmla="*/ 406 h 4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24" h="406">
                    <a:moveTo>
                      <a:pt x="14" y="46"/>
                    </a:moveTo>
                    <a:lnTo>
                      <a:pt x="12" y="61"/>
                    </a:lnTo>
                    <a:lnTo>
                      <a:pt x="11" y="76"/>
                    </a:lnTo>
                    <a:lnTo>
                      <a:pt x="10" y="91"/>
                    </a:lnTo>
                    <a:lnTo>
                      <a:pt x="10" y="105"/>
                    </a:lnTo>
                    <a:lnTo>
                      <a:pt x="9" y="121"/>
                    </a:lnTo>
                    <a:lnTo>
                      <a:pt x="7" y="135"/>
                    </a:lnTo>
                    <a:lnTo>
                      <a:pt x="6" y="149"/>
                    </a:lnTo>
                    <a:lnTo>
                      <a:pt x="5" y="164"/>
                    </a:lnTo>
                    <a:lnTo>
                      <a:pt x="4" y="175"/>
                    </a:lnTo>
                    <a:lnTo>
                      <a:pt x="2" y="186"/>
                    </a:lnTo>
                    <a:lnTo>
                      <a:pt x="1" y="198"/>
                    </a:lnTo>
                    <a:lnTo>
                      <a:pt x="0" y="209"/>
                    </a:lnTo>
                    <a:lnTo>
                      <a:pt x="0" y="222"/>
                    </a:lnTo>
                    <a:lnTo>
                      <a:pt x="1" y="232"/>
                    </a:lnTo>
                    <a:lnTo>
                      <a:pt x="5" y="243"/>
                    </a:lnTo>
                    <a:lnTo>
                      <a:pt x="10" y="252"/>
                    </a:lnTo>
                    <a:lnTo>
                      <a:pt x="15" y="255"/>
                    </a:lnTo>
                    <a:lnTo>
                      <a:pt x="20" y="259"/>
                    </a:lnTo>
                    <a:lnTo>
                      <a:pt x="22" y="264"/>
                    </a:lnTo>
                    <a:lnTo>
                      <a:pt x="25" y="268"/>
                    </a:lnTo>
                    <a:lnTo>
                      <a:pt x="26" y="273"/>
                    </a:lnTo>
                    <a:lnTo>
                      <a:pt x="27" y="277"/>
                    </a:lnTo>
                    <a:lnTo>
                      <a:pt x="27" y="283"/>
                    </a:lnTo>
                    <a:lnTo>
                      <a:pt x="29" y="288"/>
                    </a:lnTo>
                    <a:lnTo>
                      <a:pt x="31" y="292"/>
                    </a:lnTo>
                    <a:lnTo>
                      <a:pt x="34" y="294"/>
                    </a:lnTo>
                    <a:lnTo>
                      <a:pt x="35" y="296"/>
                    </a:lnTo>
                    <a:lnTo>
                      <a:pt x="37" y="299"/>
                    </a:lnTo>
                    <a:lnTo>
                      <a:pt x="41" y="300"/>
                    </a:lnTo>
                    <a:lnTo>
                      <a:pt x="45" y="303"/>
                    </a:lnTo>
                    <a:lnTo>
                      <a:pt x="49" y="304"/>
                    </a:lnTo>
                    <a:lnTo>
                      <a:pt x="54" y="306"/>
                    </a:lnTo>
                    <a:lnTo>
                      <a:pt x="61" y="308"/>
                    </a:lnTo>
                    <a:lnTo>
                      <a:pt x="66" y="314"/>
                    </a:lnTo>
                    <a:lnTo>
                      <a:pt x="71" y="320"/>
                    </a:lnTo>
                    <a:lnTo>
                      <a:pt x="74" y="328"/>
                    </a:lnTo>
                    <a:lnTo>
                      <a:pt x="76" y="336"/>
                    </a:lnTo>
                    <a:lnTo>
                      <a:pt x="77" y="345"/>
                    </a:lnTo>
                    <a:lnTo>
                      <a:pt x="79" y="353"/>
                    </a:lnTo>
                    <a:lnTo>
                      <a:pt x="81" y="360"/>
                    </a:lnTo>
                    <a:lnTo>
                      <a:pt x="83" y="367"/>
                    </a:lnTo>
                    <a:lnTo>
                      <a:pt x="84" y="373"/>
                    </a:lnTo>
                    <a:lnTo>
                      <a:pt x="86" y="379"/>
                    </a:lnTo>
                    <a:lnTo>
                      <a:pt x="89" y="385"/>
                    </a:lnTo>
                    <a:lnTo>
                      <a:pt x="91" y="390"/>
                    </a:lnTo>
                    <a:lnTo>
                      <a:pt x="94" y="396"/>
                    </a:lnTo>
                    <a:lnTo>
                      <a:pt x="98" y="400"/>
                    </a:lnTo>
                    <a:lnTo>
                      <a:pt x="103" y="406"/>
                    </a:lnTo>
                    <a:lnTo>
                      <a:pt x="115" y="406"/>
                    </a:lnTo>
                    <a:lnTo>
                      <a:pt x="126" y="404"/>
                    </a:lnTo>
                    <a:lnTo>
                      <a:pt x="134" y="398"/>
                    </a:lnTo>
                    <a:lnTo>
                      <a:pt x="138" y="387"/>
                    </a:lnTo>
                    <a:lnTo>
                      <a:pt x="139" y="371"/>
                    </a:lnTo>
                    <a:lnTo>
                      <a:pt x="138" y="355"/>
                    </a:lnTo>
                    <a:lnTo>
                      <a:pt x="135" y="338"/>
                    </a:lnTo>
                    <a:lnTo>
                      <a:pt x="131" y="320"/>
                    </a:lnTo>
                    <a:lnTo>
                      <a:pt x="128" y="303"/>
                    </a:lnTo>
                    <a:lnTo>
                      <a:pt x="125" y="285"/>
                    </a:lnTo>
                    <a:lnTo>
                      <a:pt x="123" y="267"/>
                    </a:lnTo>
                    <a:lnTo>
                      <a:pt x="121" y="250"/>
                    </a:lnTo>
                    <a:lnTo>
                      <a:pt x="124" y="243"/>
                    </a:lnTo>
                    <a:lnTo>
                      <a:pt x="126" y="234"/>
                    </a:lnTo>
                    <a:lnTo>
                      <a:pt x="129" y="226"/>
                    </a:lnTo>
                    <a:lnTo>
                      <a:pt x="131" y="218"/>
                    </a:lnTo>
                    <a:lnTo>
                      <a:pt x="140" y="237"/>
                    </a:lnTo>
                    <a:lnTo>
                      <a:pt x="149" y="256"/>
                    </a:lnTo>
                    <a:lnTo>
                      <a:pt x="155" y="275"/>
                    </a:lnTo>
                    <a:lnTo>
                      <a:pt x="163" y="295"/>
                    </a:lnTo>
                    <a:lnTo>
                      <a:pt x="168" y="316"/>
                    </a:lnTo>
                    <a:lnTo>
                      <a:pt x="174" y="336"/>
                    </a:lnTo>
                    <a:lnTo>
                      <a:pt x="178" y="355"/>
                    </a:lnTo>
                    <a:lnTo>
                      <a:pt x="183" y="375"/>
                    </a:lnTo>
                    <a:lnTo>
                      <a:pt x="188" y="377"/>
                    </a:lnTo>
                    <a:lnTo>
                      <a:pt x="193" y="380"/>
                    </a:lnTo>
                    <a:lnTo>
                      <a:pt x="198" y="381"/>
                    </a:lnTo>
                    <a:lnTo>
                      <a:pt x="205" y="383"/>
                    </a:lnTo>
                    <a:lnTo>
                      <a:pt x="211" y="381"/>
                    </a:lnTo>
                    <a:lnTo>
                      <a:pt x="215" y="379"/>
                    </a:lnTo>
                    <a:lnTo>
                      <a:pt x="219" y="375"/>
                    </a:lnTo>
                    <a:lnTo>
                      <a:pt x="220" y="369"/>
                    </a:lnTo>
                    <a:lnTo>
                      <a:pt x="221" y="364"/>
                    </a:lnTo>
                    <a:lnTo>
                      <a:pt x="221" y="357"/>
                    </a:lnTo>
                    <a:lnTo>
                      <a:pt x="221" y="350"/>
                    </a:lnTo>
                    <a:lnTo>
                      <a:pt x="221" y="345"/>
                    </a:lnTo>
                    <a:lnTo>
                      <a:pt x="220" y="338"/>
                    </a:lnTo>
                    <a:lnTo>
                      <a:pt x="219" y="327"/>
                    </a:lnTo>
                    <a:lnTo>
                      <a:pt x="216" y="313"/>
                    </a:lnTo>
                    <a:lnTo>
                      <a:pt x="214" y="295"/>
                    </a:lnTo>
                    <a:lnTo>
                      <a:pt x="211" y="275"/>
                    </a:lnTo>
                    <a:lnTo>
                      <a:pt x="208" y="254"/>
                    </a:lnTo>
                    <a:lnTo>
                      <a:pt x="205" y="233"/>
                    </a:lnTo>
                    <a:lnTo>
                      <a:pt x="204" y="210"/>
                    </a:lnTo>
                    <a:lnTo>
                      <a:pt x="203" y="189"/>
                    </a:lnTo>
                    <a:lnTo>
                      <a:pt x="204" y="169"/>
                    </a:lnTo>
                    <a:lnTo>
                      <a:pt x="205" y="153"/>
                    </a:lnTo>
                    <a:lnTo>
                      <a:pt x="209" y="137"/>
                    </a:lnTo>
                    <a:lnTo>
                      <a:pt x="215" y="126"/>
                    </a:lnTo>
                    <a:lnTo>
                      <a:pt x="223" y="119"/>
                    </a:lnTo>
                    <a:lnTo>
                      <a:pt x="233" y="117"/>
                    </a:lnTo>
                    <a:lnTo>
                      <a:pt x="246" y="121"/>
                    </a:lnTo>
                    <a:lnTo>
                      <a:pt x="250" y="123"/>
                    </a:lnTo>
                    <a:lnTo>
                      <a:pt x="256" y="126"/>
                    </a:lnTo>
                    <a:lnTo>
                      <a:pt x="261" y="128"/>
                    </a:lnTo>
                    <a:lnTo>
                      <a:pt x="266" y="131"/>
                    </a:lnTo>
                    <a:lnTo>
                      <a:pt x="271" y="134"/>
                    </a:lnTo>
                    <a:lnTo>
                      <a:pt x="275" y="138"/>
                    </a:lnTo>
                    <a:lnTo>
                      <a:pt x="278" y="145"/>
                    </a:lnTo>
                    <a:lnTo>
                      <a:pt x="283" y="153"/>
                    </a:lnTo>
                    <a:lnTo>
                      <a:pt x="288" y="159"/>
                    </a:lnTo>
                    <a:lnTo>
                      <a:pt x="294" y="166"/>
                    </a:lnTo>
                    <a:lnTo>
                      <a:pt x="303" y="171"/>
                    </a:lnTo>
                    <a:lnTo>
                      <a:pt x="314" y="172"/>
                    </a:lnTo>
                    <a:lnTo>
                      <a:pt x="319" y="167"/>
                    </a:lnTo>
                    <a:lnTo>
                      <a:pt x="322" y="162"/>
                    </a:lnTo>
                    <a:lnTo>
                      <a:pt x="324" y="154"/>
                    </a:lnTo>
                    <a:lnTo>
                      <a:pt x="323" y="145"/>
                    </a:lnTo>
                    <a:lnTo>
                      <a:pt x="322" y="136"/>
                    </a:lnTo>
                    <a:lnTo>
                      <a:pt x="319" y="128"/>
                    </a:lnTo>
                    <a:lnTo>
                      <a:pt x="317" y="121"/>
                    </a:lnTo>
                    <a:lnTo>
                      <a:pt x="313" y="114"/>
                    </a:lnTo>
                    <a:lnTo>
                      <a:pt x="307" y="107"/>
                    </a:lnTo>
                    <a:lnTo>
                      <a:pt x="299" y="100"/>
                    </a:lnTo>
                    <a:lnTo>
                      <a:pt x="290" y="90"/>
                    </a:lnTo>
                    <a:lnTo>
                      <a:pt x="279" y="81"/>
                    </a:lnTo>
                    <a:lnTo>
                      <a:pt x="269" y="71"/>
                    </a:lnTo>
                    <a:lnTo>
                      <a:pt x="259" y="63"/>
                    </a:lnTo>
                    <a:lnTo>
                      <a:pt x="249" y="57"/>
                    </a:lnTo>
                    <a:lnTo>
                      <a:pt x="241" y="54"/>
                    </a:lnTo>
                    <a:lnTo>
                      <a:pt x="235" y="52"/>
                    </a:lnTo>
                    <a:lnTo>
                      <a:pt x="230" y="50"/>
                    </a:lnTo>
                    <a:lnTo>
                      <a:pt x="225" y="48"/>
                    </a:lnTo>
                    <a:lnTo>
                      <a:pt x="221" y="46"/>
                    </a:lnTo>
                    <a:lnTo>
                      <a:pt x="216" y="44"/>
                    </a:lnTo>
                    <a:lnTo>
                      <a:pt x="211" y="42"/>
                    </a:lnTo>
                    <a:lnTo>
                      <a:pt x="206" y="40"/>
                    </a:lnTo>
                    <a:lnTo>
                      <a:pt x="201" y="36"/>
                    </a:lnTo>
                    <a:lnTo>
                      <a:pt x="199" y="32"/>
                    </a:lnTo>
                    <a:lnTo>
                      <a:pt x="196" y="27"/>
                    </a:lnTo>
                    <a:lnTo>
                      <a:pt x="193" y="23"/>
                    </a:lnTo>
                    <a:lnTo>
                      <a:pt x="190" y="17"/>
                    </a:lnTo>
                    <a:lnTo>
                      <a:pt x="188" y="13"/>
                    </a:lnTo>
                    <a:lnTo>
                      <a:pt x="185" y="9"/>
                    </a:lnTo>
                    <a:lnTo>
                      <a:pt x="181" y="4"/>
                    </a:lnTo>
                    <a:lnTo>
                      <a:pt x="178" y="0"/>
                    </a:lnTo>
                    <a:lnTo>
                      <a:pt x="160" y="4"/>
                    </a:lnTo>
                    <a:lnTo>
                      <a:pt x="143" y="9"/>
                    </a:lnTo>
                    <a:lnTo>
                      <a:pt x="124" y="13"/>
                    </a:lnTo>
                    <a:lnTo>
                      <a:pt x="106" y="19"/>
                    </a:lnTo>
                    <a:lnTo>
                      <a:pt x="88" y="24"/>
                    </a:lnTo>
                    <a:lnTo>
                      <a:pt x="69" y="30"/>
                    </a:lnTo>
                    <a:lnTo>
                      <a:pt x="51" y="36"/>
                    </a:lnTo>
                    <a:lnTo>
                      <a:pt x="34" y="42"/>
                    </a:lnTo>
                    <a:lnTo>
                      <a:pt x="27" y="43"/>
                    </a:lnTo>
                    <a:lnTo>
                      <a:pt x="22" y="44"/>
                    </a:lnTo>
                    <a:lnTo>
                      <a:pt x="17" y="45"/>
                    </a:lnTo>
                    <a:lnTo>
                      <a:pt x="14" y="46"/>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5" name="Freeform 26"/>
              <p:cNvSpPr>
                <a:spLocks/>
              </p:cNvSpPr>
              <p:nvPr/>
            </p:nvSpPr>
            <p:spPr bwMode="auto">
              <a:xfrm>
                <a:off x="2635" y="2569"/>
                <a:ext cx="108" cy="135"/>
              </a:xfrm>
              <a:custGeom>
                <a:avLst/>
                <a:gdLst>
                  <a:gd name="T0" fmla="*/ 4 w 324"/>
                  <a:gd name="T1" fmla="*/ 20 h 406"/>
                  <a:gd name="T2" fmla="*/ 3 w 324"/>
                  <a:gd name="T3" fmla="*/ 35 h 406"/>
                  <a:gd name="T4" fmla="*/ 2 w 324"/>
                  <a:gd name="T5" fmla="*/ 50 h 406"/>
                  <a:gd name="T6" fmla="*/ 1 w 324"/>
                  <a:gd name="T7" fmla="*/ 58 h 406"/>
                  <a:gd name="T8" fmla="*/ 0 w 324"/>
                  <a:gd name="T9" fmla="*/ 69 h 406"/>
                  <a:gd name="T10" fmla="*/ 2 w 324"/>
                  <a:gd name="T11" fmla="*/ 81 h 406"/>
                  <a:gd name="T12" fmla="*/ 5 w 324"/>
                  <a:gd name="T13" fmla="*/ 85 h 406"/>
                  <a:gd name="T14" fmla="*/ 8 w 324"/>
                  <a:gd name="T15" fmla="*/ 89 h 406"/>
                  <a:gd name="T16" fmla="*/ 9 w 324"/>
                  <a:gd name="T17" fmla="*/ 94 h 406"/>
                  <a:gd name="T18" fmla="*/ 10 w 324"/>
                  <a:gd name="T19" fmla="*/ 97 h 406"/>
                  <a:gd name="T20" fmla="*/ 12 w 324"/>
                  <a:gd name="T21" fmla="*/ 99 h 406"/>
                  <a:gd name="T22" fmla="*/ 15 w 324"/>
                  <a:gd name="T23" fmla="*/ 101 h 406"/>
                  <a:gd name="T24" fmla="*/ 18 w 324"/>
                  <a:gd name="T25" fmla="*/ 102 h 406"/>
                  <a:gd name="T26" fmla="*/ 24 w 324"/>
                  <a:gd name="T27" fmla="*/ 106 h 406"/>
                  <a:gd name="T28" fmla="*/ 26 w 324"/>
                  <a:gd name="T29" fmla="*/ 115 h 406"/>
                  <a:gd name="T30" fmla="*/ 27 w 324"/>
                  <a:gd name="T31" fmla="*/ 120 h 406"/>
                  <a:gd name="T32" fmla="*/ 29 w 324"/>
                  <a:gd name="T33" fmla="*/ 126 h 406"/>
                  <a:gd name="T34" fmla="*/ 31 w 324"/>
                  <a:gd name="T35" fmla="*/ 132 h 406"/>
                  <a:gd name="T36" fmla="*/ 34 w 324"/>
                  <a:gd name="T37" fmla="*/ 135 h 406"/>
                  <a:gd name="T38" fmla="*/ 45 w 324"/>
                  <a:gd name="T39" fmla="*/ 132 h 406"/>
                  <a:gd name="T40" fmla="*/ 46 w 324"/>
                  <a:gd name="T41" fmla="*/ 123 h 406"/>
                  <a:gd name="T42" fmla="*/ 44 w 324"/>
                  <a:gd name="T43" fmla="*/ 106 h 406"/>
                  <a:gd name="T44" fmla="*/ 41 w 324"/>
                  <a:gd name="T45" fmla="*/ 89 h 406"/>
                  <a:gd name="T46" fmla="*/ 41 w 324"/>
                  <a:gd name="T47" fmla="*/ 81 h 406"/>
                  <a:gd name="T48" fmla="*/ 44 w 324"/>
                  <a:gd name="T49" fmla="*/ 72 h 406"/>
                  <a:gd name="T50" fmla="*/ 50 w 324"/>
                  <a:gd name="T51" fmla="*/ 85 h 406"/>
                  <a:gd name="T52" fmla="*/ 56 w 324"/>
                  <a:gd name="T53" fmla="*/ 105 h 406"/>
                  <a:gd name="T54" fmla="*/ 61 w 324"/>
                  <a:gd name="T55" fmla="*/ 125 h 406"/>
                  <a:gd name="T56" fmla="*/ 64 w 324"/>
                  <a:gd name="T57" fmla="*/ 126 h 406"/>
                  <a:gd name="T58" fmla="*/ 68 w 324"/>
                  <a:gd name="T59" fmla="*/ 127 h 406"/>
                  <a:gd name="T60" fmla="*/ 73 w 324"/>
                  <a:gd name="T61" fmla="*/ 125 h 406"/>
                  <a:gd name="T62" fmla="*/ 74 w 324"/>
                  <a:gd name="T63" fmla="*/ 119 h 406"/>
                  <a:gd name="T64" fmla="*/ 74 w 324"/>
                  <a:gd name="T65" fmla="*/ 115 h 406"/>
                  <a:gd name="T66" fmla="*/ 72 w 324"/>
                  <a:gd name="T67" fmla="*/ 104 h 406"/>
                  <a:gd name="T68" fmla="*/ 69 w 324"/>
                  <a:gd name="T69" fmla="*/ 84 h 406"/>
                  <a:gd name="T70" fmla="*/ 68 w 324"/>
                  <a:gd name="T71" fmla="*/ 63 h 406"/>
                  <a:gd name="T72" fmla="*/ 70 w 324"/>
                  <a:gd name="T73" fmla="*/ 46 h 406"/>
                  <a:gd name="T74" fmla="*/ 78 w 324"/>
                  <a:gd name="T75" fmla="*/ 39 h 406"/>
                  <a:gd name="T76" fmla="*/ 83 w 324"/>
                  <a:gd name="T77" fmla="*/ 41 h 406"/>
                  <a:gd name="T78" fmla="*/ 89 w 324"/>
                  <a:gd name="T79" fmla="*/ 44 h 406"/>
                  <a:gd name="T80" fmla="*/ 92 w 324"/>
                  <a:gd name="T81" fmla="*/ 46 h 406"/>
                  <a:gd name="T82" fmla="*/ 96 w 324"/>
                  <a:gd name="T83" fmla="*/ 53 h 406"/>
                  <a:gd name="T84" fmla="*/ 105 w 324"/>
                  <a:gd name="T85" fmla="*/ 57 h 406"/>
                  <a:gd name="T86" fmla="*/ 107 w 324"/>
                  <a:gd name="T87" fmla="*/ 54 h 406"/>
                  <a:gd name="T88" fmla="*/ 107 w 324"/>
                  <a:gd name="T89" fmla="*/ 45 h 406"/>
                  <a:gd name="T90" fmla="*/ 104 w 324"/>
                  <a:gd name="T91" fmla="*/ 38 h 406"/>
                  <a:gd name="T92" fmla="*/ 100 w 324"/>
                  <a:gd name="T93" fmla="*/ 33 h 406"/>
                  <a:gd name="T94" fmla="*/ 90 w 324"/>
                  <a:gd name="T95" fmla="*/ 24 h 406"/>
                  <a:gd name="T96" fmla="*/ 80 w 324"/>
                  <a:gd name="T97" fmla="*/ 18 h 406"/>
                  <a:gd name="T98" fmla="*/ 77 w 324"/>
                  <a:gd name="T99" fmla="*/ 17 h 406"/>
                  <a:gd name="T100" fmla="*/ 72 w 324"/>
                  <a:gd name="T101" fmla="*/ 15 h 406"/>
                  <a:gd name="T102" fmla="*/ 67 w 324"/>
                  <a:gd name="T103" fmla="*/ 12 h 406"/>
                  <a:gd name="T104" fmla="*/ 65 w 324"/>
                  <a:gd name="T105" fmla="*/ 9 h 406"/>
                  <a:gd name="T106" fmla="*/ 63 w 324"/>
                  <a:gd name="T107" fmla="*/ 4 h 406"/>
                  <a:gd name="T108" fmla="*/ 59 w 324"/>
                  <a:gd name="T109" fmla="*/ 0 h 406"/>
                  <a:gd name="T110" fmla="*/ 48 w 324"/>
                  <a:gd name="T111" fmla="*/ 3 h 406"/>
                  <a:gd name="T112" fmla="*/ 29 w 324"/>
                  <a:gd name="T113" fmla="*/ 8 h 406"/>
                  <a:gd name="T114" fmla="*/ 11 w 324"/>
                  <a:gd name="T115" fmla="*/ 14 h 406"/>
                  <a:gd name="T116" fmla="*/ 7 w 324"/>
                  <a:gd name="T117" fmla="*/ 15 h 40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4"/>
                  <a:gd name="T178" fmla="*/ 0 h 406"/>
                  <a:gd name="T179" fmla="*/ 324 w 324"/>
                  <a:gd name="T180" fmla="*/ 406 h 40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4" h="406">
                    <a:moveTo>
                      <a:pt x="14" y="46"/>
                    </a:moveTo>
                    <a:lnTo>
                      <a:pt x="14" y="46"/>
                    </a:lnTo>
                    <a:lnTo>
                      <a:pt x="12" y="61"/>
                    </a:lnTo>
                    <a:lnTo>
                      <a:pt x="11" y="76"/>
                    </a:lnTo>
                    <a:lnTo>
                      <a:pt x="10" y="91"/>
                    </a:lnTo>
                    <a:lnTo>
                      <a:pt x="10" y="105"/>
                    </a:lnTo>
                    <a:lnTo>
                      <a:pt x="9" y="121"/>
                    </a:lnTo>
                    <a:lnTo>
                      <a:pt x="7" y="135"/>
                    </a:lnTo>
                    <a:lnTo>
                      <a:pt x="6" y="149"/>
                    </a:lnTo>
                    <a:lnTo>
                      <a:pt x="5" y="164"/>
                    </a:lnTo>
                    <a:lnTo>
                      <a:pt x="4" y="175"/>
                    </a:lnTo>
                    <a:lnTo>
                      <a:pt x="2" y="186"/>
                    </a:lnTo>
                    <a:lnTo>
                      <a:pt x="1" y="198"/>
                    </a:lnTo>
                    <a:lnTo>
                      <a:pt x="0" y="209"/>
                    </a:lnTo>
                    <a:lnTo>
                      <a:pt x="0" y="222"/>
                    </a:lnTo>
                    <a:lnTo>
                      <a:pt x="1" y="232"/>
                    </a:lnTo>
                    <a:lnTo>
                      <a:pt x="5" y="243"/>
                    </a:lnTo>
                    <a:lnTo>
                      <a:pt x="10" y="252"/>
                    </a:lnTo>
                    <a:lnTo>
                      <a:pt x="15" y="255"/>
                    </a:lnTo>
                    <a:lnTo>
                      <a:pt x="20" y="259"/>
                    </a:lnTo>
                    <a:lnTo>
                      <a:pt x="22" y="264"/>
                    </a:lnTo>
                    <a:lnTo>
                      <a:pt x="25" y="268"/>
                    </a:lnTo>
                    <a:lnTo>
                      <a:pt x="26" y="273"/>
                    </a:lnTo>
                    <a:lnTo>
                      <a:pt x="27" y="277"/>
                    </a:lnTo>
                    <a:lnTo>
                      <a:pt x="27" y="283"/>
                    </a:lnTo>
                    <a:lnTo>
                      <a:pt x="29" y="288"/>
                    </a:lnTo>
                    <a:lnTo>
                      <a:pt x="31" y="292"/>
                    </a:lnTo>
                    <a:lnTo>
                      <a:pt x="34" y="294"/>
                    </a:lnTo>
                    <a:lnTo>
                      <a:pt x="35" y="296"/>
                    </a:lnTo>
                    <a:lnTo>
                      <a:pt x="37" y="299"/>
                    </a:lnTo>
                    <a:lnTo>
                      <a:pt x="41" y="300"/>
                    </a:lnTo>
                    <a:lnTo>
                      <a:pt x="45" y="303"/>
                    </a:lnTo>
                    <a:lnTo>
                      <a:pt x="49" y="304"/>
                    </a:lnTo>
                    <a:lnTo>
                      <a:pt x="54" y="306"/>
                    </a:lnTo>
                    <a:lnTo>
                      <a:pt x="61" y="308"/>
                    </a:lnTo>
                    <a:lnTo>
                      <a:pt x="66" y="314"/>
                    </a:lnTo>
                    <a:lnTo>
                      <a:pt x="71" y="320"/>
                    </a:lnTo>
                    <a:lnTo>
                      <a:pt x="74" y="328"/>
                    </a:lnTo>
                    <a:lnTo>
                      <a:pt x="76" y="336"/>
                    </a:lnTo>
                    <a:lnTo>
                      <a:pt x="77" y="345"/>
                    </a:lnTo>
                    <a:lnTo>
                      <a:pt x="79" y="353"/>
                    </a:lnTo>
                    <a:lnTo>
                      <a:pt x="81" y="360"/>
                    </a:lnTo>
                    <a:lnTo>
                      <a:pt x="83" y="367"/>
                    </a:lnTo>
                    <a:lnTo>
                      <a:pt x="84" y="373"/>
                    </a:lnTo>
                    <a:lnTo>
                      <a:pt x="86" y="379"/>
                    </a:lnTo>
                    <a:lnTo>
                      <a:pt x="89" y="385"/>
                    </a:lnTo>
                    <a:lnTo>
                      <a:pt x="91" y="390"/>
                    </a:lnTo>
                    <a:lnTo>
                      <a:pt x="94" y="396"/>
                    </a:lnTo>
                    <a:lnTo>
                      <a:pt x="98" y="400"/>
                    </a:lnTo>
                    <a:lnTo>
                      <a:pt x="103" y="406"/>
                    </a:lnTo>
                    <a:lnTo>
                      <a:pt x="115" y="406"/>
                    </a:lnTo>
                    <a:lnTo>
                      <a:pt x="126" y="404"/>
                    </a:lnTo>
                    <a:lnTo>
                      <a:pt x="134" y="398"/>
                    </a:lnTo>
                    <a:lnTo>
                      <a:pt x="138" y="387"/>
                    </a:lnTo>
                    <a:lnTo>
                      <a:pt x="139" y="371"/>
                    </a:lnTo>
                    <a:lnTo>
                      <a:pt x="138" y="355"/>
                    </a:lnTo>
                    <a:lnTo>
                      <a:pt x="135" y="338"/>
                    </a:lnTo>
                    <a:lnTo>
                      <a:pt x="131" y="320"/>
                    </a:lnTo>
                    <a:lnTo>
                      <a:pt x="128" y="303"/>
                    </a:lnTo>
                    <a:lnTo>
                      <a:pt x="125" y="285"/>
                    </a:lnTo>
                    <a:lnTo>
                      <a:pt x="123" y="267"/>
                    </a:lnTo>
                    <a:lnTo>
                      <a:pt x="121" y="250"/>
                    </a:lnTo>
                    <a:lnTo>
                      <a:pt x="124" y="243"/>
                    </a:lnTo>
                    <a:lnTo>
                      <a:pt x="126" y="234"/>
                    </a:lnTo>
                    <a:lnTo>
                      <a:pt x="129" y="226"/>
                    </a:lnTo>
                    <a:lnTo>
                      <a:pt x="131" y="218"/>
                    </a:lnTo>
                    <a:lnTo>
                      <a:pt x="140" y="237"/>
                    </a:lnTo>
                    <a:lnTo>
                      <a:pt x="149" y="256"/>
                    </a:lnTo>
                    <a:lnTo>
                      <a:pt x="155" y="275"/>
                    </a:lnTo>
                    <a:lnTo>
                      <a:pt x="163" y="295"/>
                    </a:lnTo>
                    <a:lnTo>
                      <a:pt x="168" y="316"/>
                    </a:lnTo>
                    <a:lnTo>
                      <a:pt x="174" y="336"/>
                    </a:lnTo>
                    <a:lnTo>
                      <a:pt x="178" y="355"/>
                    </a:lnTo>
                    <a:lnTo>
                      <a:pt x="183" y="375"/>
                    </a:lnTo>
                    <a:lnTo>
                      <a:pt x="188" y="377"/>
                    </a:lnTo>
                    <a:lnTo>
                      <a:pt x="193" y="380"/>
                    </a:lnTo>
                    <a:lnTo>
                      <a:pt x="198" y="381"/>
                    </a:lnTo>
                    <a:lnTo>
                      <a:pt x="205" y="383"/>
                    </a:lnTo>
                    <a:lnTo>
                      <a:pt x="211" y="381"/>
                    </a:lnTo>
                    <a:lnTo>
                      <a:pt x="215" y="379"/>
                    </a:lnTo>
                    <a:lnTo>
                      <a:pt x="219" y="375"/>
                    </a:lnTo>
                    <a:lnTo>
                      <a:pt x="220" y="369"/>
                    </a:lnTo>
                    <a:lnTo>
                      <a:pt x="221" y="364"/>
                    </a:lnTo>
                    <a:lnTo>
                      <a:pt x="221" y="357"/>
                    </a:lnTo>
                    <a:lnTo>
                      <a:pt x="221" y="350"/>
                    </a:lnTo>
                    <a:lnTo>
                      <a:pt x="221" y="345"/>
                    </a:lnTo>
                    <a:lnTo>
                      <a:pt x="220" y="338"/>
                    </a:lnTo>
                    <a:lnTo>
                      <a:pt x="219" y="327"/>
                    </a:lnTo>
                    <a:lnTo>
                      <a:pt x="216" y="313"/>
                    </a:lnTo>
                    <a:lnTo>
                      <a:pt x="214" y="295"/>
                    </a:lnTo>
                    <a:lnTo>
                      <a:pt x="211" y="275"/>
                    </a:lnTo>
                    <a:lnTo>
                      <a:pt x="208" y="254"/>
                    </a:lnTo>
                    <a:lnTo>
                      <a:pt x="205" y="233"/>
                    </a:lnTo>
                    <a:lnTo>
                      <a:pt x="204" y="210"/>
                    </a:lnTo>
                    <a:lnTo>
                      <a:pt x="203" y="189"/>
                    </a:lnTo>
                    <a:lnTo>
                      <a:pt x="204" y="169"/>
                    </a:lnTo>
                    <a:lnTo>
                      <a:pt x="205" y="153"/>
                    </a:lnTo>
                    <a:lnTo>
                      <a:pt x="209" y="137"/>
                    </a:lnTo>
                    <a:lnTo>
                      <a:pt x="215" y="126"/>
                    </a:lnTo>
                    <a:lnTo>
                      <a:pt x="223" y="119"/>
                    </a:lnTo>
                    <a:lnTo>
                      <a:pt x="233" y="117"/>
                    </a:lnTo>
                    <a:lnTo>
                      <a:pt x="246" y="121"/>
                    </a:lnTo>
                    <a:lnTo>
                      <a:pt x="250" y="123"/>
                    </a:lnTo>
                    <a:lnTo>
                      <a:pt x="256" y="126"/>
                    </a:lnTo>
                    <a:lnTo>
                      <a:pt x="261" y="128"/>
                    </a:lnTo>
                    <a:lnTo>
                      <a:pt x="266" y="131"/>
                    </a:lnTo>
                    <a:lnTo>
                      <a:pt x="271" y="134"/>
                    </a:lnTo>
                    <a:lnTo>
                      <a:pt x="275" y="138"/>
                    </a:lnTo>
                    <a:lnTo>
                      <a:pt x="278" y="145"/>
                    </a:lnTo>
                    <a:lnTo>
                      <a:pt x="283" y="153"/>
                    </a:lnTo>
                    <a:lnTo>
                      <a:pt x="288" y="159"/>
                    </a:lnTo>
                    <a:lnTo>
                      <a:pt x="294" y="166"/>
                    </a:lnTo>
                    <a:lnTo>
                      <a:pt x="303" y="171"/>
                    </a:lnTo>
                    <a:lnTo>
                      <a:pt x="314" y="172"/>
                    </a:lnTo>
                    <a:lnTo>
                      <a:pt x="319" y="167"/>
                    </a:lnTo>
                    <a:lnTo>
                      <a:pt x="322" y="162"/>
                    </a:lnTo>
                    <a:lnTo>
                      <a:pt x="324" y="154"/>
                    </a:lnTo>
                    <a:lnTo>
                      <a:pt x="323" y="145"/>
                    </a:lnTo>
                    <a:lnTo>
                      <a:pt x="322" y="136"/>
                    </a:lnTo>
                    <a:lnTo>
                      <a:pt x="319" y="128"/>
                    </a:lnTo>
                    <a:lnTo>
                      <a:pt x="317" y="121"/>
                    </a:lnTo>
                    <a:lnTo>
                      <a:pt x="313" y="114"/>
                    </a:lnTo>
                    <a:lnTo>
                      <a:pt x="307" y="107"/>
                    </a:lnTo>
                    <a:lnTo>
                      <a:pt x="299" y="100"/>
                    </a:lnTo>
                    <a:lnTo>
                      <a:pt x="290" y="90"/>
                    </a:lnTo>
                    <a:lnTo>
                      <a:pt x="279" y="81"/>
                    </a:lnTo>
                    <a:lnTo>
                      <a:pt x="269" y="71"/>
                    </a:lnTo>
                    <a:lnTo>
                      <a:pt x="259" y="63"/>
                    </a:lnTo>
                    <a:lnTo>
                      <a:pt x="249" y="57"/>
                    </a:lnTo>
                    <a:lnTo>
                      <a:pt x="241" y="54"/>
                    </a:lnTo>
                    <a:lnTo>
                      <a:pt x="235" y="52"/>
                    </a:lnTo>
                    <a:lnTo>
                      <a:pt x="230" y="50"/>
                    </a:lnTo>
                    <a:lnTo>
                      <a:pt x="225" y="48"/>
                    </a:lnTo>
                    <a:lnTo>
                      <a:pt x="221" y="46"/>
                    </a:lnTo>
                    <a:lnTo>
                      <a:pt x="216" y="44"/>
                    </a:lnTo>
                    <a:lnTo>
                      <a:pt x="211" y="42"/>
                    </a:lnTo>
                    <a:lnTo>
                      <a:pt x="206" y="40"/>
                    </a:lnTo>
                    <a:lnTo>
                      <a:pt x="201" y="36"/>
                    </a:lnTo>
                    <a:lnTo>
                      <a:pt x="199" y="32"/>
                    </a:lnTo>
                    <a:lnTo>
                      <a:pt x="196" y="27"/>
                    </a:lnTo>
                    <a:lnTo>
                      <a:pt x="193" y="23"/>
                    </a:lnTo>
                    <a:lnTo>
                      <a:pt x="190" y="17"/>
                    </a:lnTo>
                    <a:lnTo>
                      <a:pt x="188" y="13"/>
                    </a:lnTo>
                    <a:lnTo>
                      <a:pt x="185" y="9"/>
                    </a:lnTo>
                    <a:lnTo>
                      <a:pt x="181" y="4"/>
                    </a:lnTo>
                    <a:lnTo>
                      <a:pt x="178" y="0"/>
                    </a:lnTo>
                    <a:lnTo>
                      <a:pt x="160" y="4"/>
                    </a:lnTo>
                    <a:lnTo>
                      <a:pt x="143" y="9"/>
                    </a:lnTo>
                    <a:lnTo>
                      <a:pt x="124" y="13"/>
                    </a:lnTo>
                    <a:lnTo>
                      <a:pt x="106" y="19"/>
                    </a:lnTo>
                    <a:lnTo>
                      <a:pt x="88" y="24"/>
                    </a:lnTo>
                    <a:lnTo>
                      <a:pt x="69" y="30"/>
                    </a:lnTo>
                    <a:lnTo>
                      <a:pt x="51" y="36"/>
                    </a:lnTo>
                    <a:lnTo>
                      <a:pt x="34" y="42"/>
                    </a:lnTo>
                    <a:lnTo>
                      <a:pt x="27" y="43"/>
                    </a:lnTo>
                    <a:lnTo>
                      <a:pt x="22" y="44"/>
                    </a:lnTo>
                    <a:lnTo>
                      <a:pt x="17" y="45"/>
                    </a:lnTo>
                    <a:lnTo>
                      <a:pt x="14" y="4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696" name="Freeform 27"/>
              <p:cNvSpPr>
                <a:spLocks/>
              </p:cNvSpPr>
              <p:nvPr/>
            </p:nvSpPr>
            <p:spPr bwMode="auto">
              <a:xfrm>
                <a:off x="2798" y="2345"/>
                <a:ext cx="345" cy="302"/>
              </a:xfrm>
              <a:custGeom>
                <a:avLst/>
                <a:gdLst>
                  <a:gd name="T0" fmla="*/ 227 w 1036"/>
                  <a:gd name="T1" fmla="*/ 4 h 905"/>
                  <a:gd name="T2" fmla="*/ 235 w 1036"/>
                  <a:gd name="T3" fmla="*/ 7 h 905"/>
                  <a:gd name="T4" fmla="*/ 255 w 1036"/>
                  <a:gd name="T5" fmla="*/ 5 h 905"/>
                  <a:gd name="T6" fmla="*/ 275 w 1036"/>
                  <a:gd name="T7" fmla="*/ 12 h 905"/>
                  <a:gd name="T8" fmla="*/ 280 w 1036"/>
                  <a:gd name="T9" fmla="*/ 21 h 905"/>
                  <a:gd name="T10" fmla="*/ 288 w 1036"/>
                  <a:gd name="T11" fmla="*/ 28 h 905"/>
                  <a:gd name="T12" fmla="*/ 298 w 1036"/>
                  <a:gd name="T13" fmla="*/ 35 h 905"/>
                  <a:gd name="T14" fmla="*/ 306 w 1036"/>
                  <a:gd name="T15" fmla="*/ 46 h 905"/>
                  <a:gd name="T16" fmla="*/ 308 w 1036"/>
                  <a:gd name="T17" fmla="*/ 57 h 905"/>
                  <a:gd name="T18" fmla="*/ 311 w 1036"/>
                  <a:gd name="T19" fmla="*/ 73 h 905"/>
                  <a:gd name="T20" fmla="*/ 319 w 1036"/>
                  <a:gd name="T21" fmla="*/ 81 h 905"/>
                  <a:gd name="T22" fmla="*/ 325 w 1036"/>
                  <a:gd name="T23" fmla="*/ 100 h 905"/>
                  <a:gd name="T24" fmla="*/ 334 w 1036"/>
                  <a:gd name="T25" fmla="*/ 120 h 905"/>
                  <a:gd name="T26" fmla="*/ 342 w 1036"/>
                  <a:gd name="T27" fmla="*/ 130 h 905"/>
                  <a:gd name="T28" fmla="*/ 345 w 1036"/>
                  <a:gd name="T29" fmla="*/ 137 h 905"/>
                  <a:gd name="T30" fmla="*/ 343 w 1036"/>
                  <a:gd name="T31" fmla="*/ 147 h 905"/>
                  <a:gd name="T32" fmla="*/ 341 w 1036"/>
                  <a:gd name="T33" fmla="*/ 156 h 905"/>
                  <a:gd name="T34" fmla="*/ 325 w 1036"/>
                  <a:gd name="T35" fmla="*/ 168 h 905"/>
                  <a:gd name="T36" fmla="*/ 303 w 1036"/>
                  <a:gd name="T37" fmla="*/ 184 h 905"/>
                  <a:gd name="T38" fmla="*/ 282 w 1036"/>
                  <a:gd name="T39" fmla="*/ 198 h 905"/>
                  <a:gd name="T40" fmla="*/ 262 w 1036"/>
                  <a:gd name="T41" fmla="*/ 212 h 905"/>
                  <a:gd name="T42" fmla="*/ 245 w 1036"/>
                  <a:gd name="T43" fmla="*/ 224 h 905"/>
                  <a:gd name="T44" fmla="*/ 229 w 1036"/>
                  <a:gd name="T45" fmla="*/ 235 h 905"/>
                  <a:gd name="T46" fmla="*/ 211 w 1036"/>
                  <a:gd name="T47" fmla="*/ 246 h 905"/>
                  <a:gd name="T48" fmla="*/ 192 w 1036"/>
                  <a:gd name="T49" fmla="*/ 257 h 905"/>
                  <a:gd name="T50" fmla="*/ 178 w 1036"/>
                  <a:gd name="T51" fmla="*/ 265 h 905"/>
                  <a:gd name="T52" fmla="*/ 162 w 1036"/>
                  <a:gd name="T53" fmla="*/ 272 h 905"/>
                  <a:gd name="T54" fmla="*/ 144 w 1036"/>
                  <a:gd name="T55" fmla="*/ 282 h 905"/>
                  <a:gd name="T56" fmla="*/ 123 w 1036"/>
                  <a:gd name="T57" fmla="*/ 293 h 905"/>
                  <a:gd name="T58" fmla="*/ 111 w 1036"/>
                  <a:gd name="T59" fmla="*/ 299 h 905"/>
                  <a:gd name="T60" fmla="*/ 101 w 1036"/>
                  <a:gd name="T61" fmla="*/ 302 h 905"/>
                  <a:gd name="T62" fmla="*/ 85 w 1036"/>
                  <a:gd name="T63" fmla="*/ 293 h 905"/>
                  <a:gd name="T64" fmla="*/ 71 w 1036"/>
                  <a:gd name="T65" fmla="*/ 279 h 905"/>
                  <a:gd name="T66" fmla="*/ 55 w 1036"/>
                  <a:gd name="T67" fmla="*/ 256 h 905"/>
                  <a:gd name="T68" fmla="*/ 42 w 1036"/>
                  <a:gd name="T69" fmla="*/ 232 h 905"/>
                  <a:gd name="T70" fmla="*/ 37 w 1036"/>
                  <a:gd name="T71" fmla="*/ 215 h 905"/>
                  <a:gd name="T72" fmla="*/ 31 w 1036"/>
                  <a:gd name="T73" fmla="*/ 200 h 905"/>
                  <a:gd name="T74" fmla="*/ 25 w 1036"/>
                  <a:gd name="T75" fmla="*/ 191 h 905"/>
                  <a:gd name="T76" fmla="*/ 23 w 1036"/>
                  <a:gd name="T77" fmla="*/ 181 h 905"/>
                  <a:gd name="T78" fmla="*/ 21 w 1036"/>
                  <a:gd name="T79" fmla="*/ 170 h 905"/>
                  <a:gd name="T80" fmla="*/ 16 w 1036"/>
                  <a:gd name="T81" fmla="*/ 160 h 905"/>
                  <a:gd name="T82" fmla="*/ 6 w 1036"/>
                  <a:gd name="T83" fmla="*/ 145 h 905"/>
                  <a:gd name="T84" fmla="*/ 0 w 1036"/>
                  <a:gd name="T85" fmla="*/ 127 h 905"/>
                  <a:gd name="T86" fmla="*/ 4 w 1036"/>
                  <a:gd name="T87" fmla="*/ 112 h 905"/>
                  <a:gd name="T88" fmla="*/ 11 w 1036"/>
                  <a:gd name="T89" fmla="*/ 99 h 905"/>
                  <a:gd name="T90" fmla="*/ 28 w 1036"/>
                  <a:gd name="T91" fmla="*/ 91 h 905"/>
                  <a:gd name="T92" fmla="*/ 47 w 1036"/>
                  <a:gd name="T93" fmla="*/ 82 h 905"/>
                  <a:gd name="T94" fmla="*/ 65 w 1036"/>
                  <a:gd name="T95" fmla="*/ 73 h 905"/>
                  <a:gd name="T96" fmla="*/ 84 w 1036"/>
                  <a:gd name="T97" fmla="*/ 65 h 905"/>
                  <a:gd name="T98" fmla="*/ 103 w 1036"/>
                  <a:gd name="T99" fmla="*/ 56 h 905"/>
                  <a:gd name="T100" fmla="*/ 124 w 1036"/>
                  <a:gd name="T101" fmla="*/ 46 h 905"/>
                  <a:gd name="T102" fmla="*/ 145 w 1036"/>
                  <a:gd name="T103" fmla="*/ 36 h 905"/>
                  <a:gd name="T104" fmla="*/ 167 w 1036"/>
                  <a:gd name="T105" fmla="*/ 26 h 905"/>
                  <a:gd name="T106" fmla="*/ 188 w 1036"/>
                  <a:gd name="T107" fmla="*/ 16 h 905"/>
                  <a:gd name="T108" fmla="*/ 210 w 1036"/>
                  <a:gd name="T109" fmla="*/ 5 h 905"/>
                  <a:gd name="T110" fmla="*/ 220 w 1036"/>
                  <a:gd name="T111" fmla="*/ 1 h 90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36"/>
                  <a:gd name="T169" fmla="*/ 0 h 905"/>
                  <a:gd name="T170" fmla="*/ 1036 w 1036"/>
                  <a:gd name="T171" fmla="*/ 905 h 90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36" h="905">
                    <a:moveTo>
                      <a:pt x="667" y="0"/>
                    </a:moveTo>
                    <a:lnTo>
                      <a:pt x="672" y="5"/>
                    </a:lnTo>
                    <a:lnTo>
                      <a:pt x="677" y="9"/>
                    </a:lnTo>
                    <a:lnTo>
                      <a:pt x="682" y="13"/>
                    </a:lnTo>
                    <a:lnTo>
                      <a:pt x="687" y="16"/>
                    </a:lnTo>
                    <a:lnTo>
                      <a:pt x="694" y="19"/>
                    </a:lnTo>
                    <a:lnTo>
                      <a:pt x="699" y="22"/>
                    </a:lnTo>
                    <a:lnTo>
                      <a:pt x="706" y="22"/>
                    </a:lnTo>
                    <a:lnTo>
                      <a:pt x="712" y="22"/>
                    </a:lnTo>
                    <a:lnTo>
                      <a:pt x="730" y="18"/>
                    </a:lnTo>
                    <a:lnTo>
                      <a:pt x="747" y="16"/>
                    </a:lnTo>
                    <a:lnTo>
                      <a:pt x="765" y="15"/>
                    </a:lnTo>
                    <a:lnTo>
                      <a:pt x="782" y="16"/>
                    </a:lnTo>
                    <a:lnTo>
                      <a:pt x="799" y="20"/>
                    </a:lnTo>
                    <a:lnTo>
                      <a:pt x="812" y="27"/>
                    </a:lnTo>
                    <a:lnTo>
                      <a:pt x="825" y="37"/>
                    </a:lnTo>
                    <a:lnTo>
                      <a:pt x="834" y="52"/>
                    </a:lnTo>
                    <a:lnTo>
                      <a:pt x="835" y="56"/>
                    </a:lnTo>
                    <a:lnTo>
                      <a:pt x="837" y="59"/>
                    </a:lnTo>
                    <a:lnTo>
                      <a:pt x="840" y="63"/>
                    </a:lnTo>
                    <a:lnTo>
                      <a:pt x="842" y="67"/>
                    </a:lnTo>
                    <a:lnTo>
                      <a:pt x="850" y="73"/>
                    </a:lnTo>
                    <a:lnTo>
                      <a:pt x="858" y="78"/>
                    </a:lnTo>
                    <a:lnTo>
                      <a:pt x="864" y="84"/>
                    </a:lnTo>
                    <a:lnTo>
                      <a:pt x="871" y="88"/>
                    </a:lnTo>
                    <a:lnTo>
                      <a:pt x="879" y="93"/>
                    </a:lnTo>
                    <a:lnTo>
                      <a:pt x="886" y="98"/>
                    </a:lnTo>
                    <a:lnTo>
                      <a:pt x="894" y="105"/>
                    </a:lnTo>
                    <a:lnTo>
                      <a:pt x="900" y="111"/>
                    </a:lnTo>
                    <a:lnTo>
                      <a:pt x="906" y="120"/>
                    </a:lnTo>
                    <a:lnTo>
                      <a:pt x="913" y="129"/>
                    </a:lnTo>
                    <a:lnTo>
                      <a:pt x="918" y="137"/>
                    </a:lnTo>
                    <a:lnTo>
                      <a:pt x="921" y="145"/>
                    </a:lnTo>
                    <a:lnTo>
                      <a:pt x="924" y="153"/>
                    </a:lnTo>
                    <a:lnTo>
                      <a:pt x="925" y="161"/>
                    </a:lnTo>
                    <a:lnTo>
                      <a:pt x="926" y="171"/>
                    </a:lnTo>
                    <a:lnTo>
                      <a:pt x="926" y="184"/>
                    </a:lnTo>
                    <a:lnTo>
                      <a:pt x="926" y="200"/>
                    </a:lnTo>
                    <a:lnTo>
                      <a:pt x="928" y="212"/>
                    </a:lnTo>
                    <a:lnTo>
                      <a:pt x="933" y="220"/>
                    </a:lnTo>
                    <a:lnTo>
                      <a:pt x="939" y="226"/>
                    </a:lnTo>
                    <a:lnTo>
                      <a:pt x="945" y="230"/>
                    </a:lnTo>
                    <a:lnTo>
                      <a:pt x="953" y="236"/>
                    </a:lnTo>
                    <a:lnTo>
                      <a:pt x="959" y="242"/>
                    </a:lnTo>
                    <a:lnTo>
                      <a:pt x="965" y="253"/>
                    </a:lnTo>
                    <a:lnTo>
                      <a:pt x="969" y="270"/>
                    </a:lnTo>
                    <a:lnTo>
                      <a:pt x="973" y="286"/>
                    </a:lnTo>
                    <a:lnTo>
                      <a:pt x="976" y="301"/>
                    </a:lnTo>
                    <a:lnTo>
                      <a:pt x="981" y="317"/>
                    </a:lnTo>
                    <a:lnTo>
                      <a:pt x="988" y="331"/>
                    </a:lnTo>
                    <a:lnTo>
                      <a:pt x="994" y="346"/>
                    </a:lnTo>
                    <a:lnTo>
                      <a:pt x="1003" y="360"/>
                    </a:lnTo>
                    <a:lnTo>
                      <a:pt x="1014" y="373"/>
                    </a:lnTo>
                    <a:lnTo>
                      <a:pt x="1018" y="380"/>
                    </a:lnTo>
                    <a:lnTo>
                      <a:pt x="1023" y="386"/>
                    </a:lnTo>
                    <a:lnTo>
                      <a:pt x="1026" y="390"/>
                    </a:lnTo>
                    <a:lnTo>
                      <a:pt x="1031" y="394"/>
                    </a:lnTo>
                    <a:lnTo>
                      <a:pt x="1034" y="399"/>
                    </a:lnTo>
                    <a:lnTo>
                      <a:pt x="1036" y="404"/>
                    </a:lnTo>
                    <a:lnTo>
                      <a:pt x="1036" y="412"/>
                    </a:lnTo>
                    <a:lnTo>
                      <a:pt x="1036" y="422"/>
                    </a:lnTo>
                    <a:lnTo>
                      <a:pt x="1035" y="429"/>
                    </a:lnTo>
                    <a:lnTo>
                      <a:pt x="1033" y="434"/>
                    </a:lnTo>
                    <a:lnTo>
                      <a:pt x="1031" y="441"/>
                    </a:lnTo>
                    <a:lnTo>
                      <a:pt x="1029" y="448"/>
                    </a:lnTo>
                    <a:lnTo>
                      <a:pt x="1028" y="454"/>
                    </a:lnTo>
                    <a:lnTo>
                      <a:pt x="1026" y="461"/>
                    </a:lnTo>
                    <a:lnTo>
                      <a:pt x="1025" y="467"/>
                    </a:lnTo>
                    <a:lnTo>
                      <a:pt x="1024" y="473"/>
                    </a:lnTo>
                    <a:lnTo>
                      <a:pt x="1008" y="482"/>
                    </a:lnTo>
                    <a:lnTo>
                      <a:pt x="991" y="493"/>
                    </a:lnTo>
                    <a:lnTo>
                      <a:pt x="975" y="504"/>
                    </a:lnTo>
                    <a:lnTo>
                      <a:pt x="958" y="515"/>
                    </a:lnTo>
                    <a:lnTo>
                      <a:pt x="940" y="528"/>
                    </a:lnTo>
                    <a:lnTo>
                      <a:pt x="924" y="539"/>
                    </a:lnTo>
                    <a:lnTo>
                      <a:pt x="909" y="551"/>
                    </a:lnTo>
                    <a:lnTo>
                      <a:pt x="894" y="562"/>
                    </a:lnTo>
                    <a:lnTo>
                      <a:pt x="879" y="571"/>
                    </a:lnTo>
                    <a:lnTo>
                      <a:pt x="864" y="581"/>
                    </a:lnTo>
                    <a:lnTo>
                      <a:pt x="847" y="592"/>
                    </a:lnTo>
                    <a:lnTo>
                      <a:pt x="832" y="602"/>
                    </a:lnTo>
                    <a:lnTo>
                      <a:pt x="816" y="614"/>
                    </a:lnTo>
                    <a:lnTo>
                      <a:pt x="801" y="625"/>
                    </a:lnTo>
                    <a:lnTo>
                      <a:pt x="786" y="635"/>
                    </a:lnTo>
                    <a:lnTo>
                      <a:pt x="772" y="646"/>
                    </a:lnTo>
                    <a:lnTo>
                      <a:pt x="760" y="654"/>
                    </a:lnTo>
                    <a:lnTo>
                      <a:pt x="749" y="662"/>
                    </a:lnTo>
                    <a:lnTo>
                      <a:pt x="736" y="670"/>
                    </a:lnTo>
                    <a:lnTo>
                      <a:pt x="725" y="679"/>
                    </a:lnTo>
                    <a:lnTo>
                      <a:pt x="712" y="687"/>
                    </a:lnTo>
                    <a:lnTo>
                      <a:pt x="701" y="696"/>
                    </a:lnTo>
                    <a:lnTo>
                      <a:pt x="689" y="704"/>
                    </a:lnTo>
                    <a:lnTo>
                      <a:pt x="676" y="713"/>
                    </a:lnTo>
                    <a:lnTo>
                      <a:pt x="662" y="721"/>
                    </a:lnTo>
                    <a:lnTo>
                      <a:pt x="649" y="728"/>
                    </a:lnTo>
                    <a:lnTo>
                      <a:pt x="635" y="736"/>
                    </a:lnTo>
                    <a:lnTo>
                      <a:pt x="621" y="745"/>
                    </a:lnTo>
                    <a:lnTo>
                      <a:pt x="607" y="753"/>
                    </a:lnTo>
                    <a:lnTo>
                      <a:pt x="592" y="761"/>
                    </a:lnTo>
                    <a:lnTo>
                      <a:pt x="578" y="770"/>
                    </a:lnTo>
                    <a:lnTo>
                      <a:pt x="565" y="777"/>
                    </a:lnTo>
                    <a:lnTo>
                      <a:pt x="556" y="783"/>
                    </a:lnTo>
                    <a:lnTo>
                      <a:pt x="546" y="787"/>
                    </a:lnTo>
                    <a:lnTo>
                      <a:pt x="535" y="793"/>
                    </a:lnTo>
                    <a:lnTo>
                      <a:pt x="522" y="798"/>
                    </a:lnTo>
                    <a:lnTo>
                      <a:pt x="510" y="804"/>
                    </a:lnTo>
                    <a:lnTo>
                      <a:pt x="497" y="809"/>
                    </a:lnTo>
                    <a:lnTo>
                      <a:pt x="486" y="815"/>
                    </a:lnTo>
                    <a:lnTo>
                      <a:pt x="476" y="821"/>
                    </a:lnTo>
                    <a:lnTo>
                      <a:pt x="461" y="828"/>
                    </a:lnTo>
                    <a:lnTo>
                      <a:pt x="446" y="836"/>
                    </a:lnTo>
                    <a:lnTo>
                      <a:pt x="431" y="845"/>
                    </a:lnTo>
                    <a:lnTo>
                      <a:pt x="414" y="855"/>
                    </a:lnTo>
                    <a:lnTo>
                      <a:pt x="399" y="864"/>
                    </a:lnTo>
                    <a:lnTo>
                      <a:pt x="383" y="873"/>
                    </a:lnTo>
                    <a:lnTo>
                      <a:pt x="369" y="879"/>
                    </a:lnTo>
                    <a:lnTo>
                      <a:pt x="354" y="885"/>
                    </a:lnTo>
                    <a:lnTo>
                      <a:pt x="348" y="887"/>
                    </a:lnTo>
                    <a:lnTo>
                      <a:pt x="341" y="890"/>
                    </a:lnTo>
                    <a:lnTo>
                      <a:pt x="333" y="895"/>
                    </a:lnTo>
                    <a:lnTo>
                      <a:pt x="326" y="898"/>
                    </a:lnTo>
                    <a:lnTo>
                      <a:pt x="317" y="902"/>
                    </a:lnTo>
                    <a:lnTo>
                      <a:pt x="309" y="904"/>
                    </a:lnTo>
                    <a:lnTo>
                      <a:pt x="302" y="905"/>
                    </a:lnTo>
                    <a:lnTo>
                      <a:pt x="296" y="904"/>
                    </a:lnTo>
                    <a:lnTo>
                      <a:pt x="281" y="895"/>
                    </a:lnTo>
                    <a:lnTo>
                      <a:pt x="267" y="886"/>
                    </a:lnTo>
                    <a:lnTo>
                      <a:pt x="254" y="877"/>
                    </a:lnTo>
                    <a:lnTo>
                      <a:pt x="243" y="868"/>
                    </a:lnTo>
                    <a:lnTo>
                      <a:pt x="233" y="858"/>
                    </a:lnTo>
                    <a:lnTo>
                      <a:pt x="222" y="847"/>
                    </a:lnTo>
                    <a:lnTo>
                      <a:pt x="212" y="835"/>
                    </a:lnTo>
                    <a:lnTo>
                      <a:pt x="200" y="823"/>
                    </a:lnTo>
                    <a:lnTo>
                      <a:pt x="187" y="805"/>
                    </a:lnTo>
                    <a:lnTo>
                      <a:pt x="175" y="787"/>
                    </a:lnTo>
                    <a:lnTo>
                      <a:pt x="164" y="768"/>
                    </a:lnTo>
                    <a:lnTo>
                      <a:pt x="154" y="751"/>
                    </a:lnTo>
                    <a:lnTo>
                      <a:pt x="145" y="733"/>
                    </a:lnTo>
                    <a:lnTo>
                      <a:pt x="137" y="713"/>
                    </a:lnTo>
                    <a:lnTo>
                      <a:pt x="127" y="694"/>
                    </a:lnTo>
                    <a:lnTo>
                      <a:pt x="118" y="673"/>
                    </a:lnTo>
                    <a:lnTo>
                      <a:pt x="115" y="665"/>
                    </a:lnTo>
                    <a:lnTo>
                      <a:pt x="113" y="655"/>
                    </a:lnTo>
                    <a:lnTo>
                      <a:pt x="110" y="643"/>
                    </a:lnTo>
                    <a:lnTo>
                      <a:pt x="107" y="631"/>
                    </a:lnTo>
                    <a:lnTo>
                      <a:pt x="103" y="619"/>
                    </a:lnTo>
                    <a:lnTo>
                      <a:pt x="99" y="607"/>
                    </a:lnTo>
                    <a:lnTo>
                      <a:pt x="94" y="599"/>
                    </a:lnTo>
                    <a:lnTo>
                      <a:pt x="89" y="592"/>
                    </a:lnTo>
                    <a:lnTo>
                      <a:pt x="83" y="584"/>
                    </a:lnTo>
                    <a:lnTo>
                      <a:pt x="78" y="578"/>
                    </a:lnTo>
                    <a:lnTo>
                      <a:pt x="74" y="571"/>
                    </a:lnTo>
                    <a:lnTo>
                      <a:pt x="73" y="565"/>
                    </a:lnTo>
                    <a:lnTo>
                      <a:pt x="72" y="559"/>
                    </a:lnTo>
                    <a:lnTo>
                      <a:pt x="70" y="552"/>
                    </a:lnTo>
                    <a:lnTo>
                      <a:pt x="70" y="543"/>
                    </a:lnTo>
                    <a:lnTo>
                      <a:pt x="70" y="532"/>
                    </a:lnTo>
                    <a:lnTo>
                      <a:pt x="68" y="524"/>
                    </a:lnTo>
                    <a:lnTo>
                      <a:pt x="65" y="516"/>
                    </a:lnTo>
                    <a:lnTo>
                      <a:pt x="62" y="509"/>
                    </a:lnTo>
                    <a:lnTo>
                      <a:pt x="59" y="501"/>
                    </a:lnTo>
                    <a:lnTo>
                      <a:pt x="54" y="494"/>
                    </a:lnTo>
                    <a:lnTo>
                      <a:pt x="50" y="488"/>
                    </a:lnTo>
                    <a:lnTo>
                      <a:pt x="47" y="480"/>
                    </a:lnTo>
                    <a:lnTo>
                      <a:pt x="43" y="473"/>
                    </a:lnTo>
                    <a:lnTo>
                      <a:pt x="34" y="461"/>
                    </a:lnTo>
                    <a:lnTo>
                      <a:pt x="27" y="448"/>
                    </a:lnTo>
                    <a:lnTo>
                      <a:pt x="19" y="435"/>
                    </a:lnTo>
                    <a:lnTo>
                      <a:pt x="12" y="422"/>
                    </a:lnTo>
                    <a:lnTo>
                      <a:pt x="5" y="409"/>
                    </a:lnTo>
                    <a:lnTo>
                      <a:pt x="1" y="396"/>
                    </a:lnTo>
                    <a:lnTo>
                      <a:pt x="0" y="381"/>
                    </a:lnTo>
                    <a:lnTo>
                      <a:pt x="1" y="367"/>
                    </a:lnTo>
                    <a:lnTo>
                      <a:pt x="5" y="356"/>
                    </a:lnTo>
                    <a:lnTo>
                      <a:pt x="9" y="344"/>
                    </a:lnTo>
                    <a:lnTo>
                      <a:pt x="12" y="335"/>
                    </a:lnTo>
                    <a:lnTo>
                      <a:pt x="14" y="323"/>
                    </a:lnTo>
                    <a:lnTo>
                      <a:pt x="18" y="315"/>
                    </a:lnTo>
                    <a:lnTo>
                      <a:pt x="24" y="306"/>
                    </a:lnTo>
                    <a:lnTo>
                      <a:pt x="32" y="298"/>
                    </a:lnTo>
                    <a:lnTo>
                      <a:pt x="43" y="291"/>
                    </a:lnTo>
                    <a:lnTo>
                      <a:pt x="57" y="286"/>
                    </a:lnTo>
                    <a:lnTo>
                      <a:pt x="70" y="279"/>
                    </a:lnTo>
                    <a:lnTo>
                      <a:pt x="84" y="272"/>
                    </a:lnTo>
                    <a:lnTo>
                      <a:pt x="98" y="266"/>
                    </a:lnTo>
                    <a:lnTo>
                      <a:pt x="113" y="260"/>
                    </a:lnTo>
                    <a:lnTo>
                      <a:pt x="127" y="253"/>
                    </a:lnTo>
                    <a:lnTo>
                      <a:pt x="140" y="247"/>
                    </a:lnTo>
                    <a:lnTo>
                      <a:pt x="154" y="240"/>
                    </a:lnTo>
                    <a:lnTo>
                      <a:pt x="168" y="234"/>
                    </a:lnTo>
                    <a:lnTo>
                      <a:pt x="182" y="227"/>
                    </a:lnTo>
                    <a:lnTo>
                      <a:pt x="195" y="220"/>
                    </a:lnTo>
                    <a:lnTo>
                      <a:pt x="210" y="214"/>
                    </a:lnTo>
                    <a:lnTo>
                      <a:pt x="224" y="207"/>
                    </a:lnTo>
                    <a:lnTo>
                      <a:pt x="238" y="200"/>
                    </a:lnTo>
                    <a:lnTo>
                      <a:pt x="252" y="194"/>
                    </a:lnTo>
                    <a:lnTo>
                      <a:pt x="266" y="187"/>
                    </a:lnTo>
                    <a:lnTo>
                      <a:pt x="279" y="180"/>
                    </a:lnTo>
                    <a:lnTo>
                      <a:pt x="294" y="174"/>
                    </a:lnTo>
                    <a:lnTo>
                      <a:pt x="309" y="167"/>
                    </a:lnTo>
                    <a:lnTo>
                      <a:pt x="326" y="159"/>
                    </a:lnTo>
                    <a:lnTo>
                      <a:pt x="341" y="153"/>
                    </a:lnTo>
                    <a:lnTo>
                      <a:pt x="356" y="145"/>
                    </a:lnTo>
                    <a:lnTo>
                      <a:pt x="371" y="137"/>
                    </a:lnTo>
                    <a:lnTo>
                      <a:pt x="386" y="130"/>
                    </a:lnTo>
                    <a:lnTo>
                      <a:pt x="402" y="123"/>
                    </a:lnTo>
                    <a:lnTo>
                      <a:pt x="418" y="115"/>
                    </a:lnTo>
                    <a:lnTo>
                      <a:pt x="435" y="108"/>
                    </a:lnTo>
                    <a:lnTo>
                      <a:pt x="451" y="100"/>
                    </a:lnTo>
                    <a:lnTo>
                      <a:pt x="467" y="93"/>
                    </a:lnTo>
                    <a:lnTo>
                      <a:pt x="483" y="85"/>
                    </a:lnTo>
                    <a:lnTo>
                      <a:pt x="500" y="77"/>
                    </a:lnTo>
                    <a:lnTo>
                      <a:pt x="517" y="69"/>
                    </a:lnTo>
                    <a:lnTo>
                      <a:pt x="533" y="62"/>
                    </a:lnTo>
                    <a:lnTo>
                      <a:pt x="550" y="55"/>
                    </a:lnTo>
                    <a:lnTo>
                      <a:pt x="566" y="47"/>
                    </a:lnTo>
                    <a:lnTo>
                      <a:pt x="582" y="39"/>
                    </a:lnTo>
                    <a:lnTo>
                      <a:pt x="598" y="32"/>
                    </a:lnTo>
                    <a:lnTo>
                      <a:pt x="615" y="24"/>
                    </a:lnTo>
                    <a:lnTo>
                      <a:pt x="631" y="16"/>
                    </a:lnTo>
                    <a:lnTo>
                      <a:pt x="647" y="8"/>
                    </a:lnTo>
                    <a:lnTo>
                      <a:pt x="652" y="6"/>
                    </a:lnTo>
                    <a:lnTo>
                      <a:pt x="657" y="4"/>
                    </a:lnTo>
                    <a:lnTo>
                      <a:pt x="662" y="2"/>
                    </a:lnTo>
                    <a:lnTo>
                      <a:pt x="667" y="0"/>
                    </a:lnTo>
                    <a:close/>
                  </a:path>
                </a:pathLst>
              </a:custGeom>
              <a:solidFill>
                <a:srgbClr val="FFFFFF"/>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7" name="Freeform 28"/>
              <p:cNvSpPr>
                <a:spLocks/>
              </p:cNvSpPr>
              <p:nvPr/>
            </p:nvSpPr>
            <p:spPr bwMode="auto">
              <a:xfrm>
                <a:off x="2798" y="2345"/>
                <a:ext cx="345" cy="302"/>
              </a:xfrm>
              <a:custGeom>
                <a:avLst/>
                <a:gdLst>
                  <a:gd name="T0" fmla="*/ 225 w 1036"/>
                  <a:gd name="T1" fmla="*/ 3 h 905"/>
                  <a:gd name="T2" fmla="*/ 233 w 1036"/>
                  <a:gd name="T3" fmla="*/ 7 h 905"/>
                  <a:gd name="T4" fmla="*/ 243 w 1036"/>
                  <a:gd name="T5" fmla="*/ 6 h 905"/>
                  <a:gd name="T6" fmla="*/ 266 w 1036"/>
                  <a:gd name="T7" fmla="*/ 7 h 905"/>
                  <a:gd name="T8" fmla="*/ 278 w 1036"/>
                  <a:gd name="T9" fmla="*/ 17 h 905"/>
                  <a:gd name="T10" fmla="*/ 280 w 1036"/>
                  <a:gd name="T11" fmla="*/ 22 h 905"/>
                  <a:gd name="T12" fmla="*/ 288 w 1036"/>
                  <a:gd name="T13" fmla="*/ 28 h 905"/>
                  <a:gd name="T14" fmla="*/ 298 w 1036"/>
                  <a:gd name="T15" fmla="*/ 35 h 905"/>
                  <a:gd name="T16" fmla="*/ 304 w 1036"/>
                  <a:gd name="T17" fmla="*/ 43 h 905"/>
                  <a:gd name="T18" fmla="*/ 308 w 1036"/>
                  <a:gd name="T19" fmla="*/ 54 h 905"/>
                  <a:gd name="T20" fmla="*/ 308 w 1036"/>
                  <a:gd name="T21" fmla="*/ 67 h 905"/>
                  <a:gd name="T22" fmla="*/ 315 w 1036"/>
                  <a:gd name="T23" fmla="*/ 77 h 905"/>
                  <a:gd name="T24" fmla="*/ 321 w 1036"/>
                  <a:gd name="T25" fmla="*/ 84 h 905"/>
                  <a:gd name="T26" fmla="*/ 327 w 1036"/>
                  <a:gd name="T27" fmla="*/ 106 h 905"/>
                  <a:gd name="T28" fmla="*/ 338 w 1036"/>
                  <a:gd name="T29" fmla="*/ 124 h 905"/>
                  <a:gd name="T30" fmla="*/ 342 w 1036"/>
                  <a:gd name="T31" fmla="*/ 130 h 905"/>
                  <a:gd name="T32" fmla="*/ 345 w 1036"/>
                  <a:gd name="T33" fmla="*/ 137 h 905"/>
                  <a:gd name="T34" fmla="*/ 344 w 1036"/>
                  <a:gd name="T35" fmla="*/ 145 h 905"/>
                  <a:gd name="T36" fmla="*/ 342 w 1036"/>
                  <a:gd name="T37" fmla="*/ 154 h 905"/>
                  <a:gd name="T38" fmla="*/ 336 w 1036"/>
                  <a:gd name="T39" fmla="*/ 161 h 905"/>
                  <a:gd name="T40" fmla="*/ 313 w 1036"/>
                  <a:gd name="T41" fmla="*/ 176 h 905"/>
                  <a:gd name="T42" fmla="*/ 298 w 1036"/>
                  <a:gd name="T43" fmla="*/ 188 h 905"/>
                  <a:gd name="T44" fmla="*/ 277 w 1036"/>
                  <a:gd name="T45" fmla="*/ 201 h 905"/>
                  <a:gd name="T46" fmla="*/ 257 w 1036"/>
                  <a:gd name="T47" fmla="*/ 216 h 905"/>
                  <a:gd name="T48" fmla="*/ 245 w 1036"/>
                  <a:gd name="T49" fmla="*/ 224 h 905"/>
                  <a:gd name="T50" fmla="*/ 229 w 1036"/>
                  <a:gd name="T51" fmla="*/ 235 h 905"/>
                  <a:gd name="T52" fmla="*/ 216 w 1036"/>
                  <a:gd name="T53" fmla="*/ 243 h 905"/>
                  <a:gd name="T54" fmla="*/ 197 w 1036"/>
                  <a:gd name="T55" fmla="*/ 254 h 905"/>
                  <a:gd name="T56" fmla="*/ 185 w 1036"/>
                  <a:gd name="T57" fmla="*/ 261 h 905"/>
                  <a:gd name="T58" fmla="*/ 170 w 1036"/>
                  <a:gd name="T59" fmla="*/ 268 h 905"/>
                  <a:gd name="T60" fmla="*/ 159 w 1036"/>
                  <a:gd name="T61" fmla="*/ 274 h 905"/>
                  <a:gd name="T62" fmla="*/ 138 w 1036"/>
                  <a:gd name="T63" fmla="*/ 285 h 905"/>
                  <a:gd name="T64" fmla="*/ 118 w 1036"/>
                  <a:gd name="T65" fmla="*/ 295 h 905"/>
                  <a:gd name="T66" fmla="*/ 111 w 1036"/>
                  <a:gd name="T67" fmla="*/ 299 h 905"/>
                  <a:gd name="T68" fmla="*/ 101 w 1036"/>
                  <a:gd name="T69" fmla="*/ 302 h 905"/>
                  <a:gd name="T70" fmla="*/ 89 w 1036"/>
                  <a:gd name="T71" fmla="*/ 296 h 905"/>
                  <a:gd name="T72" fmla="*/ 74 w 1036"/>
                  <a:gd name="T73" fmla="*/ 283 h 905"/>
                  <a:gd name="T74" fmla="*/ 62 w 1036"/>
                  <a:gd name="T75" fmla="*/ 269 h 905"/>
                  <a:gd name="T76" fmla="*/ 48 w 1036"/>
                  <a:gd name="T77" fmla="*/ 245 h 905"/>
                  <a:gd name="T78" fmla="*/ 39 w 1036"/>
                  <a:gd name="T79" fmla="*/ 225 h 905"/>
                  <a:gd name="T80" fmla="*/ 36 w 1036"/>
                  <a:gd name="T81" fmla="*/ 211 h 905"/>
                  <a:gd name="T82" fmla="*/ 30 w 1036"/>
                  <a:gd name="T83" fmla="*/ 198 h 905"/>
                  <a:gd name="T84" fmla="*/ 25 w 1036"/>
                  <a:gd name="T85" fmla="*/ 191 h 905"/>
                  <a:gd name="T86" fmla="*/ 23 w 1036"/>
                  <a:gd name="T87" fmla="*/ 181 h 905"/>
                  <a:gd name="T88" fmla="*/ 22 w 1036"/>
                  <a:gd name="T89" fmla="*/ 172 h 905"/>
                  <a:gd name="T90" fmla="*/ 17 w 1036"/>
                  <a:gd name="T91" fmla="*/ 163 h 905"/>
                  <a:gd name="T92" fmla="*/ 11 w 1036"/>
                  <a:gd name="T93" fmla="*/ 154 h 905"/>
                  <a:gd name="T94" fmla="*/ 2 w 1036"/>
                  <a:gd name="T95" fmla="*/ 136 h 905"/>
                  <a:gd name="T96" fmla="*/ 0 w 1036"/>
                  <a:gd name="T97" fmla="*/ 122 h 905"/>
                  <a:gd name="T98" fmla="*/ 5 w 1036"/>
                  <a:gd name="T99" fmla="*/ 108 h 905"/>
                  <a:gd name="T100" fmla="*/ 14 w 1036"/>
                  <a:gd name="T101" fmla="*/ 97 h 905"/>
                  <a:gd name="T102" fmla="*/ 28 w 1036"/>
                  <a:gd name="T103" fmla="*/ 91 h 905"/>
                  <a:gd name="T104" fmla="*/ 47 w 1036"/>
                  <a:gd name="T105" fmla="*/ 82 h 905"/>
                  <a:gd name="T106" fmla="*/ 65 w 1036"/>
                  <a:gd name="T107" fmla="*/ 73 h 905"/>
                  <a:gd name="T108" fmla="*/ 84 w 1036"/>
                  <a:gd name="T109" fmla="*/ 65 h 905"/>
                  <a:gd name="T110" fmla="*/ 98 w 1036"/>
                  <a:gd name="T111" fmla="*/ 58 h 905"/>
                  <a:gd name="T112" fmla="*/ 119 w 1036"/>
                  <a:gd name="T113" fmla="*/ 48 h 905"/>
                  <a:gd name="T114" fmla="*/ 134 w 1036"/>
                  <a:gd name="T115" fmla="*/ 41 h 905"/>
                  <a:gd name="T116" fmla="*/ 156 w 1036"/>
                  <a:gd name="T117" fmla="*/ 31 h 905"/>
                  <a:gd name="T118" fmla="*/ 177 w 1036"/>
                  <a:gd name="T119" fmla="*/ 21 h 905"/>
                  <a:gd name="T120" fmla="*/ 199 w 1036"/>
                  <a:gd name="T121" fmla="*/ 11 h 905"/>
                  <a:gd name="T122" fmla="*/ 215 w 1036"/>
                  <a:gd name="T123" fmla="*/ 3 h 905"/>
                  <a:gd name="T124" fmla="*/ 222 w 1036"/>
                  <a:gd name="T125" fmla="*/ 0 h 9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36"/>
                  <a:gd name="T190" fmla="*/ 0 h 905"/>
                  <a:gd name="T191" fmla="*/ 1036 w 1036"/>
                  <a:gd name="T192" fmla="*/ 905 h 90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36" h="905">
                    <a:moveTo>
                      <a:pt x="667" y="0"/>
                    </a:moveTo>
                    <a:lnTo>
                      <a:pt x="667" y="0"/>
                    </a:lnTo>
                    <a:lnTo>
                      <a:pt x="672" y="5"/>
                    </a:lnTo>
                    <a:lnTo>
                      <a:pt x="677" y="9"/>
                    </a:lnTo>
                    <a:lnTo>
                      <a:pt x="682" y="13"/>
                    </a:lnTo>
                    <a:lnTo>
                      <a:pt x="687" y="16"/>
                    </a:lnTo>
                    <a:lnTo>
                      <a:pt x="694" y="19"/>
                    </a:lnTo>
                    <a:lnTo>
                      <a:pt x="699" y="22"/>
                    </a:lnTo>
                    <a:lnTo>
                      <a:pt x="706" y="22"/>
                    </a:lnTo>
                    <a:lnTo>
                      <a:pt x="712" y="22"/>
                    </a:lnTo>
                    <a:lnTo>
                      <a:pt x="730" y="18"/>
                    </a:lnTo>
                    <a:lnTo>
                      <a:pt x="747" y="16"/>
                    </a:lnTo>
                    <a:lnTo>
                      <a:pt x="765" y="15"/>
                    </a:lnTo>
                    <a:lnTo>
                      <a:pt x="782" y="16"/>
                    </a:lnTo>
                    <a:lnTo>
                      <a:pt x="799" y="20"/>
                    </a:lnTo>
                    <a:lnTo>
                      <a:pt x="812" y="27"/>
                    </a:lnTo>
                    <a:lnTo>
                      <a:pt x="825" y="37"/>
                    </a:lnTo>
                    <a:lnTo>
                      <a:pt x="834" y="52"/>
                    </a:lnTo>
                    <a:lnTo>
                      <a:pt x="835" y="56"/>
                    </a:lnTo>
                    <a:lnTo>
                      <a:pt x="837" y="59"/>
                    </a:lnTo>
                    <a:lnTo>
                      <a:pt x="840" y="63"/>
                    </a:lnTo>
                    <a:lnTo>
                      <a:pt x="842" y="67"/>
                    </a:lnTo>
                    <a:lnTo>
                      <a:pt x="850" y="73"/>
                    </a:lnTo>
                    <a:lnTo>
                      <a:pt x="858" y="78"/>
                    </a:lnTo>
                    <a:lnTo>
                      <a:pt x="864" y="84"/>
                    </a:lnTo>
                    <a:lnTo>
                      <a:pt x="871" y="88"/>
                    </a:lnTo>
                    <a:lnTo>
                      <a:pt x="879" y="93"/>
                    </a:lnTo>
                    <a:lnTo>
                      <a:pt x="886" y="98"/>
                    </a:lnTo>
                    <a:lnTo>
                      <a:pt x="894" y="105"/>
                    </a:lnTo>
                    <a:lnTo>
                      <a:pt x="900" y="111"/>
                    </a:lnTo>
                    <a:lnTo>
                      <a:pt x="906" y="120"/>
                    </a:lnTo>
                    <a:lnTo>
                      <a:pt x="913" y="129"/>
                    </a:lnTo>
                    <a:lnTo>
                      <a:pt x="918" y="137"/>
                    </a:lnTo>
                    <a:lnTo>
                      <a:pt x="921" y="145"/>
                    </a:lnTo>
                    <a:lnTo>
                      <a:pt x="924" y="153"/>
                    </a:lnTo>
                    <a:lnTo>
                      <a:pt x="925" y="161"/>
                    </a:lnTo>
                    <a:lnTo>
                      <a:pt x="926" y="171"/>
                    </a:lnTo>
                    <a:lnTo>
                      <a:pt x="926" y="184"/>
                    </a:lnTo>
                    <a:lnTo>
                      <a:pt x="926" y="200"/>
                    </a:lnTo>
                    <a:lnTo>
                      <a:pt x="928" y="212"/>
                    </a:lnTo>
                    <a:lnTo>
                      <a:pt x="933" y="220"/>
                    </a:lnTo>
                    <a:lnTo>
                      <a:pt x="939" y="226"/>
                    </a:lnTo>
                    <a:lnTo>
                      <a:pt x="945" y="230"/>
                    </a:lnTo>
                    <a:lnTo>
                      <a:pt x="953" y="236"/>
                    </a:lnTo>
                    <a:lnTo>
                      <a:pt x="959" y="242"/>
                    </a:lnTo>
                    <a:lnTo>
                      <a:pt x="965" y="253"/>
                    </a:lnTo>
                    <a:lnTo>
                      <a:pt x="969" y="270"/>
                    </a:lnTo>
                    <a:lnTo>
                      <a:pt x="973" y="286"/>
                    </a:lnTo>
                    <a:lnTo>
                      <a:pt x="976" y="301"/>
                    </a:lnTo>
                    <a:lnTo>
                      <a:pt x="981" y="317"/>
                    </a:lnTo>
                    <a:lnTo>
                      <a:pt x="988" y="331"/>
                    </a:lnTo>
                    <a:lnTo>
                      <a:pt x="994" y="346"/>
                    </a:lnTo>
                    <a:lnTo>
                      <a:pt x="1003" y="360"/>
                    </a:lnTo>
                    <a:lnTo>
                      <a:pt x="1014" y="373"/>
                    </a:lnTo>
                    <a:lnTo>
                      <a:pt x="1018" y="380"/>
                    </a:lnTo>
                    <a:lnTo>
                      <a:pt x="1023" y="386"/>
                    </a:lnTo>
                    <a:lnTo>
                      <a:pt x="1026" y="390"/>
                    </a:lnTo>
                    <a:lnTo>
                      <a:pt x="1031" y="394"/>
                    </a:lnTo>
                    <a:lnTo>
                      <a:pt x="1034" y="399"/>
                    </a:lnTo>
                    <a:lnTo>
                      <a:pt x="1036" y="404"/>
                    </a:lnTo>
                    <a:lnTo>
                      <a:pt x="1036" y="412"/>
                    </a:lnTo>
                    <a:lnTo>
                      <a:pt x="1036" y="422"/>
                    </a:lnTo>
                    <a:lnTo>
                      <a:pt x="1035" y="429"/>
                    </a:lnTo>
                    <a:lnTo>
                      <a:pt x="1033" y="434"/>
                    </a:lnTo>
                    <a:lnTo>
                      <a:pt x="1031" y="441"/>
                    </a:lnTo>
                    <a:lnTo>
                      <a:pt x="1029" y="448"/>
                    </a:lnTo>
                    <a:lnTo>
                      <a:pt x="1028" y="454"/>
                    </a:lnTo>
                    <a:lnTo>
                      <a:pt x="1026" y="461"/>
                    </a:lnTo>
                    <a:lnTo>
                      <a:pt x="1025" y="467"/>
                    </a:lnTo>
                    <a:lnTo>
                      <a:pt x="1024" y="473"/>
                    </a:lnTo>
                    <a:lnTo>
                      <a:pt x="1008" y="482"/>
                    </a:lnTo>
                    <a:lnTo>
                      <a:pt x="991" y="493"/>
                    </a:lnTo>
                    <a:lnTo>
                      <a:pt x="975" y="504"/>
                    </a:lnTo>
                    <a:lnTo>
                      <a:pt x="958" y="515"/>
                    </a:lnTo>
                    <a:lnTo>
                      <a:pt x="940" y="528"/>
                    </a:lnTo>
                    <a:lnTo>
                      <a:pt x="924" y="539"/>
                    </a:lnTo>
                    <a:lnTo>
                      <a:pt x="909" y="551"/>
                    </a:lnTo>
                    <a:lnTo>
                      <a:pt x="894" y="562"/>
                    </a:lnTo>
                    <a:lnTo>
                      <a:pt x="879" y="571"/>
                    </a:lnTo>
                    <a:lnTo>
                      <a:pt x="864" y="581"/>
                    </a:lnTo>
                    <a:lnTo>
                      <a:pt x="847" y="592"/>
                    </a:lnTo>
                    <a:lnTo>
                      <a:pt x="832" y="602"/>
                    </a:lnTo>
                    <a:lnTo>
                      <a:pt x="816" y="614"/>
                    </a:lnTo>
                    <a:lnTo>
                      <a:pt x="801" y="625"/>
                    </a:lnTo>
                    <a:lnTo>
                      <a:pt x="786" y="635"/>
                    </a:lnTo>
                    <a:lnTo>
                      <a:pt x="772" y="646"/>
                    </a:lnTo>
                    <a:lnTo>
                      <a:pt x="760" y="654"/>
                    </a:lnTo>
                    <a:lnTo>
                      <a:pt x="749" y="662"/>
                    </a:lnTo>
                    <a:lnTo>
                      <a:pt x="736" y="670"/>
                    </a:lnTo>
                    <a:lnTo>
                      <a:pt x="725" y="679"/>
                    </a:lnTo>
                    <a:lnTo>
                      <a:pt x="712" y="687"/>
                    </a:lnTo>
                    <a:lnTo>
                      <a:pt x="701" y="696"/>
                    </a:lnTo>
                    <a:lnTo>
                      <a:pt x="689" y="704"/>
                    </a:lnTo>
                    <a:lnTo>
                      <a:pt x="676" y="713"/>
                    </a:lnTo>
                    <a:lnTo>
                      <a:pt x="662" y="721"/>
                    </a:lnTo>
                    <a:lnTo>
                      <a:pt x="649" y="728"/>
                    </a:lnTo>
                    <a:lnTo>
                      <a:pt x="635" y="736"/>
                    </a:lnTo>
                    <a:lnTo>
                      <a:pt x="621" y="745"/>
                    </a:lnTo>
                    <a:lnTo>
                      <a:pt x="607" y="753"/>
                    </a:lnTo>
                    <a:lnTo>
                      <a:pt x="592" y="761"/>
                    </a:lnTo>
                    <a:lnTo>
                      <a:pt x="578" y="770"/>
                    </a:lnTo>
                    <a:lnTo>
                      <a:pt x="565" y="777"/>
                    </a:lnTo>
                    <a:lnTo>
                      <a:pt x="556" y="783"/>
                    </a:lnTo>
                    <a:lnTo>
                      <a:pt x="546" y="787"/>
                    </a:lnTo>
                    <a:lnTo>
                      <a:pt x="535" y="793"/>
                    </a:lnTo>
                    <a:lnTo>
                      <a:pt x="522" y="798"/>
                    </a:lnTo>
                    <a:lnTo>
                      <a:pt x="510" y="804"/>
                    </a:lnTo>
                    <a:lnTo>
                      <a:pt x="497" y="809"/>
                    </a:lnTo>
                    <a:lnTo>
                      <a:pt x="486" y="815"/>
                    </a:lnTo>
                    <a:lnTo>
                      <a:pt x="476" y="821"/>
                    </a:lnTo>
                    <a:lnTo>
                      <a:pt x="461" y="828"/>
                    </a:lnTo>
                    <a:lnTo>
                      <a:pt x="446" y="836"/>
                    </a:lnTo>
                    <a:lnTo>
                      <a:pt x="431" y="845"/>
                    </a:lnTo>
                    <a:lnTo>
                      <a:pt x="414" y="855"/>
                    </a:lnTo>
                    <a:lnTo>
                      <a:pt x="399" y="864"/>
                    </a:lnTo>
                    <a:lnTo>
                      <a:pt x="383" y="873"/>
                    </a:lnTo>
                    <a:lnTo>
                      <a:pt x="369" y="879"/>
                    </a:lnTo>
                    <a:lnTo>
                      <a:pt x="354" y="885"/>
                    </a:lnTo>
                    <a:lnTo>
                      <a:pt x="348" y="887"/>
                    </a:lnTo>
                    <a:lnTo>
                      <a:pt x="341" y="890"/>
                    </a:lnTo>
                    <a:lnTo>
                      <a:pt x="333" y="895"/>
                    </a:lnTo>
                    <a:lnTo>
                      <a:pt x="326" y="898"/>
                    </a:lnTo>
                    <a:lnTo>
                      <a:pt x="317" y="902"/>
                    </a:lnTo>
                    <a:lnTo>
                      <a:pt x="309" y="904"/>
                    </a:lnTo>
                    <a:lnTo>
                      <a:pt x="302" y="905"/>
                    </a:lnTo>
                    <a:lnTo>
                      <a:pt x="296" y="904"/>
                    </a:lnTo>
                    <a:lnTo>
                      <a:pt x="281" y="895"/>
                    </a:lnTo>
                    <a:lnTo>
                      <a:pt x="267" y="886"/>
                    </a:lnTo>
                    <a:lnTo>
                      <a:pt x="254" y="877"/>
                    </a:lnTo>
                    <a:lnTo>
                      <a:pt x="243" y="868"/>
                    </a:lnTo>
                    <a:lnTo>
                      <a:pt x="233" y="858"/>
                    </a:lnTo>
                    <a:lnTo>
                      <a:pt x="222" y="847"/>
                    </a:lnTo>
                    <a:lnTo>
                      <a:pt x="212" y="835"/>
                    </a:lnTo>
                    <a:lnTo>
                      <a:pt x="200" y="823"/>
                    </a:lnTo>
                    <a:lnTo>
                      <a:pt x="187" y="805"/>
                    </a:lnTo>
                    <a:lnTo>
                      <a:pt x="175" y="787"/>
                    </a:lnTo>
                    <a:lnTo>
                      <a:pt x="164" y="768"/>
                    </a:lnTo>
                    <a:lnTo>
                      <a:pt x="154" y="751"/>
                    </a:lnTo>
                    <a:lnTo>
                      <a:pt x="145" y="733"/>
                    </a:lnTo>
                    <a:lnTo>
                      <a:pt x="137" y="713"/>
                    </a:lnTo>
                    <a:lnTo>
                      <a:pt x="127" y="694"/>
                    </a:lnTo>
                    <a:lnTo>
                      <a:pt x="118" y="673"/>
                    </a:lnTo>
                    <a:lnTo>
                      <a:pt x="115" y="665"/>
                    </a:lnTo>
                    <a:lnTo>
                      <a:pt x="113" y="655"/>
                    </a:lnTo>
                    <a:lnTo>
                      <a:pt x="110" y="643"/>
                    </a:lnTo>
                    <a:lnTo>
                      <a:pt x="107" y="631"/>
                    </a:lnTo>
                    <a:lnTo>
                      <a:pt x="103" y="619"/>
                    </a:lnTo>
                    <a:lnTo>
                      <a:pt x="99" y="607"/>
                    </a:lnTo>
                    <a:lnTo>
                      <a:pt x="94" y="599"/>
                    </a:lnTo>
                    <a:lnTo>
                      <a:pt x="89" y="592"/>
                    </a:lnTo>
                    <a:lnTo>
                      <a:pt x="83" y="584"/>
                    </a:lnTo>
                    <a:lnTo>
                      <a:pt x="78" y="578"/>
                    </a:lnTo>
                    <a:lnTo>
                      <a:pt x="74" y="571"/>
                    </a:lnTo>
                    <a:lnTo>
                      <a:pt x="73" y="565"/>
                    </a:lnTo>
                    <a:lnTo>
                      <a:pt x="72" y="559"/>
                    </a:lnTo>
                    <a:lnTo>
                      <a:pt x="70" y="552"/>
                    </a:lnTo>
                    <a:lnTo>
                      <a:pt x="70" y="543"/>
                    </a:lnTo>
                    <a:lnTo>
                      <a:pt x="70" y="532"/>
                    </a:lnTo>
                    <a:lnTo>
                      <a:pt x="68" y="524"/>
                    </a:lnTo>
                    <a:lnTo>
                      <a:pt x="65" y="516"/>
                    </a:lnTo>
                    <a:lnTo>
                      <a:pt x="62" y="509"/>
                    </a:lnTo>
                    <a:lnTo>
                      <a:pt x="59" y="501"/>
                    </a:lnTo>
                    <a:lnTo>
                      <a:pt x="54" y="494"/>
                    </a:lnTo>
                    <a:lnTo>
                      <a:pt x="50" y="488"/>
                    </a:lnTo>
                    <a:lnTo>
                      <a:pt x="47" y="480"/>
                    </a:lnTo>
                    <a:lnTo>
                      <a:pt x="43" y="473"/>
                    </a:lnTo>
                    <a:lnTo>
                      <a:pt x="34" y="461"/>
                    </a:lnTo>
                    <a:lnTo>
                      <a:pt x="27" y="448"/>
                    </a:lnTo>
                    <a:lnTo>
                      <a:pt x="19" y="435"/>
                    </a:lnTo>
                    <a:lnTo>
                      <a:pt x="12" y="422"/>
                    </a:lnTo>
                    <a:lnTo>
                      <a:pt x="5" y="409"/>
                    </a:lnTo>
                    <a:lnTo>
                      <a:pt x="1" y="396"/>
                    </a:lnTo>
                    <a:lnTo>
                      <a:pt x="0" y="381"/>
                    </a:lnTo>
                    <a:lnTo>
                      <a:pt x="1" y="367"/>
                    </a:lnTo>
                    <a:lnTo>
                      <a:pt x="5" y="356"/>
                    </a:lnTo>
                    <a:lnTo>
                      <a:pt x="9" y="344"/>
                    </a:lnTo>
                    <a:lnTo>
                      <a:pt x="12" y="335"/>
                    </a:lnTo>
                    <a:lnTo>
                      <a:pt x="14" y="323"/>
                    </a:lnTo>
                    <a:lnTo>
                      <a:pt x="18" y="315"/>
                    </a:lnTo>
                    <a:lnTo>
                      <a:pt x="24" y="306"/>
                    </a:lnTo>
                    <a:lnTo>
                      <a:pt x="32" y="298"/>
                    </a:lnTo>
                    <a:lnTo>
                      <a:pt x="43" y="291"/>
                    </a:lnTo>
                    <a:lnTo>
                      <a:pt x="57" y="286"/>
                    </a:lnTo>
                    <a:lnTo>
                      <a:pt x="70" y="279"/>
                    </a:lnTo>
                    <a:lnTo>
                      <a:pt x="84" y="272"/>
                    </a:lnTo>
                    <a:lnTo>
                      <a:pt x="98" y="266"/>
                    </a:lnTo>
                    <a:lnTo>
                      <a:pt x="113" y="260"/>
                    </a:lnTo>
                    <a:lnTo>
                      <a:pt x="127" y="253"/>
                    </a:lnTo>
                    <a:lnTo>
                      <a:pt x="140" y="247"/>
                    </a:lnTo>
                    <a:lnTo>
                      <a:pt x="154" y="240"/>
                    </a:lnTo>
                    <a:lnTo>
                      <a:pt x="168" y="234"/>
                    </a:lnTo>
                    <a:lnTo>
                      <a:pt x="182" y="227"/>
                    </a:lnTo>
                    <a:lnTo>
                      <a:pt x="195" y="220"/>
                    </a:lnTo>
                    <a:lnTo>
                      <a:pt x="210" y="214"/>
                    </a:lnTo>
                    <a:lnTo>
                      <a:pt x="224" y="207"/>
                    </a:lnTo>
                    <a:lnTo>
                      <a:pt x="238" y="200"/>
                    </a:lnTo>
                    <a:lnTo>
                      <a:pt x="252" y="194"/>
                    </a:lnTo>
                    <a:lnTo>
                      <a:pt x="266" y="187"/>
                    </a:lnTo>
                    <a:lnTo>
                      <a:pt x="279" y="180"/>
                    </a:lnTo>
                    <a:lnTo>
                      <a:pt x="294" y="174"/>
                    </a:lnTo>
                    <a:lnTo>
                      <a:pt x="309" y="167"/>
                    </a:lnTo>
                    <a:lnTo>
                      <a:pt x="326" y="159"/>
                    </a:lnTo>
                    <a:lnTo>
                      <a:pt x="341" y="153"/>
                    </a:lnTo>
                    <a:lnTo>
                      <a:pt x="356" y="145"/>
                    </a:lnTo>
                    <a:lnTo>
                      <a:pt x="371" y="137"/>
                    </a:lnTo>
                    <a:lnTo>
                      <a:pt x="386" y="130"/>
                    </a:lnTo>
                    <a:lnTo>
                      <a:pt x="402" y="123"/>
                    </a:lnTo>
                    <a:lnTo>
                      <a:pt x="418" y="115"/>
                    </a:lnTo>
                    <a:lnTo>
                      <a:pt x="435" y="108"/>
                    </a:lnTo>
                    <a:lnTo>
                      <a:pt x="451" y="100"/>
                    </a:lnTo>
                    <a:lnTo>
                      <a:pt x="467" y="93"/>
                    </a:lnTo>
                    <a:lnTo>
                      <a:pt x="483" y="85"/>
                    </a:lnTo>
                    <a:lnTo>
                      <a:pt x="500" y="77"/>
                    </a:lnTo>
                    <a:lnTo>
                      <a:pt x="517" y="69"/>
                    </a:lnTo>
                    <a:lnTo>
                      <a:pt x="533" y="62"/>
                    </a:lnTo>
                    <a:lnTo>
                      <a:pt x="550" y="55"/>
                    </a:lnTo>
                    <a:lnTo>
                      <a:pt x="566" y="47"/>
                    </a:lnTo>
                    <a:lnTo>
                      <a:pt x="582" y="39"/>
                    </a:lnTo>
                    <a:lnTo>
                      <a:pt x="598" y="32"/>
                    </a:lnTo>
                    <a:lnTo>
                      <a:pt x="615" y="24"/>
                    </a:lnTo>
                    <a:lnTo>
                      <a:pt x="631" y="16"/>
                    </a:lnTo>
                    <a:lnTo>
                      <a:pt x="647" y="8"/>
                    </a:lnTo>
                    <a:lnTo>
                      <a:pt x="652" y="6"/>
                    </a:lnTo>
                    <a:lnTo>
                      <a:pt x="657" y="4"/>
                    </a:lnTo>
                    <a:lnTo>
                      <a:pt x="662" y="2"/>
                    </a:lnTo>
                    <a:lnTo>
                      <a:pt x="667"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698" name="Freeform 29"/>
              <p:cNvSpPr>
                <a:spLocks/>
              </p:cNvSpPr>
              <p:nvPr/>
            </p:nvSpPr>
            <p:spPr bwMode="auto">
              <a:xfrm>
                <a:off x="2592" y="2021"/>
                <a:ext cx="597" cy="563"/>
              </a:xfrm>
              <a:custGeom>
                <a:avLst/>
                <a:gdLst>
                  <a:gd name="T0" fmla="*/ 566 w 1792"/>
                  <a:gd name="T1" fmla="*/ 165 h 1689"/>
                  <a:gd name="T2" fmla="*/ 585 w 1792"/>
                  <a:gd name="T3" fmla="*/ 150 h 1689"/>
                  <a:gd name="T4" fmla="*/ 592 w 1792"/>
                  <a:gd name="T5" fmla="*/ 125 h 1689"/>
                  <a:gd name="T6" fmla="*/ 597 w 1792"/>
                  <a:gd name="T7" fmla="*/ 106 h 1689"/>
                  <a:gd name="T8" fmla="*/ 577 w 1792"/>
                  <a:gd name="T9" fmla="*/ 82 h 1689"/>
                  <a:gd name="T10" fmla="*/ 520 w 1792"/>
                  <a:gd name="T11" fmla="*/ 78 h 1689"/>
                  <a:gd name="T12" fmla="*/ 482 w 1792"/>
                  <a:gd name="T13" fmla="*/ 70 h 1689"/>
                  <a:gd name="T14" fmla="*/ 443 w 1792"/>
                  <a:gd name="T15" fmla="*/ 39 h 1689"/>
                  <a:gd name="T16" fmla="*/ 421 w 1792"/>
                  <a:gd name="T17" fmla="*/ 22 h 1689"/>
                  <a:gd name="T18" fmla="*/ 395 w 1792"/>
                  <a:gd name="T19" fmla="*/ 12 h 1689"/>
                  <a:gd name="T20" fmla="*/ 334 w 1792"/>
                  <a:gd name="T21" fmla="*/ 2 h 1689"/>
                  <a:gd name="T22" fmla="*/ 290 w 1792"/>
                  <a:gd name="T23" fmla="*/ 0 h 1689"/>
                  <a:gd name="T24" fmla="*/ 238 w 1792"/>
                  <a:gd name="T25" fmla="*/ 9 h 1689"/>
                  <a:gd name="T26" fmla="*/ 187 w 1792"/>
                  <a:gd name="T27" fmla="*/ 27 h 1689"/>
                  <a:gd name="T28" fmla="*/ 149 w 1792"/>
                  <a:gd name="T29" fmla="*/ 41 h 1689"/>
                  <a:gd name="T30" fmla="*/ 116 w 1792"/>
                  <a:gd name="T31" fmla="*/ 56 h 1689"/>
                  <a:gd name="T32" fmla="*/ 67 w 1792"/>
                  <a:gd name="T33" fmla="*/ 83 h 1689"/>
                  <a:gd name="T34" fmla="*/ 47 w 1792"/>
                  <a:gd name="T35" fmla="*/ 97 h 1689"/>
                  <a:gd name="T36" fmla="*/ 37 w 1792"/>
                  <a:gd name="T37" fmla="*/ 115 h 1689"/>
                  <a:gd name="T38" fmla="*/ 30 w 1792"/>
                  <a:gd name="T39" fmla="*/ 148 h 1689"/>
                  <a:gd name="T40" fmla="*/ 22 w 1792"/>
                  <a:gd name="T41" fmla="*/ 167 h 1689"/>
                  <a:gd name="T42" fmla="*/ 13 w 1792"/>
                  <a:gd name="T43" fmla="*/ 228 h 1689"/>
                  <a:gd name="T44" fmla="*/ 4 w 1792"/>
                  <a:gd name="T45" fmla="*/ 289 h 1689"/>
                  <a:gd name="T46" fmla="*/ 0 w 1792"/>
                  <a:gd name="T47" fmla="*/ 349 h 1689"/>
                  <a:gd name="T48" fmla="*/ 1 w 1792"/>
                  <a:gd name="T49" fmla="*/ 403 h 1689"/>
                  <a:gd name="T50" fmla="*/ 4 w 1792"/>
                  <a:gd name="T51" fmla="*/ 449 h 1689"/>
                  <a:gd name="T52" fmla="*/ 3 w 1792"/>
                  <a:gd name="T53" fmla="*/ 478 h 1689"/>
                  <a:gd name="T54" fmla="*/ 13 w 1792"/>
                  <a:gd name="T55" fmla="*/ 512 h 1689"/>
                  <a:gd name="T56" fmla="*/ 21 w 1792"/>
                  <a:gd name="T57" fmla="*/ 532 h 1689"/>
                  <a:gd name="T58" fmla="*/ 35 w 1792"/>
                  <a:gd name="T59" fmla="*/ 547 h 1689"/>
                  <a:gd name="T60" fmla="*/ 60 w 1792"/>
                  <a:gd name="T61" fmla="*/ 563 h 1689"/>
                  <a:gd name="T62" fmla="*/ 107 w 1792"/>
                  <a:gd name="T63" fmla="*/ 536 h 1689"/>
                  <a:gd name="T64" fmla="*/ 98 w 1792"/>
                  <a:gd name="T65" fmla="*/ 513 h 1689"/>
                  <a:gd name="T66" fmla="*/ 98 w 1792"/>
                  <a:gd name="T67" fmla="*/ 489 h 1689"/>
                  <a:gd name="T68" fmla="*/ 91 w 1792"/>
                  <a:gd name="T69" fmla="*/ 467 h 1689"/>
                  <a:gd name="T70" fmla="*/ 82 w 1792"/>
                  <a:gd name="T71" fmla="*/ 430 h 1689"/>
                  <a:gd name="T72" fmla="*/ 86 w 1792"/>
                  <a:gd name="T73" fmla="*/ 416 h 1689"/>
                  <a:gd name="T74" fmla="*/ 81 w 1792"/>
                  <a:gd name="T75" fmla="*/ 391 h 1689"/>
                  <a:gd name="T76" fmla="*/ 86 w 1792"/>
                  <a:gd name="T77" fmla="*/ 372 h 1689"/>
                  <a:gd name="T78" fmla="*/ 86 w 1792"/>
                  <a:gd name="T79" fmla="*/ 330 h 1689"/>
                  <a:gd name="T80" fmla="*/ 99 w 1792"/>
                  <a:gd name="T81" fmla="*/ 300 h 1689"/>
                  <a:gd name="T82" fmla="*/ 120 w 1792"/>
                  <a:gd name="T83" fmla="*/ 272 h 1689"/>
                  <a:gd name="T84" fmla="*/ 142 w 1792"/>
                  <a:gd name="T85" fmla="*/ 304 h 1689"/>
                  <a:gd name="T86" fmla="*/ 163 w 1792"/>
                  <a:gd name="T87" fmla="*/ 335 h 1689"/>
                  <a:gd name="T88" fmla="*/ 171 w 1792"/>
                  <a:gd name="T89" fmla="*/ 370 h 1689"/>
                  <a:gd name="T90" fmla="*/ 185 w 1792"/>
                  <a:gd name="T91" fmla="*/ 403 h 1689"/>
                  <a:gd name="T92" fmla="*/ 219 w 1792"/>
                  <a:gd name="T93" fmla="*/ 430 h 1689"/>
                  <a:gd name="T94" fmla="*/ 259 w 1792"/>
                  <a:gd name="T95" fmla="*/ 427 h 1689"/>
                  <a:gd name="T96" fmla="*/ 297 w 1792"/>
                  <a:gd name="T97" fmla="*/ 417 h 1689"/>
                  <a:gd name="T98" fmla="*/ 340 w 1792"/>
                  <a:gd name="T99" fmla="*/ 398 h 1689"/>
                  <a:gd name="T100" fmla="*/ 388 w 1792"/>
                  <a:gd name="T101" fmla="*/ 370 h 1689"/>
                  <a:gd name="T102" fmla="*/ 423 w 1792"/>
                  <a:gd name="T103" fmla="*/ 340 h 1689"/>
                  <a:gd name="T104" fmla="*/ 437 w 1792"/>
                  <a:gd name="T105" fmla="*/ 306 h 1689"/>
                  <a:gd name="T106" fmla="*/ 432 w 1792"/>
                  <a:gd name="T107" fmla="*/ 265 h 1689"/>
                  <a:gd name="T108" fmla="*/ 411 w 1792"/>
                  <a:gd name="T109" fmla="*/ 235 h 1689"/>
                  <a:gd name="T110" fmla="*/ 403 w 1792"/>
                  <a:gd name="T111" fmla="*/ 206 h 1689"/>
                  <a:gd name="T112" fmla="*/ 424 w 1792"/>
                  <a:gd name="T113" fmla="*/ 184 h 1689"/>
                  <a:gd name="T114" fmla="*/ 467 w 1792"/>
                  <a:gd name="T115" fmla="*/ 176 h 1689"/>
                  <a:gd name="T116" fmla="*/ 510 w 1792"/>
                  <a:gd name="T117" fmla="*/ 168 h 16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92"/>
                  <a:gd name="T178" fmla="*/ 0 h 1689"/>
                  <a:gd name="T179" fmla="*/ 1792 w 1792"/>
                  <a:gd name="T180" fmla="*/ 1689 h 16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92" h="1689">
                    <a:moveTo>
                      <a:pt x="1599" y="493"/>
                    </a:moveTo>
                    <a:lnTo>
                      <a:pt x="1611" y="495"/>
                    </a:lnTo>
                    <a:lnTo>
                      <a:pt x="1623" y="498"/>
                    </a:lnTo>
                    <a:lnTo>
                      <a:pt x="1636" y="500"/>
                    </a:lnTo>
                    <a:lnTo>
                      <a:pt x="1649" y="501"/>
                    </a:lnTo>
                    <a:lnTo>
                      <a:pt x="1662" y="501"/>
                    </a:lnTo>
                    <a:lnTo>
                      <a:pt x="1674" y="500"/>
                    </a:lnTo>
                    <a:lnTo>
                      <a:pt x="1687" y="498"/>
                    </a:lnTo>
                    <a:lnTo>
                      <a:pt x="1698" y="495"/>
                    </a:lnTo>
                    <a:lnTo>
                      <a:pt x="1708" y="492"/>
                    </a:lnTo>
                    <a:lnTo>
                      <a:pt x="1716" y="489"/>
                    </a:lnTo>
                    <a:lnTo>
                      <a:pt x="1723" y="485"/>
                    </a:lnTo>
                    <a:lnTo>
                      <a:pt x="1731" y="481"/>
                    </a:lnTo>
                    <a:lnTo>
                      <a:pt x="1737" y="475"/>
                    </a:lnTo>
                    <a:lnTo>
                      <a:pt x="1742" y="470"/>
                    </a:lnTo>
                    <a:lnTo>
                      <a:pt x="1748" y="463"/>
                    </a:lnTo>
                    <a:lnTo>
                      <a:pt x="1753" y="456"/>
                    </a:lnTo>
                    <a:lnTo>
                      <a:pt x="1757" y="449"/>
                    </a:lnTo>
                    <a:lnTo>
                      <a:pt x="1760" y="440"/>
                    </a:lnTo>
                    <a:lnTo>
                      <a:pt x="1761" y="432"/>
                    </a:lnTo>
                    <a:lnTo>
                      <a:pt x="1763" y="423"/>
                    </a:lnTo>
                    <a:lnTo>
                      <a:pt x="1765" y="415"/>
                    </a:lnTo>
                    <a:lnTo>
                      <a:pt x="1766" y="406"/>
                    </a:lnTo>
                    <a:lnTo>
                      <a:pt x="1767" y="399"/>
                    </a:lnTo>
                    <a:lnTo>
                      <a:pt x="1770" y="390"/>
                    </a:lnTo>
                    <a:lnTo>
                      <a:pt x="1773" y="383"/>
                    </a:lnTo>
                    <a:lnTo>
                      <a:pt x="1777" y="376"/>
                    </a:lnTo>
                    <a:lnTo>
                      <a:pt x="1781" y="370"/>
                    </a:lnTo>
                    <a:lnTo>
                      <a:pt x="1785" y="362"/>
                    </a:lnTo>
                    <a:lnTo>
                      <a:pt x="1787" y="355"/>
                    </a:lnTo>
                    <a:lnTo>
                      <a:pt x="1790" y="348"/>
                    </a:lnTo>
                    <a:lnTo>
                      <a:pt x="1791" y="340"/>
                    </a:lnTo>
                    <a:lnTo>
                      <a:pt x="1792" y="332"/>
                    </a:lnTo>
                    <a:lnTo>
                      <a:pt x="1792" y="328"/>
                    </a:lnTo>
                    <a:lnTo>
                      <a:pt x="1792" y="322"/>
                    </a:lnTo>
                    <a:lnTo>
                      <a:pt x="1792" y="318"/>
                    </a:lnTo>
                    <a:lnTo>
                      <a:pt x="1792" y="313"/>
                    </a:lnTo>
                    <a:lnTo>
                      <a:pt x="1791" y="309"/>
                    </a:lnTo>
                    <a:lnTo>
                      <a:pt x="1790" y="304"/>
                    </a:lnTo>
                    <a:lnTo>
                      <a:pt x="1788" y="300"/>
                    </a:lnTo>
                    <a:lnTo>
                      <a:pt x="1787" y="295"/>
                    </a:lnTo>
                    <a:lnTo>
                      <a:pt x="1775" y="279"/>
                    </a:lnTo>
                    <a:lnTo>
                      <a:pt x="1762" y="265"/>
                    </a:lnTo>
                    <a:lnTo>
                      <a:pt x="1747" y="254"/>
                    </a:lnTo>
                    <a:lnTo>
                      <a:pt x="1731" y="245"/>
                    </a:lnTo>
                    <a:lnTo>
                      <a:pt x="1713" y="240"/>
                    </a:lnTo>
                    <a:lnTo>
                      <a:pt x="1695" y="238"/>
                    </a:lnTo>
                    <a:lnTo>
                      <a:pt x="1673" y="238"/>
                    </a:lnTo>
                    <a:lnTo>
                      <a:pt x="1651" y="240"/>
                    </a:lnTo>
                    <a:lnTo>
                      <a:pt x="1638" y="240"/>
                    </a:lnTo>
                    <a:lnTo>
                      <a:pt x="1622" y="240"/>
                    </a:lnTo>
                    <a:lnTo>
                      <a:pt x="1602" y="239"/>
                    </a:lnTo>
                    <a:lnTo>
                      <a:pt x="1582" y="237"/>
                    </a:lnTo>
                    <a:lnTo>
                      <a:pt x="1561" y="234"/>
                    </a:lnTo>
                    <a:lnTo>
                      <a:pt x="1542" y="232"/>
                    </a:lnTo>
                    <a:lnTo>
                      <a:pt x="1524" y="230"/>
                    </a:lnTo>
                    <a:lnTo>
                      <a:pt x="1512" y="229"/>
                    </a:lnTo>
                    <a:lnTo>
                      <a:pt x="1502" y="227"/>
                    </a:lnTo>
                    <a:lnTo>
                      <a:pt x="1491" y="224"/>
                    </a:lnTo>
                    <a:lnTo>
                      <a:pt x="1479" y="221"/>
                    </a:lnTo>
                    <a:lnTo>
                      <a:pt x="1469" y="218"/>
                    </a:lnTo>
                    <a:lnTo>
                      <a:pt x="1458" y="213"/>
                    </a:lnTo>
                    <a:lnTo>
                      <a:pt x="1448" y="209"/>
                    </a:lnTo>
                    <a:lnTo>
                      <a:pt x="1439" y="203"/>
                    </a:lnTo>
                    <a:lnTo>
                      <a:pt x="1430" y="198"/>
                    </a:lnTo>
                    <a:lnTo>
                      <a:pt x="1415" y="188"/>
                    </a:lnTo>
                    <a:lnTo>
                      <a:pt x="1400" y="177"/>
                    </a:lnTo>
                    <a:lnTo>
                      <a:pt x="1387" y="166"/>
                    </a:lnTo>
                    <a:lnTo>
                      <a:pt x="1373" y="152"/>
                    </a:lnTo>
                    <a:lnTo>
                      <a:pt x="1359" y="140"/>
                    </a:lnTo>
                    <a:lnTo>
                      <a:pt x="1344" y="129"/>
                    </a:lnTo>
                    <a:lnTo>
                      <a:pt x="1329" y="118"/>
                    </a:lnTo>
                    <a:lnTo>
                      <a:pt x="1313" y="108"/>
                    </a:lnTo>
                    <a:lnTo>
                      <a:pt x="1304" y="102"/>
                    </a:lnTo>
                    <a:lnTo>
                      <a:pt x="1297" y="97"/>
                    </a:lnTo>
                    <a:lnTo>
                      <a:pt x="1290" y="91"/>
                    </a:lnTo>
                    <a:lnTo>
                      <a:pt x="1285" y="85"/>
                    </a:lnTo>
                    <a:lnTo>
                      <a:pt x="1280" y="79"/>
                    </a:lnTo>
                    <a:lnTo>
                      <a:pt x="1275" y="73"/>
                    </a:lnTo>
                    <a:lnTo>
                      <a:pt x="1270" y="69"/>
                    </a:lnTo>
                    <a:lnTo>
                      <a:pt x="1263" y="65"/>
                    </a:lnTo>
                    <a:lnTo>
                      <a:pt x="1256" y="61"/>
                    </a:lnTo>
                    <a:lnTo>
                      <a:pt x="1249" y="58"/>
                    </a:lnTo>
                    <a:lnTo>
                      <a:pt x="1243" y="56"/>
                    </a:lnTo>
                    <a:lnTo>
                      <a:pt x="1235" y="53"/>
                    </a:lnTo>
                    <a:lnTo>
                      <a:pt x="1228" y="50"/>
                    </a:lnTo>
                    <a:lnTo>
                      <a:pt x="1221" y="48"/>
                    </a:lnTo>
                    <a:lnTo>
                      <a:pt x="1214" y="46"/>
                    </a:lnTo>
                    <a:lnTo>
                      <a:pt x="1208" y="42"/>
                    </a:lnTo>
                    <a:lnTo>
                      <a:pt x="1185" y="36"/>
                    </a:lnTo>
                    <a:lnTo>
                      <a:pt x="1164" y="30"/>
                    </a:lnTo>
                    <a:lnTo>
                      <a:pt x="1144" y="26"/>
                    </a:lnTo>
                    <a:lnTo>
                      <a:pt x="1123" y="21"/>
                    </a:lnTo>
                    <a:lnTo>
                      <a:pt x="1103" y="17"/>
                    </a:lnTo>
                    <a:lnTo>
                      <a:pt x="1081" y="14"/>
                    </a:lnTo>
                    <a:lnTo>
                      <a:pt x="1059" y="10"/>
                    </a:lnTo>
                    <a:lnTo>
                      <a:pt x="1036" y="7"/>
                    </a:lnTo>
                    <a:lnTo>
                      <a:pt x="1020" y="7"/>
                    </a:lnTo>
                    <a:lnTo>
                      <a:pt x="1004" y="7"/>
                    </a:lnTo>
                    <a:lnTo>
                      <a:pt x="989" y="6"/>
                    </a:lnTo>
                    <a:lnTo>
                      <a:pt x="974" y="5"/>
                    </a:lnTo>
                    <a:lnTo>
                      <a:pt x="959" y="5"/>
                    </a:lnTo>
                    <a:lnTo>
                      <a:pt x="944" y="4"/>
                    </a:lnTo>
                    <a:lnTo>
                      <a:pt x="930" y="2"/>
                    </a:lnTo>
                    <a:lnTo>
                      <a:pt x="915" y="1"/>
                    </a:lnTo>
                    <a:lnTo>
                      <a:pt x="901" y="1"/>
                    </a:lnTo>
                    <a:lnTo>
                      <a:pt x="886" y="0"/>
                    </a:lnTo>
                    <a:lnTo>
                      <a:pt x="871" y="0"/>
                    </a:lnTo>
                    <a:lnTo>
                      <a:pt x="856" y="1"/>
                    </a:lnTo>
                    <a:lnTo>
                      <a:pt x="840" y="1"/>
                    </a:lnTo>
                    <a:lnTo>
                      <a:pt x="825" y="2"/>
                    </a:lnTo>
                    <a:lnTo>
                      <a:pt x="808" y="4"/>
                    </a:lnTo>
                    <a:lnTo>
                      <a:pt x="791" y="6"/>
                    </a:lnTo>
                    <a:lnTo>
                      <a:pt x="771" y="11"/>
                    </a:lnTo>
                    <a:lnTo>
                      <a:pt x="751" y="17"/>
                    </a:lnTo>
                    <a:lnTo>
                      <a:pt x="732" y="22"/>
                    </a:lnTo>
                    <a:lnTo>
                      <a:pt x="713" y="28"/>
                    </a:lnTo>
                    <a:lnTo>
                      <a:pt x="695" y="34"/>
                    </a:lnTo>
                    <a:lnTo>
                      <a:pt x="675" y="39"/>
                    </a:lnTo>
                    <a:lnTo>
                      <a:pt x="656" y="45"/>
                    </a:lnTo>
                    <a:lnTo>
                      <a:pt x="637" y="51"/>
                    </a:lnTo>
                    <a:lnTo>
                      <a:pt x="622" y="57"/>
                    </a:lnTo>
                    <a:lnTo>
                      <a:pt x="607" y="62"/>
                    </a:lnTo>
                    <a:lnTo>
                      <a:pt x="592" y="69"/>
                    </a:lnTo>
                    <a:lnTo>
                      <a:pt x="577" y="75"/>
                    </a:lnTo>
                    <a:lnTo>
                      <a:pt x="562" y="80"/>
                    </a:lnTo>
                    <a:lnTo>
                      <a:pt x="547" y="86"/>
                    </a:lnTo>
                    <a:lnTo>
                      <a:pt x="532" y="90"/>
                    </a:lnTo>
                    <a:lnTo>
                      <a:pt x="517" y="96"/>
                    </a:lnTo>
                    <a:lnTo>
                      <a:pt x="507" y="100"/>
                    </a:lnTo>
                    <a:lnTo>
                      <a:pt x="496" y="105"/>
                    </a:lnTo>
                    <a:lnTo>
                      <a:pt x="484" y="110"/>
                    </a:lnTo>
                    <a:lnTo>
                      <a:pt x="472" y="115"/>
                    </a:lnTo>
                    <a:lnTo>
                      <a:pt x="461" y="119"/>
                    </a:lnTo>
                    <a:lnTo>
                      <a:pt x="448" y="122"/>
                    </a:lnTo>
                    <a:lnTo>
                      <a:pt x="437" y="127"/>
                    </a:lnTo>
                    <a:lnTo>
                      <a:pt x="427" y="130"/>
                    </a:lnTo>
                    <a:lnTo>
                      <a:pt x="419" y="133"/>
                    </a:lnTo>
                    <a:lnTo>
                      <a:pt x="408" y="139"/>
                    </a:lnTo>
                    <a:lnTo>
                      <a:pt x="395" y="146"/>
                    </a:lnTo>
                    <a:lnTo>
                      <a:pt x="383" y="152"/>
                    </a:lnTo>
                    <a:lnTo>
                      <a:pt x="370" y="159"/>
                    </a:lnTo>
                    <a:lnTo>
                      <a:pt x="359" y="164"/>
                    </a:lnTo>
                    <a:lnTo>
                      <a:pt x="349" y="169"/>
                    </a:lnTo>
                    <a:lnTo>
                      <a:pt x="342" y="170"/>
                    </a:lnTo>
                    <a:lnTo>
                      <a:pt x="323" y="179"/>
                    </a:lnTo>
                    <a:lnTo>
                      <a:pt x="305" y="188"/>
                    </a:lnTo>
                    <a:lnTo>
                      <a:pt x="288" y="198"/>
                    </a:lnTo>
                    <a:lnTo>
                      <a:pt x="270" y="208"/>
                    </a:lnTo>
                    <a:lnTo>
                      <a:pt x="254" y="218"/>
                    </a:lnTo>
                    <a:lnTo>
                      <a:pt x="237" y="228"/>
                    </a:lnTo>
                    <a:lnTo>
                      <a:pt x="219" y="238"/>
                    </a:lnTo>
                    <a:lnTo>
                      <a:pt x="201" y="248"/>
                    </a:lnTo>
                    <a:lnTo>
                      <a:pt x="196" y="251"/>
                    </a:lnTo>
                    <a:lnTo>
                      <a:pt x="190" y="255"/>
                    </a:lnTo>
                    <a:lnTo>
                      <a:pt x="183" y="260"/>
                    </a:lnTo>
                    <a:lnTo>
                      <a:pt x="176" y="263"/>
                    </a:lnTo>
                    <a:lnTo>
                      <a:pt x="169" y="269"/>
                    </a:lnTo>
                    <a:lnTo>
                      <a:pt x="161" y="274"/>
                    </a:lnTo>
                    <a:lnTo>
                      <a:pt x="154" y="280"/>
                    </a:lnTo>
                    <a:lnTo>
                      <a:pt x="148" y="284"/>
                    </a:lnTo>
                    <a:lnTo>
                      <a:pt x="141" y="291"/>
                    </a:lnTo>
                    <a:lnTo>
                      <a:pt x="136" y="297"/>
                    </a:lnTo>
                    <a:lnTo>
                      <a:pt x="133" y="304"/>
                    </a:lnTo>
                    <a:lnTo>
                      <a:pt x="130" y="312"/>
                    </a:lnTo>
                    <a:lnTo>
                      <a:pt x="129" y="319"/>
                    </a:lnTo>
                    <a:lnTo>
                      <a:pt x="128" y="325"/>
                    </a:lnTo>
                    <a:lnTo>
                      <a:pt x="124" y="331"/>
                    </a:lnTo>
                    <a:lnTo>
                      <a:pt x="119" y="335"/>
                    </a:lnTo>
                    <a:lnTo>
                      <a:pt x="115" y="341"/>
                    </a:lnTo>
                    <a:lnTo>
                      <a:pt x="110" y="345"/>
                    </a:lnTo>
                    <a:lnTo>
                      <a:pt x="105" y="351"/>
                    </a:lnTo>
                    <a:lnTo>
                      <a:pt x="100" y="356"/>
                    </a:lnTo>
                    <a:lnTo>
                      <a:pt x="98" y="369"/>
                    </a:lnTo>
                    <a:lnTo>
                      <a:pt x="98" y="381"/>
                    </a:lnTo>
                    <a:lnTo>
                      <a:pt x="98" y="394"/>
                    </a:lnTo>
                    <a:lnTo>
                      <a:pt x="98" y="406"/>
                    </a:lnTo>
                    <a:lnTo>
                      <a:pt x="96" y="419"/>
                    </a:lnTo>
                    <a:lnTo>
                      <a:pt x="95" y="431"/>
                    </a:lnTo>
                    <a:lnTo>
                      <a:pt x="90" y="444"/>
                    </a:lnTo>
                    <a:lnTo>
                      <a:pt x="84" y="456"/>
                    </a:lnTo>
                    <a:lnTo>
                      <a:pt x="81" y="462"/>
                    </a:lnTo>
                    <a:lnTo>
                      <a:pt x="80" y="467"/>
                    </a:lnTo>
                    <a:lnTo>
                      <a:pt x="78" y="473"/>
                    </a:lnTo>
                    <a:lnTo>
                      <a:pt x="75" y="479"/>
                    </a:lnTo>
                    <a:lnTo>
                      <a:pt x="73" y="484"/>
                    </a:lnTo>
                    <a:lnTo>
                      <a:pt x="70" y="490"/>
                    </a:lnTo>
                    <a:lnTo>
                      <a:pt x="68" y="495"/>
                    </a:lnTo>
                    <a:lnTo>
                      <a:pt x="65" y="501"/>
                    </a:lnTo>
                    <a:lnTo>
                      <a:pt x="63" y="521"/>
                    </a:lnTo>
                    <a:lnTo>
                      <a:pt x="60" y="542"/>
                    </a:lnTo>
                    <a:lnTo>
                      <a:pt x="58" y="562"/>
                    </a:lnTo>
                    <a:lnTo>
                      <a:pt x="55" y="582"/>
                    </a:lnTo>
                    <a:lnTo>
                      <a:pt x="51" y="603"/>
                    </a:lnTo>
                    <a:lnTo>
                      <a:pt x="49" y="623"/>
                    </a:lnTo>
                    <a:lnTo>
                      <a:pt x="45" y="644"/>
                    </a:lnTo>
                    <a:lnTo>
                      <a:pt x="43" y="664"/>
                    </a:lnTo>
                    <a:lnTo>
                      <a:pt x="39" y="684"/>
                    </a:lnTo>
                    <a:lnTo>
                      <a:pt x="35" y="705"/>
                    </a:lnTo>
                    <a:lnTo>
                      <a:pt x="33" y="725"/>
                    </a:lnTo>
                    <a:lnTo>
                      <a:pt x="29" y="745"/>
                    </a:lnTo>
                    <a:lnTo>
                      <a:pt x="26" y="765"/>
                    </a:lnTo>
                    <a:lnTo>
                      <a:pt x="23" y="786"/>
                    </a:lnTo>
                    <a:lnTo>
                      <a:pt x="19" y="806"/>
                    </a:lnTo>
                    <a:lnTo>
                      <a:pt x="16" y="826"/>
                    </a:lnTo>
                    <a:lnTo>
                      <a:pt x="15" y="846"/>
                    </a:lnTo>
                    <a:lnTo>
                      <a:pt x="13" y="866"/>
                    </a:lnTo>
                    <a:lnTo>
                      <a:pt x="11" y="886"/>
                    </a:lnTo>
                    <a:lnTo>
                      <a:pt x="10" y="906"/>
                    </a:lnTo>
                    <a:lnTo>
                      <a:pt x="8" y="926"/>
                    </a:lnTo>
                    <a:lnTo>
                      <a:pt x="6" y="946"/>
                    </a:lnTo>
                    <a:lnTo>
                      <a:pt x="5" y="966"/>
                    </a:lnTo>
                    <a:lnTo>
                      <a:pt x="5" y="986"/>
                    </a:lnTo>
                    <a:lnTo>
                      <a:pt x="4" y="1006"/>
                    </a:lnTo>
                    <a:lnTo>
                      <a:pt x="3" y="1026"/>
                    </a:lnTo>
                    <a:lnTo>
                      <a:pt x="1" y="1047"/>
                    </a:lnTo>
                    <a:lnTo>
                      <a:pt x="1" y="1067"/>
                    </a:lnTo>
                    <a:lnTo>
                      <a:pt x="1" y="1087"/>
                    </a:lnTo>
                    <a:lnTo>
                      <a:pt x="0" y="1107"/>
                    </a:lnTo>
                    <a:lnTo>
                      <a:pt x="0" y="1127"/>
                    </a:lnTo>
                    <a:lnTo>
                      <a:pt x="0" y="1147"/>
                    </a:lnTo>
                    <a:lnTo>
                      <a:pt x="1" y="1162"/>
                    </a:lnTo>
                    <a:lnTo>
                      <a:pt x="1" y="1177"/>
                    </a:lnTo>
                    <a:lnTo>
                      <a:pt x="3" y="1192"/>
                    </a:lnTo>
                    <a:lnTo>
                      <a:pt x="4" y="1208"/>
                    </a:lnTo>
                    <a:lnTo>
                      <a:pt x="6" y="1223"/>
                    </a:lnTo>
                    <a:lnTo>
                      <a:pt x="8" y="1239"/>
                    </a:lnTo>
                    <a:lnTo>
                      <a:pt x="9" y="1254"/>
                    </a:lnTo>
                    <a:lnTo>
                      <a:pt x="9" y="1270"/>
                    </a:lnTo>
                    <a:lnTo>
                      <a:pt x="10" y="1285"/>
                    </a:lnTo>
                    <a:lnTo>
                      <a:pt x="11" y="1301"/>
                    </a:lnTo>
                    <a:lnTo>
                      <a:pt x="11" y="1315"/>
                    </a:lnTo>
                    <a:lnTo>
                      <a:pt x="11" y="1331"/>
                    </a:lnTo>
                    <a:lnTo>
                      <a:pt x="11" y="1346"/>
                    </a:lnTo>
                    <a:lnTo>
                      <a:pt x="10" y="1361"/>
                    </a:lnTo>
                    <a:lnTo>
                      <a:pt x="9" y="1376"/>
                    </a:lnTo>
                    <a:lnTo>
                      <a:pt x="6" y="1391"/>
                    </a:lnTo>
                    <a:lnTo>
                      <a:pt x="6" y="1400"/>
                    </a:lnTo>
                    <a:lnTo>
                      <a:pt x="6" y="1407"/>
                    </a:lnTo>
                    <a:lnTo>
                      <a:pt x="8" y="1414"/>
                    </a:lnTo>
                    <a:lnTo>
                      <a:pt x="8" y="1422"/>
                    </a:lnTo>
                    <a:lnTo>
                      <a:pt x="9" y="1428"/>
                    </a:lnTo>
                    <a:lnTo>
                      <a:pt x="10" y="1435"/>
                    </a:lnTo>
                    <a:lnTo>
                      <a:pt x="13" y="1442"/>
                    </a:lnTo>
                    <a:lnTo>
                      <a:pt x="15" y="1450"/>
                    </a:lnTo>
                    <a:lnTo>
                      <a:pt x="20" y="1461"/>
                    </a:lnTo>
                    <a:lnTo>
                      <a:pt x="24" y="1473"/>
                    </a:lnTo>
                    <a:lnTo>
                      <a:pt x="28" y="1485"/>
                    </a:lnTo>
                    <a:lnTo>
                      <a:pt x="31" y="1498"/>
                    </a:lnTo>
                    <a:lnTo>
                      <a:pt x="34" y="1511"/>
                    </a:lnTo>
                    <a:lnTo>
                      <a:pt x="38" y="1524"/>
                    </a:lnTo>
                    <a:lnTo>
                      <a:pt x="40" y="1536"/>
                    </a:lnTo>
                    <a:lnTo>
                      <a:pt x="44" y="1548"/>
                    </a:lnTo>
                    <a:lnTo>
                      <a:pt x="46" y="1555"/>
                    </a:lnTo>
                    <a:lnTo>
                      <a:pt x="49" y="1561"/>
                    </a:lnTo>
                    <a:lnTo>
                      <a:pt x="50" y="1567"/>
                    </a:lnTo>
                    <a:lnTo>
                      <a:pt x="51" y="1573"/>
                    </a:lnTo>
                    <a:lnTo>
                      <a:pt x="54" y="1578"/>
                    </a:lnTo>
                    <a:lnTo>
                      <a:pt x="56" y="1584"/>
                    </a:lnTo>
                    <a:lnTo>
                      <a:pt x="59" y="1589"/>
                    </a:lnTo>
                    <a:lnTo>
                      <a:pt x="63" y="1595"/>
                    </a:lnTo>
                    <a:lnTo>
                      <a:pt x="71" y="1599"/>
                    </a:lnTo>
                    <a:lnTo>
                      <a:pt x="79" y="1604"/>
                    </a:lnTo>
                    <a:lnTo>
                      <a:pt x="86" y="1606"/>
                    </a:lnTo>
                    <a:lnTo>
                      <a:pt x="91" y="1609"/>
                    </a:lnTo>
                    <a:lnTo>
                      <a:pt x="95" y="1613"/>
                    </a:lnTo>
                    <a:lnTo>
                      <a:pt x="99" y="1617"/>
                    </a:lnTo>
                    <a:lnTo>
                      <a:pt x="100" y="1623"/>
                    </a:lnTo>
                    <a:lnTo>
                      <a:pt x="101" y="1632"/>
                    </a:lnTo>
                    <a:lnTo>
                      <a:pt x="104" y="1642"/>
                    </a:lnTo>
                    <a:lnTo>
                      <a:pt x="106" y="1649"/>
                    </a:lnTo>
                    <a:lnTo>
                      <a:pt x="109" y="1657"/>
                    </a:lnTo>
                    <a:lnTo>
                      <a:pt x="111" y="1664"/>
                    </a:lnTo>
                    <a:lnTo>
                      <a:pt x="115" y="1669"/>
                    </a:lnTo>
                    <a:lnTo>
                      <a:pt x="120" y="1675"/>
                    </a:lnTo>
                    <a:lnTo>
                      <a:pt x="128" y="1681"/>
                    </a:lnTo>
                    <a:lnTo>
                      <a:pt x="136" y="1687"/>
                    </a:lnTo>
                    <a:lnTo>
                      <a:pt x="156" y="1689"/>
                    </a:lnTo>
                    <a:lnTo>
                      <a:pt x="179" y="1688"/>
                    </a:lnTo>
                    <a:lnTo>
                      <a:pt x="205" y="1684"/>
                    </a:lnTo>
                    <a:lnTo>
                      <a:pt x="233" y="1678"/>
                    </a:lnTo>
                    <a:lnTo>
                      <a:pt x="259" y="1669"/>
                    </a:lnTo>
                    <a:lnTo>
                      <a:pt x="283" y="1659"/>
                    </a:lnTo>
                    <a:lnTo>
                      <a:pt x="303" y="1648"/>
                    </a:lnTo>
                    <a:lnTo>
                      <a:pt x="317" y="1636"/>
                    </a:lnTo>
                    <a:lnTo>
                      <a:pt x="320" y="1627"/>
                    </a:lnTo>
                    <a:lnTo>
                      <a:pt x="320" y="1617"/>
                    </a:lnTo>
                    <a:lnTo>
                      <a:pt x="320" y="1608"/>
                    </a:lnTo>
                    <a:lnTo>
                      <a:pt x="318" y="1598"/>
                    </a:lnTo>
                    <a:lnTo>
                      <a:pt x="314" y="1589"/>
                    </a:lnTo>
                    <a:lnTo>
                      <a:pt x="310" y="1580"/>
                    </a:lnTo>
                    <a:lnTo>
                      <a:pt x="307" y="1571"/>
                    </a:lnTo>
                    <a:lnTo>
                      <a:pt x="304" y="1562"/>
                    </a:lnTo>
                    <a:lnTo>
                      <a:pt x="303" y="1556"/>
                    </a:lnTo>
                    <a:lnTo>
                      <a:pt x="302" y="1551"/>
                    </a:lnTo>
                    <a:lnTo>
                      <a:pt x="298" y="1545"/>
                    </a:lnTo>
                    <a:lnTo>
                      <a:pt x="294" y="1539"/>
                    </a:lnTo>
                    <a:lnTo>
                      <a:pt x="298" y="1531"/>
                    </a:lnTo>
                    <a:lnTo>
                      <a:pt x="300" y="1523"/>
                    </a:lnTo>
                    <a:lnTo>
                      <a:pt x="303" y="1514"/>
                    </a:lnTo>
                    <a:lnTo>
                      <a:pt x="305" y="1506"/>
                    </a:lnTo>
                    <a:lnTo>
                      <a:pt x="305" y="1497"/>
                    </a:lnTo>
                    <a:lnTo>
                      <a:pt x="304" y="1489"/>
                    </a:lnTo>
                    <a:lnTo>
                      <a:pt x="302" y="1481"/>
                    </a:lnTo>
                    <a:lnTo>
                      <a:pt x="297" y="1473"/>
                    </a:lnTo>
                    <a:lnTo>
                      <a:pt x="293" y="1468"/>
                    </a:lnTo>
                    <a:lnTo>
                      <a:pt x="290" y="1464"/>
                    </a:lnTo>
                    <a:lnTo>
                      <a:pt x="287" y="1460"/>
                    </a:lnTo>
                    <a:lnTo>
                      <a:pt x="284" y="1455"/>
                    </a:lnTo>
                    <a:lnTo>
                      <a:pt x="282" y="1451"/>
                    </a:lnTo>
                    <a:lnTo>
                      <a:pt x="279" y="1446"/>
                    </a:lnTo>
                    <a:lnTo>
                      <a:pt x="277" y="1441"/>
                    </a:lnTo>
                    <a:lnTo>
                      <a:pt x="275" y="1436"/>
                    </a:lnTo>
                    <a:lnTo>
                      <a:pt x="273" y="1420"/>
                    </a:lnTo>
                    <a:lnTo>
                      <a:pt x="272" y="1402"/>
                    </a:lnTo>
                    <a:lnTo>
                      <a:pt x="270" y="1385"/>
                    </a:lnTo>
                    <a:lnTo>
                      <a:pt x="269" y="1369"/>
                    </a:lnTo>
                    <a:lnTo>
                      <a:pt x="267" y="1352"/>
                    </a:lnTo>
                    <a:lnTo>
                      <a:pt x="263" y="1335"/>
                    </a:lnTo>
                    <a:lnTo>
                      <a:pt x="257" y="1320"/>
                    </a:lnTo>
                    <a:lnTo>
                      <a:pt x="249" y="1304"/>
                    </a:lnTo>
                    <a:lnTo>
                      <a:pt x="248" y="1300"/>
                    </a:lnTo>
                    <a:lnTo>
                      <a:pt x="247" y="1295"/>
                    </a:lnTo>
                    <a:lnTo>
                      <a:pt x="245" y="1291"/>
                    </a:lnTo>
                    <a:lnTo>
                      <a:pt x="245" y="1286"/>
                    </a:lnTo>
                    <a:lnTo>
                      <a:pt x="245" y="1283"/>
                    </a:lnTo>
                    <a:lnTo>
                      <a:pt x="245" y="1279"/>
                    </a:lnTo>
                    <a:lnTo>
                      <a:pt x="247" y="1275"/>
                    </a:lnTo>
                    <a:lnTo>
                      <a:pt x="248" y="1271"/>
                    </a:lnTo>
                    <a:lnTo>
                      <a:pt x="250" y="1265"/>
                    </a:lnTo>
                    <a:lnTo>
                      <a:pt x="253" y="1259"/>
                    </a:lnTo>
                    <a:lnTo>
                      <a:pt x="255" y="1253"/>
                    </a:lnTo>
                    <a:lnTo>
                      <a:pt x="257" y="1248"/>
                    </a:lnTo>
                    <a:lnTo>
                      <a:pt x="258" y="1242"/>
                    </a:lnTo>
                    <a:lnTo>
                      <a:pt x="259" y="1236"/>
                    </a:lnTo>
                    <a:lnTo>
                      <a:pt x="259" y="1231"/>
                    </a:lnTo>
                    <a:lnTo>
                      <a:pt x="259" y="1224"/>
                    </a:lnTo>
                    <a:lnTo>
                      <a:pt x="257" y="1213"/>
                    </a:lnTo>
                    <a:lnTo>
                      <a:pt x="254" y="1202"/>
                    </a:lnTo>
                    <a:lnTo>
                      <a:pt x="250" y="1192"/>
                    </a:lnTo>
                    <a:lnTo>
                      <a:pt x="248" y="1182"/>
                    </a:lnTo>
                    <a:lnTo>
                      <a:pt x="244" y="1172"/>
                    </a:lnTo>
                    <a:lnTo>
                      <a:pt x="243" y="1162"/>
                    </a:lnTo>
                    <a:lnTo>
                      <a:pt x="242" y="1151"/>
                    </a:lnTo>
                    <a:lnTo>
                      <a:pt x="243" y="1140"/>
                    </a:lnTo>
                    <a:lnTo>
                      <a:pt x="245" y="1137"/>
                    </a:lnTo>
                    <a:lnTo>
                      <a:pt x="248" y="1132"/>
                    </a:lnTo>
                    <a:lnTo>
                      <a:pt x="250" y="1128"/>
                    </a:lnTo>
                    <a:lnTo>
                      <a:pt x="253" y="1123"/>
                    </a:lnTo>
                    <a:lnTo>
                      <a:pt x="255" y="1120"/>
                    </a:lnTo>
                    <a:lnTo>
                      <a:pt x="257" y="1116"/>
                    </a:lnTo>
                    <a:lnTo>
                      <a:pt x="259" y="1111"/>
                    </a:lnTo>
                    <a:lnTo>
                      <a:pt x="260" y="1107"/>
                    </a:lnTo>
                    <a:lnTo>
                      <a:pt x="260" y="1090"/>
                    </a:lnTo>
                    <a:lnTo>
                      <a:pt x="260" y="1073"/>
                    </a:lnTo>
                    <a:lnTo>
                      <a:pt x="259" y="1057"/>
                    </a:lnTo>
                    <a:lnTo>
                      <a:pt x="258" y="1041"/>
                    </a:lnTo>
                    <a:lnTo>
                      <a:pt x="257" y="1025"/>
                    </a:lnTo>
                    <a:lnTo>
                      <a:pt x="257" y="1008"/>
                    </a:lnTo>
                    <a:lnTo>
                      <a:pt x="258" y="991"/>
                    </a:lnTo>
                    <a:lnTo>
                      <a:pt x="260" y="973"/>
                    </a:lnTo>
                    <a:lnTo>
                      <a:pt x="264" y="963"/>
                    </a:lnTo>
                    <a:lnTo>
                      <a:pt x="268" y="955"/>
                    </a:lnTo>
                    <a:lnTo>
                      <a:pt x="273" y="946"/>
                    </a:lnTo>
                    <a:lnTo>
                      <a:pt x="278" y="936"/>
                    </a:lnTo>
                    <a:lnTo>
                      <a:pt x="283" y="927"/>
                    </a:lnTo>
                    <a:lnTo>
                      <a:pt x="289" y="918"/>
                    </a:lnTo>
                    <a:lnTo>
                      <a:pt x="293" y="909"/>
                    </a:lnTo>
                    <a:lnTo>
                      <a:pt x="298" y="899"/>
                    </a:lnTo>
                    <a:lnTo>
                      <a:pt x="307" y="888"/>
                    </a:lnTo>
                    <a:lnTo>
                      <a:pt x="315" y="877"/>
                    </a:lnTo>
                    <a:lnTo>
                      <a:pt x="323" y="865"/>
                    </a:lnTo>
                    <a:lnTo>
                      <a:pt x="330" y="853"/>
                    </a:lnTo>
                    <a:lnTo>
                      <a:pt x="338" y="841"/>
                    </a:lnTo>
                    <a:lnTo>
                      <a:pt x="344" y="828"/>
                    </a:lnTo>
                    <a:lnTo>
                      <a:pt x="350" y="816"/>
                    </a:lnTo>
                    <a:lnTo>
                      <a:pt x="357" y="804"/>
                    </a:lnTo>
                    <a:lnTo>
                      <a:pt x="360" y="815"/>
                    </a:lnTo>
                    <a:lnTo>
                      <a:pt x="367" y="826"/>
                    </a:lnTo>
                    <a:lnTo>
                      <a:pt x="374" y="837"/>
                    </a:lnTo>
                    <a:lnTo>
                      <a:pt x="383" y="849"/>
                    </a:lnTo>
                    <a:lnTo>
                      <a:pt x="392" y="860"/>
                    </a:lnTo>
                    <a:lnTo>
                      <a:pt x="400" y="872"/>
                    </a:lnTo>
                    <a:lnTo>
                      <a:pt x="409" y="884"/>
                    </a:lnTo>
                    <a:lnTo>
                      <a:pt x="417" y="894"/>
                    </a:lnTo>
                    <a:lnTo>
                      <a:pt x="422" y="904"/>
                    </a:lnTo>
                    <a:lnTo>
                      <a:pt x="426" y="912"/>
                    </a:lnTo>
                    <a:lnTo>
                      <a:pt x="429" y="922"/>
                    </a:lnTo>
                    <a:lnTo>
                      <a:pt x="432" y="931"/>
                    </a:lnTo>
                    <a:lnTo>
                      <a:pt x="434" y="940"/>
                    </a:lnTo>
                    <a:lnTo>
                      <a:pt x="438" y="950"/>
                    </a:lnTo>
                    <a:lnTo>
                      <a:pt x="444" y="959"/>
                    </a:lnTo>
                    <a:lnTo>
                      <a:pt x="452" y="968"/>
                    </a:lnTo>
                    <a:lnTo>
                      <a:pt x="468" y="982"/>
                    </a:lnTo>
                    <a:lnTo>
                      <a:pt x="481" y="995"/>
                    </a:lnTo>
                    <a:lnTo>
                      <a:pt x="489" y="1006"/>
                    </a:lnTo>
                    <a:lnTo>
                      <a:pt x="497" y="1016"/>
                    </a:lnTo>
                    <a:lnTo>
                      <a:pt x="502" y="1028"/>
                    </a:lnTo>
                    <a:lnTo>
                      <a:pt x="506" y="1041"/>
                    </a:lnTo>
                    <a:lnTo>
                      <a:pt x="508" y="1058"/>
                    </a:lnTo>
                    <a:lnTo>
                      <a:pt x="509" y="1078"/>
                    </a:lnTo>
                    <a:lnTo>
                      <a:pt x="509" y="1083"/>
                    </a:lnTo>
                    <a:lnTo>
                      <a:pt x="511" y="1091"/>
                    </a:lnTo>
                    <a:lnTo>
                      <a:pt x="511" y="1100"/>
                    </a:lnTo>
                    <a:lnTo>
                      <a:pt x="512" y="1109"/>
                    </a:lnTo>
                    <a:lnTo>
                      <a:pt x="513" y="1118"/>
                    </a:lnTo>
                    <a:lnTo>
                      <a:pt x="516" y="1126"/>
                    </a:lnTo>
                    <a:lnTo>
                      <a:pt x="518" y="1132"/>
                    </a:lnTo>
                    <a:lnTo>
                      <a:pt x="522" y="1138"/>
                    </a:lnTo>
                    <a:lnTo>
                      <a:pt x="536" y="1148"/>
                    </a:lnTo>
                    <a:lnTo>
                      <a:pt x="544" y="1161"/>
                    </a:lnTo>
                    <a:lnTo>
                      <a:pt x="549" y="1177"/>
                    </a:lnTo>
                    <a:lnTo>
                      <a:pt x="553" y="1193"/>
                    </a:lnTo>
                    <a:lnTo>
                      <a:pt x="556" y="1209"/>
                    </a:lnTo>
                    <a:lnTo>
                      <a:pt x="559" y="1223"/>
                    </a:lnTo>
                    <a:lnTo>
                      <a:pt x="564" y="1234"/>
                    </a:lnTo>
                    <a:lnTo>
                      <a:pt x="572" y="1241"/>
                    </a:lnTo>
                    <a:lnTo>
                      <a:pt x="583" y="1248"/>
                    </a:lnTo>
                    <a:lnTo>
                      <a:pt x="597" y="1256"/>
                    </a:lnTo>
                    <a:lnTo>
                      <a:pt x="611" y="1265"/>
                    </a:lnTo>
                    <a:lnTo>
                      <a:pt x="626" y="1274"/>
                    </a:lnTo>
                    <a:lnTo>
                      <a:pt x="642" y="1283"/>
                    </a:lnTo>
                    <a:lnTo>
                      <a:pt x="657" y="1289"/>
                    </a:lnTo>
                    <a:lnTo>
                      <a:pt x="671" y="1292"/>
                    </a:lnTo>
                    <a:lnTo>
                      <a:pt x="683" y="1292"/>
                    </a:lnTo>
                    <a:lnTo>
                      <a:pt x="697" y="1291"/>
                    </a:lnTo>
                    <a:lnTo>
                      <a:pt x="710" y="1290"/>
                    </a:lnTo>
                    <a:lnTo>
                      <a:pt x="723" y="1288"/>
                    </a:lnTo>
                    <a:lnTo>
                      <a:pt x="737" y="1286"/>
                    </a:lnTo>
                    <a:lnTo>
                      <a:pt x="751" y="1284"/>
                    </a:lnTo>
                    <a:lnTo>
                      <a:pt x="763" y="1283"/>
                    </a:lnTo>
                    <a:lnTo>
                      <a:pt x="777" y="1281"/>
                    </a:lnTo>
                    <a:lnTo>
                      <a:pt x="790" y="1279"/>
                    </a:lnTo>
                    <a:lnTo>
                      <a:pt x="803" y="1275"/>
                    </a:lnTo>
                    <a:lnTo>
                      <a:pt x="816" y="1273"/>
                    </a:lnTo>
                    <a:lnTo>
                      <a:pt x="830" y="1270"/>
                    </a:lnTo>
                    <a:lnTo>
                      <a:pt x="842" y="1266"/>
                    </a:lnTo>
                    <a:lnTo>
                      <a:pt x="855" y="1263"/>
                    </a:lnTo>
                    <a:lnTo>
                      <a:pt x="867" y="1259"/>
                    </a:lnTo>
                    <a:lnTo>
                      <a:pt x="880" y="1254"/>
                    </a:lnTo>
                    <a:lnTo>
                      <a:pt x="892" y="1250"/>
                    </a:lnTo>
                    <a:lnTo>
                      <a:pt x="906" y="1245"/>
                    </a:lnTo>
                    <a:lnTo>
                      <a:pt x="921" y="1240"/>
                    </a:lnTo>
                    <a:lnTo>
                      <a:pt x="936" y="1234"/>
                    </a:lnTo>
                    <a:lnTo>
                      <a:pt x="951" y="1229"/>
                    </a:lnTo>
                    <a:lnTo>
                      <a:pt x="966" y="1222"/>
                    </a:lnTo>
                    <a:lnTo>
                      <a:pt x="980" y="1215"/>
                    </a:lnTo>
                    <a:lnTo>
                      <a:pt x="995" y="1209"/>
                    </a:lnTo>
                    <a:lnTo>
                      <a:pt x="1007" y="1202"/>
                    </a:lnTo>
                    <a:lnTo>
                      <a:pt x="1022" y="1195"/>
                    </a:lnTo>
                    <a:lnTo>
                      <a:pt x="1039" y="1188"/>
                    </a:lnTo>
                    <a:lnTo>
                      <a:pt x="1055" y="1180"/>
                    </a:lnTo>
                    <a:lnTo>
                      <a:pt x="1071" y="1171"/>
                    </a:lnTo>
                    <a:lnTo>
                      <a:pt x="1088" y="1161"/>
                    </a:lnTo>
                    <a:lnTo>
                      <a:pt x="1104" y="1152"/>
                    </a:lnTo>
                    <a:lnTo>
                      <a:pt x="1119" y="1141"/>
                    </a:lnTo>
                    <a:lnTo>
                      <a:pt x="1135" y="1131"/>
                    </a:lnTo>
                    <a:lnTo>
                      <a:pt x="1151" y="1120"/>
                    </a:lnTo>
                    <a:lnTo>
                      <a:pt x="1166" y="1109"/>
                    </a:lnTo>
                    <a:lnTo>
                      <a:pt x="1181" y="1099"/>
                    </a:lnTo>
                    <a:lnTo>
                      <a:pt x="1196" y="1087"/>
                    </a:lnTo>
                    <a:lnTo>
                      <a:pt x="1210" y="1076"/>
                    </a:lnTo>
                    <a:lnTo>
                      <a:pt x="1224" y="1066"/>
                    </a:lnTo>
                    <a:lnTo>
                      <a:pt x="1236" y="1054"/>
                    </a:lnTo>
                    <a:lnTo>
                      <a:pt x="1249" y="1043"/>
                    </a:lnTo>
                    <a:lnTo>
                      <a:pt x="1256" y="1037"/>
                    </a:lnTo>
                    <a:lnTo>
                      <a:pt x="1263" y="1029"/>
                    </a:lnTo>
                    <a:lnTo>
                      <a:pt x="1270" y="1020"/>
                    </a:lnTo>
                    <a:lnTo>
                      <a:pt x="1275" y="1012"/>
                    </a:lnTo>
                    <a:lnTo>
                      <a:pt x="1282" y="1003"/>
                    </a:lnTo>
                    <a:lnTo>
                      <a:pt x="1287" y="995"/>
                    </a:lnTo>
                    <a:lnTo>
                      <a:pt x="1290" y="985"/>
                    </a:lnTo>
                    <a:lnTo>
                      <a:pt x="1294" y="976"/>
                    </a:lnTo>
                    <a:lnTo>
                      <a:pt x="1302" y="963"/>
                    </a:lnTo>
                    <a:lnTo>
                      <a:pt x="1307" y="949"/>
                    </a:lnTo>
                    <a:lnTo>
                      <a:pt x="1309" y="935"/>
                    </a:lnTo>
                    <a:lnTo>
                      <a:pt x="1312" y="919"/>
                    </a:lnTo>
                    <a:lnTo>
                      <a:pt x="1312" y="904"/>
                    </a:lnTo>
                    <a:lnTo>
                      <a:pt x="1312" y="889"/>
                    </a:lnTo>
                    <a:lnTo>
                      <a:pt x="1312" y="874"/>
                    </a:lnTo>
                    <a:lnTo>
                      <a:pt x="1313" y="860"/>
                    </a:lnTo>
                    <a:lnTo>
                      <a:pt x="1317" y="847"/>
                    </a:lnTo>
                    <a:lnTo>
                      <a:pt x="1317" y="833"/>
                    </a:lnTo>
                    <a:lnTo>
                      <a:pt x="1313" y="819"/>
                    </a:lnTo>
                    <a:lnTo>
                      <a:pt x="1307" y="807"/>
                    </a:lnTo>
                    <a:lnTo>
                      <a:pt x="1298" y="795"/>
                    </a:lnTo>
                    <a:lnTo>
                      <a:pt x="1287" y="785"/>
                    </a:lnTo>
                    <a:lnTo>
                      <a:pt x="1275" y="776"/>
                    </a:lnTo>
                    <a:lnTo>
                      <a:pt x="1263" y="768"/>
                    </a:lnTo>
                    <a:lnTo>
                      <a:pt x="1246" y="757"/>
                    </a:lnTo>
                    <a:lnTo>
                      <a:pt x="1238" y="747"/>
                    </a:lnTo>
                    <a:lnTo>
                      <a:pt x="1233" y="737"/>
                    </a:lnTo>
                    <a:lnTo>
                      <a:pt x="1231" y="727"/>
                    </a:lnTo>
                    <a:lnTo>
                      <a:pt x="1233" y="717"/>
                    </a:lnTo>
                    <a:lnTo>
                      <a:pt x="1235" y="705"/>
                    </a:lnTo>
                    <a:lnTo>
                      <a:pt x="1236" y="693"/>
                    </a:lnTo>
                    <a:lnTo>
                      <a:pt x="1235" y="678"/>
                    </a:lnTo>
                    <a:lnTo>
                      <a:pt x="1233" y="672"/>
                    </a:lnTo>
                    <a:lnTo>
                      <a:pt x="1230" y="666"/>
                    </a:lnTo>
                    <a:lnTo>
                      <a:pt x="1228" y="661"/>
                    </a:lnTo>
                    <a:lnTo>
                      <a:pt x="1225" y="655"/>
                    </a:lnTo>
                    <a:lnTo>
                      <a:pt x="1219" y="643"/>
                    </a:lnTo>
                    <a:lnTo>
                      <a:pt x="1215" y="631"/>
                    </a:lnTo>
                    <a:lnTo>
                      <a:pt x="1211" y="619"/>
                    </a:lnTo>
                    <a:lnTo>
                      <a:pt x="1210" y="608"/>
                    </a:lnTo>
                    <a:lnTo>
                      <a:pt x="1209" y="597"/>
                    </a:lnTo>
                    <a:lnTo>
                      <a:pt x="1210" y="586"/>
                    </a:lnTo>
                    <a:lnTo>
                      <a:pt x="1211" y="573"/>
                    </a:lnTo>
                    <a:lnTo>
                      <a:pt x="1213" y="560"/>
                    </a:lnTo>
                    <a:lnTo>
                      <a:pt x="1228" y="558"/>
                    </a:lnTo>
                    <a:lnTo>
                      <a:pt x="1243" y="556"/>
                    </a:lnTo>
                    <a:lnTo>
                      <a:pt x="1258" y="554"/>
                    </a:lnTo>
                    <a:lnTo>
                      <a:pt x="1274" y="551"/>
                    </a:lnTo>
                    <a:lnTo>
                      <a:pt x="1289" y="547"/>
                    </a:lnTo>
                    <a:lnTo>
                      <a:pt x="1304" y="544"/>
                    </a:lnTo>
                    <a:lnTo>
                      <a:pt x="1319" y="542"/>
                    </a:lnTo>
                    <a:lnTo>
                      <a:pt x="1334" y="538"/>
                    </a:lnTo>
                    <a:lnTo>
                      <a:pt x="1348" y="536"/>
                    </a:lnTo>
                    <a:lnTo>
                      <a:pt x="1362" y="534"/>
                    </a:lnTo>
                    <a:lnTo>
                      <a:pt x="1374" y="532"/>
                    </a:lnTo>
                    <a:lnTo>
                      <a:pt x="1388" y="530"/>
                    </a:lnTo>
                    <a:lnTo>
                      <a:pt x="1402" y="527"/>
                    </a:lnTo>
                    <a:lnTo>
                      <a:pt x="1414" y="525"/>
                    </a:lnTo>
                    <a:lnTo>
                      <a:pt x="1428" y="522"/>
                    </a:lnTo>
                    <a:lnTo>
                      <a:pt x="1442" y="520"/>
                    </a:lnTo>
                    <a:lnTo>
                      <a:pt x="1457" y="517"/>
                    </a:lnTo>
                    <a:lnTo>
                      <a:pt x="1472" y="514"/>
                    </a:lnTo>
                    <a:lnTo>
                      <a:pt x="1487" y="512"/>
                    </a:lnTo>
                    <a:lnTo>
                      <a:pt x="1502" y="508"/>
                    </a:lnTo>
                    <a:lnTo>
                      <a:pt x="1517" y="506"/>
                    </a:lnTo>
                    <a:lnTo>
                      <a:pt x="1532" y="504"/>
                    </a:lnTo>
                    <a:lnTo>
                      <a:pt x="1548" y="501"/>
                    </a:lnTo>
                    <a:lnTo>
                      <a:pt x="1563" y="498"/>
                    </a:lnTo>
                    <a:lnTo>
                      <a:pt x="1572" y="497"/>
                    </a:lnTo>
                    <a:lnTo>
                      <a:pt x="1582" y="495"/>
                    </a:lnTo>
                    <a:lnTo>
                      <a:pt x="1591" y="494"/>
                    </a:lnTo>
                    <a:lnTo>
                      <a:pt x="1599" y="493"/>
                    </a:lnTo>
                    <a:close/>
                  </a:path>
                </a:pathLst>
              </a:custGeom>
              <a:solidFill>
                <a:srgbClr val="FF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699" name="Freeform 30"/>
              <p:cNvSpPr>
                <a:spLocks/>
              </p:cNvSpPr>
              <p:nvPr/>
            </p:nvSpPr>
            <p:spPr bwMode="auto">
              <a:xfrm>
                <a:off x="2592" y="2021"/>
                <a:ext cx="597" cy="563"/>
              </a:xfrm>
              <a:custGeom>
                <a:avLst/>
                <a:gdLst>
                  <a:gd name="T0" fmla="*/ 566 w 1792"/>
                  <a:gd name="T1" fmla="*/ 165 h 1689"/>
                  <a:gd name="T2" fmla="*/ 584 w 1792"/>
                  <a:gd name="T3" fmla="*/ 152 h 1689"/>
                  <a:gd name="T4" fmla="*/ 591 w 1792"/>
                  <a:gd name="T5" fmla="*/ 128 h 1689"/>
                  <a:gd name="T6" fmla="*/ 597 w 1792"/>
                  <a:gd name="T7" fmla="*/ 107 h 1689"/>
                  <a:gd name="T8" fmla="*/ 582 w 1792"/>
                  <a:gd name="T9" fmla="*/ 85 h 1689"/>
                  <a:gd name="T10" fmla="*/ 527 w 1792"/>
                  <a:gd name="T11" fmla="*/ 79 h 1689"/>
                  <a:gd name="T12" fmla="*/ 486 w 1792"/>
                  <a:gd name="T13" fmla="*/ 71 h 1689"/>
                  <a:gd name="T14" fmla="*/ 448 w 1792"/>
                  <a:gd name="T15" fmla="*/ 43 h 1689"/>
                  <a:gd name="T16" fmla="*/ 423 w 1792"/>
                  <a:gd name="T17" fmla="*/ 23 h 1689"/>
                  <a:gd name="T18" fmla="*/ 402 w 1792"/>
                  <a:gd name="T19" fmla="*/ 14 h 1689"/>
                  <a:gd name="T20" fmla="*/ 345 w 1792"/>
                  <a:gd name="T21" fmla="*/ 2 h 1689"/>
                  <a:gd name="T22" fmla="*/ 295 w 1792"/>
                  <a:gd name="T23" fmla="*/ 0 h 1689"/>
                  <a:gd name="T24" fmla="*/ 244 w 1792"/>
                  <a:gd name="T25" fmla="*/ 7 h 1689"/>
                  <a:gd name="T26" fmla="*/ 192 w 1792"/>
                  <a:gd name="T27" fmla="*/ 25 h 1689"/>
                  <a:gd name="T28" fmla="*/ 154 w 1792"/>
                  <a:gd name="T29" fmla="*/ 40 h 1689"/>
                  <a:gd name="T30" fmla="*/ 120 w 1792"/>
                  <a:gd name="T31" fmla="*/ 55 h 1689"/>
                  <a:gd name="T32" fmla="*/ 73 w 1792"/>
                  <a:gd name="T33" fmla="*/ 79 h 1689"/>
                  <a:gd name="T34" fmla="*/ 51 w 1792"/>
                  <a:gd name="T35" fmla="*/ 93 h 1689"/>
                  <a:gd name="T36" fmla="*/ 40 w 1792"/>
                  <a:gd name="T37" fmla="*/ 112 h 1689"/>
                  <a:gd name="T38" fmla="*/ 32 w 1792"/>
                  <a:gd name="T39" fmla="*/ 140 h 1689"/>
                  <a:gd name="T40" fmla="*/ 23 w 1792"/>
                  <a:gd name="T41" fmla="*/ 163 h 1689"/>
                  <a:gd name="T42" fmla="*/ 15 w 1792"/>
                  <a:gd name="T43" fmla="*/ 215 h 1689"/>
                  <a:gd name="T44" fmla="*/ 5 w 1792"/>
                  <a:gd name="T45" fmla="*/ 275 h 1689"/>
                  <a:gd name="T46" fmla="*/ 1 w 1792"/>
                  <a:gd name="T47" fmla="*/ 342 h 1689"/>
                  <a:gd name="T48" fmla="*/ 1 w 1792"/>
                  <a:gd name="T49" fmla="*/ 397 h 1689"/>
                  <a:gd name="T50" fmla="*/ 4 w 1792"/>
                  <a:gd name="T51" fmla="*/ 449 h 1689"/>
                  <a:gd name="T52" fmla="*/ 3 w 1792"/>
                  <a:gd name="T53" fmla="*/ 478 h 1689"/>
                  <a:gd name="T54" fmla="*/ 13 w 1792"/>
                  <a:gd name="T55" fmla="*/ 512 h 1689"/>
                  <a:gd name="T56" fmla="*/ 21 w 1792"/>
                  <a:gd name="T57" fmla="*/ 532 h 1689"/>
                  <a:gd name="T58" fmla="*/ 34 w 1792"/>
                  <a:gd name="T59" fmla="*/ 544 h 1689"/>
                  <a:gd name="T60" fmla="*/ 52 w 1792"/>
                  <a:gd name="T61" fmla="*/ 563 h 1689"/>
                  <a:gd name="T62" fmla="*/ 107 w 1792"/>
                  <a:gd name="T63" fmla="*/ 539 h 1689"/>
                  <a:gd name="T64" fmla="*/ 99 w 1792"/>
                  <a:gd name="T65" fmla="*/ 515 h 1689"/>
                  <a:gd name="T66" fmla="*/ 99 w 1792"/>
                  <a:gd name="T67" fmla="*/ 491 h 1689"/>
                  <a:gd name="T68" fmla="*/ 92 w 1792"/>
                  <a:gd name="T69" fmla="*/ 479 h 1689"/>
                  <a:gd name="T70" fmla="*/ 83 w 1792"/>
                  <a:gd name="T71" fmla="*/ 433 h 1689"/>
                  <a:gd name="T72" fmla="*/ 84 w 1792"/>
                  <a:gd name="T73" fmla="*/ 420 h 1689"/>
                  <a:gd name="T74" fmla="*/ 83 w 1792"/>
                  <a:gd name="T75" fmla="*/ 397 h 1689"/>
                  <a:gd name="T76" fmla="*/ 84 w 1792"/>
                  <a:gd name="T77" fmla="*/ 374 h 1689"/>
                  <a:gd name="T78" fmla="*/ 86 w 1792"/>
                  <a:gd name="T79" fmla="*/ 342 h 1689"/>
                  <a:gd name="T80" fmla="*/ 96 w 1792"/>
                  <a:gd name="T81" fmla="*/ 306 h 1689"/>
                  <a:gd name="T82" fmla="*/ 117 w 1792"/>
                  <a:gd name="T83" fmla="*/ 272 h 1689"/>
                  <a:gd name="T84" fmla="*/ 139 w 1792"/>
                  <a:gd name="T85" fmla="*/ 298 h 1689"/>
                  <a:gd name="T86" fmla="*/ 151 w 1792"/>
                  <a:gd name="T87" fmla="*/ 323 h 1689"/>
                  <a:gd name="T88" fmla="*/ 170 w 1792"/>
                  <a:gd name="T89" fmla="*/ 361 h 1689"/>
                  <a:gd name="T90" fmla="*/ 181 w 1792"/>
                  <a:gd name="T91" fmla="*/ 387 h 1689"/>
                  <a:gd name="T92" fmla="*/ 204 w 1792"/>
                  <a:gd name="T93" fmla="*/ 422 h 1689"/>
                  <a:gd name="T94" fmla="*/ 246 w 1792"/>
                  <a:gd name="T95" fmla="*/ 429 h 1689"/>
                  <a:gd name="T96" fmla="*/ 289 w 1792"/>
                  <a:gd name="T97" fmla="*/ 420 h 1689"/>
                  <a:gd name="T98" fmla="*/ 331 w 1792"/>
                  <a:gd name="T99" fmla="*/ 403 h 1689"/>
                  <a:gd name="T100" fmla="*/ 378 w 1792"/>
                  <a:gd name="T101" fmla="*/ 377 h 1689"/>
                  <a:gd name="T102" fmla="*/ 418 w 1792"/>
                  <a:gd name="T103" fmla="*/ 346 h 1689"/>
                  <a:gd name="T104" fmla="*/ 435 w 1792"/>
                  <a:gd name="T105" fmla="*/ 316 h 1689"/>
                  <a:gd name="T106" fmla="*/ 437 w 1792"/>
                  <a:gd name="T107" fmla="*/ 273 h 1689"/>
                  <a:gd name="T108" fmla="*/ 410 w 1792"/>
                  <a:gd name="T109" fmla="*/ 242 h 1689"/>
                  <a:gd name="T110" fmla="*/ 408 w 1792"/>
                  <a:gd name="T111" fmla="*/ 218 h 1689"/>
                  <a:gd name="T112" fmla="*/ 409 w 1792"/>
                  <a:gd name="T113" fmla="*/ 186 h 1689"/>
                  <a:gd name="T114" fmla="*/ 454 w 1792"/>
                  <a:gd name="T115" fmla="*/ 178 h 1689"/>
                  <a:gd name="T116" fmla="*/ 495 w 1792"/>
                  <a:gd name="T117" fmla="*/ 171 h 1689"/>
                  <a:gd name="T118" fmla="*/ 533 w 1792"/>
                  <a:gd name="T119" fmla="*/ 164 h 168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792"/>
                  <a:gd name="T181" fmla="*/ 0 h 1689"/>
                  <a:gd name="T182" fmla="*/ 1792 w 1792"/>
                  <a:gd name="T183" fmla="*/ 1689 h 168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792" h="1689">
                    <a:moveTo>
                      <a:pt x="1599" y="493"/>
                    </a:moveTo>
                    <a:lnTo>
                      <a:pt x="1599" y="493"/>
                    </a:lnTo>
                    <a:lnTo>
                      <a:pt x="1611" y="495"/>
                    </a:lnTo>
                    <a:lnTo>
                      <a:pt x="1623" y="498"/>
                    </a:lnTo>
                    <a:lnTo>
                      <a:pt x="1636" y="500"/>
                    </a:lnTo>
                    <a:lnTo>
                      <a:pt x="1649" y="501"/>
                    </a:lnTo>
                    <a:lnTo>
                      <a:pt x="1662" y="501"/>
                    </a:lnTo>
                    <a:lnTo>
                      <a:pt x="1674" y="500"/>
                    </a:lnTo>
                    <a:lnTo>
                      <a:pt x="1687" y="498"/>
                    </a:lnTo>
                    <a:lnTo>
                      <a:pt x="1698" y="495"/>
                    </a:lnTo>
                    <a:lnTo>
                      <a:pt x="1708" y="492"/>
                    </a:lnTo>
                    <a:lnTo>
                      <a:pt x="1716" y="489"/>
                    </a:lnTo>
                    <a:lnTo>
                      <a:pt x="1723" y="485"/>
                    </a:lnTo>
                    <a:lnTo>
                      <a:pt x="1731" y="481"/>
                    </a:lnTo>
                    <a:lnTo>
                      <a:pt x="1737" y="475"/>
                    </a:lnTo>
                    <a:lnTo>
                      <a:pt x="1742" y="470"/>
                    </a:lnTo>
                    <a:lnTo>
                      <a:pt x="1748" y="463"/>
                    </a:lnTo>
                    <a:lnTo>
                      <a:pt x="1753" y="456"/>
                    </a:lnTo>
                    <a:lnTo>
                      <a:pt x="1757" y="449"/>
                    </a:lnTo>
                    <a:lnTo>
                      <a:pt x="1760" y="440"/>
                    </a:lnTo>
                    <a:lnTo>
                      <a:pt x="1761" y="432"/>
                    </a:lnTo>
                    <a:lnTo>
                      <a:pt x="1763" y="423"/>
                    </a:lnTo>
                    <a:lnTo>
                      <a:pt x="1765" y="415"/>
                    </a:lnTo>
                    <a:lnTo>
                      <a:pt x="1766" y="406"/>
                    </a:lnTo>
                    <a:lnTo>
                      <a:pt x="1767" y="399"/>
                    </a:lnTo>
                    <a:lnTo>
                      <a:pt x="1770" y="390"/>
                    </a:lnTo>
                    <a:lnTo>
                      <a:pt x="1773" y="383"/>
                    </a:lnTo>
                    <a:lnTo>
                      <a:pt x="1777" y="376"/>
                    </a:lnTo>
                    <a:lnTo>
                      <a:pt x="1781" y="370"/>
                    </a:lnTo>
                    <a:lnTo>
                      <a:pt x="1785" y="362"/>
                    </a:lnTo>
                    <a:lnTo>
                      <a:pt x="1787" y="355"/>
                    </a:lnTo>
                    <a:lnTo>
                      <a:pt x="1790" y="348"/>
                    </a:lnTo>
                    <a:lnTo>
                      <a:pt x="1791" y="340"/>
                    </a:lnTo>
                    <a:lnTo>
                      <a:pt x="1792" y="332"/>
                    </a:lnTo>
                    <a:lnTo>
                      <a:pt x="1792" y="328"/>
                    </a:lnTo>
                    <a:lnTo>
                      <a:pt x="1792" y="322"/>
                    </a:lnTo>
                    <a:lnTo>
                      <a:pt x="1792" y="318"/>
                    </a:lnTo>
                    <a:lnTo>
                      <a:pt x="1792" y="313"/>
                    </a:lnTo>
                    <a:lnTo>
                      <a:pt x="1791" y="309"/>
                    </a:lnTo>
                    <a:lnTo>
                      <a:pt x="1790" y="304"/>
                    </a:lnTo>
                    <a:lnTo>
                      <a:pt x="1788" y="300"/>
                    </a:lnTo>
                    <a:lnTo>
                      <a:pt x="1787" y="295"/>
                    </a:lnTo>
                    <a:lnTo>
                      <a:pt x="1775" y="279"/>
                    </a:lnTo>
                    <a:lnTo>
                      <a:pt x="1762" y="265"/>
                    </a:lnTo>
                    <a:lnTo>
                      <a:pt x="1747" y="254"/>
                    </a:lnTo>
                    <a:lnTo>
                      <a:pt x="1731" y="245"/>
                    </a:lnTo>
                    <a:lnTo>
                      <a:pt x="1713" y="240"/>
                    </a:lnTo>
                    <a:lnTo>
                      <a:pt x="1695" y="238"/>
                    </a:lnTo>
                    <a:lnTo>
                      <a:pt x="1673" y="238"/>
                    </a:lnTo>
                    <a:lnTo>
                      <a:pt x="1651" y="240"/>
                    </a:lnTo>
                    <a:lnTo>
                      <a:pt x="1638" y="240"/>
                    </a:lnTo>
                    <a:lnTo>
                      <a:pt x="1622" y="240"/>
                    </a:lnTo>
                    <a:lnTo>
                      <a:pt x="1602" y="239"/>
                    </a:lnTo>
                    <a:lnTo>
                      <a:pt x="1582" y="237"/>
                    </a:lnTo>
                    <a:lnTo>
                      <a:pt x="1561" y="234"/>
                    </a:lnTo>
                    <a:lnTo>
                      <a:pt x="1542" y="232"/>
                    </a:lnTo>
                    <a:lnTo>
                      <a:pt x="1524" y="230"/>
                    </a:lnTo>
                    <a:lnTo>
                      <a:pt x="1512" y="229"/>
                    </a:lnTo>
                    <a:lnTo>
                      <a:pt x="1502" y="227"/>
                    </a:lnTo>
                    <a:lnTo>
                      <a:pt x="1491" y="224"/>
                    </a:lnTo>
                    <a:lnTo>
                      <a:pt x="1479" y="221"/>
                    </a:lnTo>
                    <a:lnTo>
                      <a:pt x="1469" y="218"/>
                    </a:lnTo>
                    <a:lnTo>
                      <a:pt x="1458" y="213"/>
                    </a:lnTo>
                    <a:lnTo>
                      <a:pt x="1448" y="209"/>
                    </a:lnTo>
                    <a:lnTo>
                      <a:pt x="1439" y="203"/>
                    </a:lnTo>
                    <a:lnTo>
                      <a:pt x="1430" y="198"/>
                    </a:lnTo>
                    <a:lnTo>
                      <a:pt x="1415" y="188"/>
                    </a:lnTo>
                    <a:lnTo>
                      <a:pt x="1400" y="177"/>
                    </a:lnTo>
                    <a:lnTo>
                      <a:pt x="1387" y="166"/>
                    </a:lnTo>
                    <a:lnTo>
                      <a:pt x="1373" y="152"/>
                    </a:lnTo>
                    <a:lnTo>
                      <a:pt x="1359" y="140"/>
                    </a:lnTo>
                    <a:lnTo>
                      <a:pt x="1344" y="129"/>
                    </a:lnTo>
                    <a:lnTo>
                      <a:pt x="1329" y="118"/>
                    </a:lnTo>
                    <a:lnTo>
                      <a:pt x="1313" y="108"/>
                    </a:lnTo>
                    <a:lnTo>
                      <a:pt x="1304" y="102"/>
                    </a:lnTo>
                    <a:lnTo>
                      <a:pt x="1297" y="97"/>
                    </a:lnTo>
                    <a:lnTo>
                      <a:pt x="1290" y="91"/>
                    </a:lnTo>
                    <a:lnTo>
                      <a:pt x="1285" y="85"/>
                    </a:lnTo>
                    <a:lnTo>
                      <a:pt x="1280" y="79"/>
                    </a:lnTo>
                    <a:lnTo>
                      <a:pt x="1275" y="73"/>
                    </a:lnTo>
                    <a:lnTo>
                      <a:pt x="1270" y="69"/>
                    </a:lnTo>
                    <a:lnTo>
                      <a:pt x="1263" y="65"/>
                    </a:lnTo>
                    <a:lnTo>
                      <a:pt x="1256" y="61"/>
                    </a:lnTo>
                    <a:lnTo>
                      <a:pt x="1249" y="58"/>
                    </a:lnTo>
                    <a:lnTo>
                      <a:pt x="1243" y="56"/>
                    </a:lnTo>
                    <a:lnTo>
                      <a:pt x="1235" y="53"/>
                    </a:lnTo>
                    <a:lnTo>
                      <a:pt x="1228" y="50"/>
                    </a:lnTo>
                    <a:lnTo>
                      <a:pt x="1221" y="48"/>
                    </a:lnTo>
                    <a:lnTo>
                      <a:pt x="1214" y="46"/>
                    </a:lnTo>
                    <a:lnTo>
                      <a:pt x="1208" y="42"/>
                    </a:lnTo>
                    <a:lnTo>
                      <a:pt x="1185" y="36"/>
                    </a:lnTo>
                    <a:lnTo>
                      <a:pt x="1164" y="30"/>
                    </a:lnTo>
                    <a:lnTo>
                      <a:pt x="1144" y="26"/>
                    </a:lnTo>
                    <a:lnTo>
                      <a:pt x="1123" y="21"/>
                    </a:lnTo>
                    <a:lnTo>
                      <a:pt x="1103" y="17"/>
                    </a:lnTo>
                    <a:lnTo>
                      <a:pt x="1081" y="14"/>
                    </a:lnTo>
                    <a:lnTo>
                      <a:pt x="1059" y="10"/>
                    </a:lnTo>
                    <a:lnTo>
                      <a:pt x="1036" y="7"/>
                    </a:lnTo>
                    <a:lnTo>
                      <a:pt x="1020" y="7"/>
                    </a:lnTo>
                    <a:lnTo>
                      <a:pt x="1004" y="7"/>
                    </a:lnTo>
                    <a:lnTo>
                      <a:pt x="989" y="6"/>
                    </a:lnTo>
                    <a:lnTo>
                      <a:pt x="974" y="5"/>
                    </a:lnTo>
                    <a:lnTo>
                      <a:pt x="959" y="5"/>
                    </a:lnTo>
                    <a:lnTo>
                      <a:pt x="944" y="4"/>
                    </a:lnTo>
                    <a:lnTo>
                      <a:pt x="930" y="2"/>
                    </a:lnTo>
                    <a:lnTo>
                      <a:pt x="915" y="1"/>
                    </a:lnTo>
                    <a:lnTo>
                      <a:pt x="901" y="1"/>
                    </a:lnTo>
                    <a:lnTo>
                      <a:pt x="886" y="0"/>
                    </a:lnTo>
                    <a:lnTo>
                      <a:pt x="871" y="0"/>
                    </a:lnTo>
                    <a:lnTo>
                      <a:pt x="856" y="1"/>
                    </a:lnTo>
                    <a:lnTo>
                      <a:pt x="840" y="1"/>
                    </a:lnTo>
                    <a:lnTo>
                      <a:pt x="825" y="2"/>
                    </a:lnTo>
                    <a:lnTo>
                      <a:pt x="808" y="4"/>
                    </a:lnTo>
                    <a:lnTo>
                      <a:pt x="791" y="6"/>
                    </a:lnTo>
                    <a:lnTo>
                      <a:pt x="771" y="11"/>
                    </a:lnTo>
                    <a:lnTo>
                      <a:pt x="751" y="17"/>
                    </a:lnTo>
                    <a:lnTo>
                      <a:pt x="732" y="22"/>
                    </a:lnTo>
                    <a:lnTo>
                      <a:pt x="713" y="28"/>
                    </a:lnTo>
                    <a:lnTo>
                      <a:pt x="695" y="34"/>
                    </a:lnTo>
                    <a:lnTo>
                      <a:pt x="675" y="39"/>
                    </a:lnTo>
                    <a:lnTo>
                      <a:pt x="656" y="45"/>
                    </a:lnTo>
                    <a:lnTo>
                      <a:pt x="637" y="51"/>
                    </a:lnTo>
                    <a:lnTo>
                      <a:pt x="622" y="57"/>
                    </a:lnTo>
                    <a:lnTo>
                      <a:pt x="607" y="62"/>
                    </a:lnTo>
                    <a:lnTo>
                      <a:pt x="592" y="69"/>
                    </a:lnTo>
                    <a:lnTo>
                      <a:pt x="577" y="75"/>
                    </a:lnTo>
                    <a:lnTo>
                      <a:pt x="562" y="80"/>
                    </a:lnTo>
                    <a:lnTo>
                      <a:pt x="547" y="86"/>
                    </a:lnTo>
                    <a:lnTo>
                      <a:pt x="532" y="90"/>
                    </a:lnTo>
                    <a:lnTo>
                      <a:pt x="517" y="96"/>
                    </a:lnTo>
                    <a:lnTo>
                      <a:pt x="507" y="100"/>
                    </a:lnTo>
                    <a:lnTo>
                      <a:pt x="496" y="105"/>
                    </a:lnTo>
                    <a:lnTo>
                      <a:pt x="484" y="110"/>
                    </a:lnTo>
                    <a:lnTo>
                      <a:pt x="472" y="115"/>
                    </a:lnTo>
                    <a:lnTo>
                      <a:pt x="461" y="119"/>
                    </a:lnTo>
                    <a:lnTo>
                      <a:pt x="448" y="122"/>
                    </a:lnTo>
                    <a:lnTo>
                      <a:pt x="437" y="127"/>
                    </a:lnTo>
                    <a:lnTo>
                      <a:pt x="427" y="130"/>
                    </a:lnTo>
                    <a:lnTo>
                      <a:pt x="419" y="133"/>
                    </a:lnTo>
                    <a:lnTo>
                      <a:pt x="408" y="139"/>
                    </a:lnTo>
                    <a:lnTo>
                      <a:pt x="395" y="146"/>
                    </a:lnTo>
                    <a:lnTo>
                      <a:pt x="383" y="152"/>
                    </a:lnTo>
                    <a:lnTo>
                      <a:pt x="370" y="159"/>
                    </a:lnTo>
                    <a:lnTo>
                      <a:pt x="359" y="164"/>
                    </a:lnTo>
                    <a:lnTo>
                      <a:pt x="349" y="169"/>
                    </a:lnTo>
                    <a:lnTo>
                      <a:pt x="342" y="170"/>
                    </a:lnTo>
                    <a:lnTo>
                      <a:pt x="323" y="179"/>
                    </a:lnTo>
                    <a:lnTo>
                      <a:pt x="305" y="188"/>
                    </a:lnTo>
                    <a:lnTo>
                      <a:pt x="288" y="198"/>
                    </a:lnTo>
                    <a:lnTo>
                      <a:pt x="270" y="208"/>
                    </a:lnTo>
                    <a:lnTo>
                      <a:pt x="254" y="218"/>
                    </a:lnTo>
                    <a:lnTo>
                      <a:pt x="237" y="228"/>
                    </a:lnTo>
                    <a:lnTo>
                      <a:pt x="219" y="238"/>
                    </a:lnTo>
                    <a:lnTo>
                      <a:pt x="201" y="248"/>
                    </a:lnTo>
                    <a:lnTo>
                      <a:pt x="196" y="251"/>
                    </a:lnTo>
                    <a:lnTo>
                      <a:pt x="190" y="255"/>
                    </a:lnTo>
                    <a:lnTo>
                      <a:pt x="183" y="260"/>
                    </a:lnTo>
                    <a:lnTo>
                      <a:pt x="176" y="263"/>
                    </a:lnTo>
                    <a:lnTo>
                      <a:pt x="169" y="269"/>
                    </a:lnTo>
                    <a:lnTo>
                      <a:pt x="161" y="274"/>
                    </a:lnTo>
                    <a:lnTo>
                      <a:pt x="154" y="280"/>
                    </a:lnTo>
                    <a:lnTo>
                      <a:pt x="148" y="284"/>
                    </a:lnTo>
                    <a:lnTo>
                      <a:pt x="141" y="291"/>
                    </a:lnTo>
                    <a:lnTo>
                      <a:pt x="136" y="297"/>
                    </a:lnTo>
                    <a:lnTo>
                      <a:pt x="133" y="304"/>
                    </a:lnTo>
                    <a:lnTo>
                      <a:pt x="130" y="312"/>
                    </a:lnTo>
                    <a:lnTo>
                      <a:pt x="129" y="319"/>
                    </a:lnTo>
                    <a:lnTo>
                      <a:pt x="128" y="325"/>
                    </a:lnTo>
                    <a:lnTo>
                      <a:pt x="124" y="331"/>
                    </a:lnTo>
                    <a:lnTo>
                      <a:pt x="119" y="335"/>
                    </a:lnTo>
                    <a:lnTo>
                      <a:pt x="115" y="341"/>
                    </a:lnTo>
                    <a:lnTo>
                      <a:pt x="110" y="345"/>
                    </a:lnTo>
                    <a:lnTo>
                      <a:pt x="105" y="351"/>
                    </a:lnTo>
                    <a:lnTo>
                      <a:pt x="100" y="356"/>
                    </a:lnTo>
                    <a:lnTo>
                      <a:pt x="98" y="369"/>
                    </a:lnTo>
                    <a:lnTo>
                      <a:pt x="98" y="381"/>
                    </a:lnTo>
                    <a:lnTo>
                      <a:pt x="98" y="394"/>
                    </a:lnTo>
                    <a:lnTo>
                      <a:pt x="98" y="406"/>
                    </a:lnTo>
                    <a:lnTo>
                      <a:pt x="96" y="419"/>
                    </a:lnTo>
                    <a:lnTo>
                      <a:pt x="95" y="431"/>
                    </a:lnTo>
                    <a:lnTo>
                      <a:pt x="90" y="444"/>
                    </a:lnTo>
                    <a:lnTo>
                      <a:pt x="84" y="456"/>
                    </a:lnTo>
                    <a:lnTo>
                      <a:pt x="81" y="462"/>
                    </a:lnTo>
                    <a:lnTo>
                      <a:pt x="80" y="467"/>
                    </a:lnTo>
                    <a:lnTo>
                      <a:pt x="78" y="473"/>
                    </a:lnTo>
                    <a:lnTo>
                      <a:pt x="75" y="479"/>
                    </a:lnTo>
                    <a:lnTo>
                      <a:pt x="73" y="484"/>
                    </a:lnTo>
                    <a:lnTo>
                      <a:pt x="70" y="490"/>
                    </a:lnTo>
                    <a:lnTo>
                      <a:pt x="68" y="495"/>
                    </a:lnTo>
                    <a:lnTo>
                      <a:pt x="65" y="501"/>
                    </a:lnTo>
                    <a:lnTo>
                      <a:pt x="63" y="521"/>
                    </a:lnTo>
                    <a:lnTo>
                      <a:pt x="60" y="542"/>
                    </a:lnTo>
                    <a:lnTo>
                      <a:pt x="58" y="562"/>
                    </a:lnTo>
                    <a:lnTo>
                      <a:pt x="55" y="582"/>
                    </a:lnTo>
                    <a:lnTo>
                      <a:pt x="51" y="603"/>
                    </a:lnTo>
                    <a:lnTo>
                      <a:pt x="49" y="623"/>
                    </a:lnTo>
                    <a:lnTo>
                      <a:pt x="45" y="644"/>
                    </a:lnTo>
                    <a:lnTo>
                      <a:pt x="43" y="664"/>
                    </a:lnTo>
                    <a:lnTo>
                      <a:pt x="39" y="684"/>
                    </a:lnTo>
                    <a:lnTo>
                      <a:pt x="35" y="705"/>
                    </a:lnTo>
                    <a:lnTo>
                      <a:pt x="33" y="725"/>
                    </a:lnTo>
                    <a:lnTo>
                      <a:pt x="29" y="745"/>
                    </a:lnTo>
                    <a:lnTo>
                      <a:pt x="26" y="765"/>
                    </a:lnTo>
                    <a:lnTo>
                      <a:pt x="23" y="786"/>
                    </a:lnTo>
                    <a:lnTo>
                      <a:pt x="19" y="806"/>
                    </a:lnTo>
                    <a:lnTo>
                      <a:pt x="16" y="826"/>
                    </a:lnTo>
                    <a:lnTo>
                      <a:pt x="15" y="846"/>
                    </a:lnTo>
                    <a:lnTo>
                      <a:pt x="13" y="866"/>
                    </a:lnTo>
                    <a:lnTo>
                      <a:pt x="11" y="886"/>
                    </a:lnTo>
                    <a:lnTo>
                      <a:pt x="10" y="906"/>
                    </a:lnTo>
                    <a:lnTo>
                      <a:pt x="8" y="926"/>
                    </a:lnTo>
                    <a:lnTo>
                      <a:pt x="6" y="946"/>
                    </a:lnTo>
                    <a:lnTo>
                      <a:pt x="5" y="966"/>
                    </a:lnTo>
                    <a:lnTo>
                      <a:pt x="5" y="986"/>
                    </a:lnTo>
                    <a:lnTo>
                      <a:pt x="4" y="1006"/>
                    </a:lnTo>
                    <a:lnTo>
                      <a:pt x="3" y="1026"/>
                    </a:lnTo>
                    <a:lnTo>
                      <a:pt x="1" y="1047"/>
                    </a:lnTo>
                    <a:lnTo>
                      <a:pt x="1" y="1067"/>
                    </a:lnTo>
                    <a:lnTo>
                      <a:pt x="1" y="1087"/>
                    </a:lnTo>
                    <a:lnTo>
                      <a:pt x="0" y="1107"/>
                    </a:lnTo>
                    <a:lnTo>
                      <a:pt x="0" y="1127"/>
                    </a:lnTo>
                    <a:lnTo>
                      <a:pt x="0" y="1147"/>
                    </a:lnTo>
                    <a:lnTo>
                      <a:pt x="1" y="1162"/>
                    </a:lnTo>
                    <a:lnTo>
                      <a:pt x="1" y="1177"/>
                    </a:lnTo>
                    <a:lnTo>
                      <a:pt x="3" y="1192"/>
                    </a:lnTo>
                    <a:lnTo>
                      <a:pt x="4" y="1208"/>
                    </a:lnTo>
                    <a:lnTo>
                      <a:pt x="6" y="1223"/>
                    </a:lnTo>
                    <a:lnTo>
                      <a:pt x="8" y="1239"/>
                    </a:lnTo>
                    <a:lnTo>
                      <a:pt x="9" y="1254"/>
                    </a:lnTo>
                    <a:lnTo>
                      <a:pt x="9" y="1270"/>
                    </a:lnTo>
                    <a:lnTo>
                      <a:pt x="10" y="1285"/>
                    </a:lnTo>
                    <a:lnTo>
                      <a:pt x="11" y="1301"/>
                    </a:lnTo>
                    <a:lnTo>
                      <a:pt x="11" y="1315"/>
                    </a:lnTo>
                    <a:lnTo>
                      <a:pt x="11" y="1331"/>
                    </a:lnTo>
                    <a:lnTo>
                      <a:pt x="11" y="1346"/>
                    </a:lnTo>
                    <a:lnTo>
                      <a:pt x="10" y="1361"/>
                    </a:lnTo>
                    <a:lnTo>
                      <a:pt x="9" y="1376"/>
                    </a:lnTo>
                    <a:lnTo>
                      <a:pt x="6" y="1391"/>
                    </a:lnTo>
                    <a:lnTo>
                      <a:pt x="6" y="1400"/>
                    </a:lnTo>
                    <a:lnTo>
                      <a:pt x="6" y="1407"/>
                    </a:lnTo>
                    <a:lnTo>
                      <a:pt x="8" y="1414"/>
                    </a:lnTo>
                    <a:lnTo>
                      <a:pt x="8" y="1422"/>
                    </a:lnTo>
                    <a:lnTo>
                      <a:pt x="9" y="1428"/>
                    </a:lnTo>
                    <a:lnTo>
                      <a:pt x="10" y="1435"/>
                    </a:lnTo>
                    <a:lnTo>
                      <a:pt x="13" y="1442"/>
                    </a:lnTo>
                    <a:lnTo>
                      <a:pt x="15" y="1450"/>
                    </a:lnTo>
                    <a:lnTo>
                      <a:pt x="20" y="1461"/>
                    </a:lnTo>
                    <a:lnTo>
                      <a:pt x="24" y="1473"/>
                    </a:lnTo>
                    <a:lnTo>
                      <a:pt x="28" y="1485"/>
                    </a:lnTo>
                    <a:lnTo>
                      <a:pt x="31" y="1498"/>
                    </a:lnTo>
                    <a:lnTo>
                      <a:pt x="34" y="1511"/>
                    </a:lnTo>
                    <a:lnTo>
                      <a:pt x="38" y="1524"/>
                    </a:lnTo>
                    <a:lnTo>
                      <a:pt x="40" y="1536"/>
                    </a:lnTo>
                    <a:lnTo>
                      <a:pt x="44" y="1548"/>
                    </a:lnTo>
                    <a:lnTo>
                      <a:pt x="46" y="1555"/>
                    </a:lnTo>
                    <a:lnTo>
                      <a:pt x="49" y="1561"/>
                    </a:lnTo>
                    <a:lnTo>
                      <a:pt x="50" y="1567"/>
                    </a:lnTo>
                    <a:lnTo>
                      <a:pt x="51" y="1573"/>
                    </a:lnTo>
                    <a:lnTo>
                      <a:pt x="54" y="1578"/>
                    </a:lnTo>
                    <a:lnTo>
                      <a:pt x="56" y="1584"/>
                    </a:lnTo>
                    <a:lnTo>
                      <a:pt x="59" y="1589"/>
                    </a:lnTo>
                    <a:lnTo>
                      <a:pt x="63" y="1595"/>
                    </a:lnTo>
                    <a:lnTo>
                      <a:pt x="71" y="1599"/>
                    </a:lnTo>
                    <a:lnTo>
                      <a:pt x="79" y="1604"/>
                    </a:lnTo>
                    <a:lnTo>
                      <a:pt x="86" y="1606"/>
                    </a:lnTo>
                    <a:lnTo>
                      <a:pt x="91" y="1609"/>
                    </a:lnTo>
                    <a:lnTo>
                      <a:pt x="95" y="1613"/>
                    </a:lnTo>
                    <a:lnTo>
                      <a:pt x="99" y="1617"/>
                    </a:lnTo>
                    <a:lnTo>
                      <a:pt x="100" y="1623"/>
                    </a:lnTo>
                    <a:lnTo>
                      <a:pt x="101" y="1632"/>
                    </a:lnTo>
                    <a:lnTo>
                      <a:pt x="104" y="1642"/>
                    </a:lnTo>
                    <a:lnTo>
                      <a:pt x="106" y="1649"/>
                    </a:lnTo>
                    <a:lnTo>
                      <a:pt x="109" y="1657"/>
                    </a:lnTo>
                    <a:lnTo>
                      <a:pt x="111" y="1664"/>
                    </a:lnTo>
                    <a:lnTo>
                      <a:pt x="115" y="1669"/>
                    </a:lnTo>
                    <a:lnTo>
                      <a:pt x="120" y="1675"/>
                    </a:lnTo>
                    <a:lnTo>
                      <a:pt x="128" y="1681"/>
                    </a:lnTo>
                    <a:lnTo>
                      <a:pt x="136" y="1687"/>
                    </a:lnTo>
                    <a:lnTo>
                      <a:pt x="156" y="1689"/>
                    </a:lnTo>
                    <a:lnTo>
                      <a:pt x="179" y="1688"/>
                    </a:lnTo>
                    <a:lnTo>
                      <a:pt x="205" y="1684"/>
                    </a:lnTo>
                    <a:lnTo>
                      <a:pt x="233" y="1678"/>
                    </a:lnTo>
                    <a:lnTo>
                      <a:pt x="259" y="1669"/>
                    </a:lnTo>
                    <a:lnTo>
                      <a:pt x="283" y="1659"/>
                    </a:lnTo>
                    <a:lnTo>
                      <a:pt x="303" y="1648"/>
                    </a:lnTo>
                    <a:lnTo>
                      <a:pt x="317" y="1636"/>
                    </a:lnTo>
                    <a:lnTo>
                      <a:pt x="320" y="1627"/>
                    </a:lnTo>
                    <a:lnTo>
                      <a:pt x="320" y="1617"/>
                    </a:lnTo>
                    <a:lnTo>
                      <a:pt x="320" y="1608"/>
                    </a:lnTo>
                    <a:lnTo>
                      <a:pt x="318" y="1598"/>
                    </a:lnTo>
                    <a:lnTo>
                      <a:pt x="314" y="1589"/>
                    </a:lnTo>
                    <a:lnTo>
                      <a:pt x="310" y="1580"/>
                    </a:lnTo>
                    <a:lnTo>
                      <a:pt x="307" y="1571"/>
                    </a:lnTo>
                    <a:lnTo>
                      <a:pt x="304" y="1562"/>
                    </a:lnTo>
                    <a:lnTo>
                      <a:pt x="303" y="1556"/>
                    </a:lnTo>
                    <a:lnTo>
                      <a:pt x="302" y="1551"/>
                    </a:lnTo>
                    <a:lnTo>
                      <a:pt x="298" y="1545"/>
                    </a:lnTo>
                    <a:lnTo>
                      <a:pt x="294" y="1539"/>
                    </a:lnTo>
                    <a:lnTo>
                      <a:pt x="298" y="1531"/>
                    </a:lnTo>
                    <a:lnTo>
                      <a:pt x="300" y="1523"/>
                    </a:lnTo>
                    <a:lnTo>
                      <a:pt x="303" y="1514"/>
                    </a:lnTo>
                    <a:lnTo>
                      <a:pt x="305" y="1506"/>
                    </a:lnTo>
                    <a:lnTo>
                      <a:pt x="305" y="1497"/>
                    </a:lnTo>
                    <a:lnTo>
                      <a:pt x="304" y="1489"/>
                    </a:lnTo>
                    <a:lnTo>
                      <a:pt x="302" y="1481"/>
                    </a:lnTo>
                    <a:lnTo>
                      <a:pt x="297" y="1473"/>
                    </a:lnTo>
                    <a:lnTo>
                      <a:pt x="293" y="1468"/>
                    </a:lnTo>
                    <a:lnTo>
                      <a:pt x="290" y="1464"/>
                    </a:lnTo>
                    <a:lnTo>
                      <a:pt x="287" y="1460"/>
                    </a:lnTo>
                    <a:lnTo>
                      <a:pt x="284" y="1455"/>
                    </a:lnTo>
                    <a:lnTo>
                      <a:pt x="282" y="1451"/>
                    </a:lnTo>
                    <a:lnTo>
                      <a:pt x="279" y="1446"/>
                    </a:lnTo>
                    <a:lnTo>
                      <a:pt x="277" y="1441"/>
                    </a:lnTo>
                    <a:lnTo>
                      <a:pt x="275" y="1436"/>
                    </a:lnTo>
                    <a:lnTo>
                      <a:pt x="273" y="1420"/>
                    </a:lnTo>
                    <a:lnTo>
                      <a:pt x="272" y="1402"/>
                    </a:lnTo>
                    <a:lnTo>
                      <a:pt x="270" y="1385"/>
                    </a:lnTo>
                    <a:lnTo>
                      <a:pt x="269" y="1369"/>
                    </a:lnTo>
                    <a:lnTo>
                      <a:pt x="267" y="1352"/>
                    </a:lnTo>
                    <a:lnTo>
                      <a:pt x="263" y="1335"/>
                    </a:lnTo>
                    <a:lnTo>
                      <a:pt x="257" y="1320"/>
                    </a:lnTo>
                    <a:lnTo>
                      <a:pt x="249" y="1304"/>
                    </a:lnTo>
                    <a:lnTo>
                      <a:pt x="248" y="1300"/>
                    </a:lnTo>
                    <a:lnTo>
                      <a:pt x="247" y="1295"/>
                    </a:lnTo>
                    <a:lnTo>
                      <a:pt x="245" y="1291"/>
                    </a:lnTo>
                    <a:lnTo>
                      <a:pt x="245" y="1286"/>
                    </a:lnTo>
                    <a:lnTo>
                      <a:pt x="245" y="1283"/>
                    </a:lnTo>
                    <a:lnTo>
                      <a:pt x="245" y="1279"/>
                    </a:lnTo>
                    <a:lnTo>
                      <a:pt x="247" y="1275"/>
                    </a:lnTo>
                    <a:lnTo>
                      <a:pt x="248" y="1271"/>
                    </a:lnTo>
                    <a:lnTo>
                      <a:pt x="250" y="1265"/>
                    </a:lnTo>
                    <a:lnTo>
                      <a:pt x="253" y="1259"/>
                    </a:lnTo>
                    <a:lnTo>
                      <a:pt x="255" y="1253"/>
                    </a:lnTo>
                    <a:lnTo>
                      <a:pt x="257" y="1248"/>
                    </a:lnTo>
                    <a:lnTo>
                      <a:pt x="258" y="1242"/>
                    </a:lnTo>
                    <a:lnTo>
                      <a:pt x="259" y="1236"/>
                    </a:lnTo>
                    <a:lnTo>
                      <a:pt x="259" y="1231"/>
                    </a:lnTo>
                    <a:lnTo>
                      <a:pt x="259" y="1224"/>
                    </a:lnTo>
                    <a:lnTo>
                      <a:pt x="257" y="1213"/>
                    </a:lnTo>
                    <a:lnTo>
                      <a:pt x="254" y="1202"/>
                    </a:lnTo>
                    <a:lnTo>
                      <a:pt x="250" y="1192"/>
                    </a:lnTo>
                    <a:lnTo>
                      <a:pt x="248" y="1182"/>
                    </a:lnTo>
                    <a:lnTo>
                      <a:pt x="244" y="1172"/>
                    </a:lnTo>
                    <a:lnTo>
                      <a:pt x="243" y="1162"/>
                    </a:lnTo>
                    <a:lnTo>
                      <a:pt x="242" y="1151"/>
                    </a:lnTo>
                    <a:lnTo>
                      <a:pt x="243" y="1140"/>
                    </a:lnTo>
                    <a:lnTo>
                      <a:pt x="245" y="1137"/>
                    </a:lnTo>
                    <a:lnTo>
                      <a:pt x="248" y="1132"/>
                    </a:lnTo>
                    <a:lnTo>
                      <a:pt x="250" y="1128"/>
                    </a:lnTo>
                    <a:lnTo>
                      <a:pt x="253" y="1123"/>
                    </a:lnTo>
                    <a:lnTo>
                      <a:pt x="255" y="1120"/>
                    </a:lnTo>
                    <a:lnTo>
                      <a:pt x="257" y="1116"/>
                    </a:lnTo>
                    <a:lnTo>
                      <a:pt x="259" y="1111"/>
                    </a:lnTo>
                    <a:lnTo>
                      <a:pt x="260" y="1107"/>
                    </a:lnTo>
                    <a:lnTo>
                      <a:pt x="260" y="1090"/>
                    </a:lnTo>
                    <a:lnTo>
                      <a:pt x="260" y="1073"/>
                    </a:lnTo>
                    <a:lnTo>
                      <a:pt x="259" y="1057"/>
                    </a:lnTo>
                    <a:lnTo>
                      <a:pt x="258" y="1041"/>
                    </a:lnTo>
                    <a:lnTo>
                      <a:pt x="257" y="1025"/>
                    </a:lnTo>
                    <a:lnTo>
                      <a:pt x="257" y="1008"/>
                    </a:lnTo>
                    <a:lnTo>
                      <a:pt x="258" y="991"/>
                    </a:lnTo>
                    <a:lnTo>
                      <a:pt x="260" y="973"/>
                    </a:lnTo>
                    <a:lnTo>
                      <a:pt x="264" y="963"/>
                    </a:lnTo>
                    <a:lnTo>
                      <a:pt x="268" y="955"/>
                    </a:lnTo>
                    <a:lnTo>
                      <a:pt x="273" y="946"/>
                    </a:lnTo>
                    <a:lnTo>
                      <a:pt x="278" y="936"/>
                    </a:lnTo>
                    <a:lnTo>
                      <a:pt x="283" y="927"/>
                    </a:lnTo>
                    <a:lnTo>
                      <a:pt x="289" y="918"/>
                    </a:lnTo>
                    <a:lnTo>
                      <a:pt x="293" y="909"/>
                    </a:lnTo>
                    <a:lnTo>
                      <a:pt x="298" y="899"/>
                    </a:lnTo>
                    <a:lnTo>
                      <a:pt x="307" y="888"/>
                    </a:lnTo>
                    <a:lnTo>
                      <a:pt x="315" y="877"/>
                    </a:lnTo>
                    <a:lnTo>
                      <a:pt x="323" y="865"/>
                    </a:lnTo>
                    <a:lnTo>
                      <a:pt x="330" y="853"/>
                    </a:lnTo>
                    <a:lnTo>
                      <a:pt x="338" y="841"/>
                    </a:lnTo>
                    <a:lnTo>
                      <a:pt x="344" y="828"/>
                    </a:lnTo>
                    <a:lnTo>
                      <a:pt x="350" y="816"/>
                    </a:lnTo>
                    <a:lnTo>
                      <a:pt x="357" y="804"/>
                    </a:lnTo>
                    <a:lnTo>
                      <a:pt x="360" y="815"/>
                    </a:lnTo>
                    <a:lnTo>
                      <a:pt x="367" y="826"/>
                    </a:lnTo>
                    <a:lnTo>
                      <a:pt x="374" y="837"/>
                    </a:lnTo>
                    <a:lnTo>
                      <a:pt x="383" y="849"/>
                    </a:lnTo>
                    <a:lnTo>
                      <a:pt x="392" y="860"/>
                    </a:lnTo>
                    <a:lnTo>
                      <a:pt x="400" y="872"/>
                    </a:lnTo>
                    <a:lnTo>
                      <a:pt x="409" y="884"/>
                    </a:lnTo>
                    <a:lnTo>
                      <a:pt x="417" y="894"/>
                    </a:lnTo>
                    <a:lnTo>
                      <a:pt x="422" y="904"/>
                    </a:lnTo>
                    <a:lnTo>
                      <a:pt x="426" y="912"/>
                    </a:lnTo>
                    <a:lnTo>
                      <a:pt x="429" y="922"/>
                    </a:lnTo>
                    <a:lnTo>
                      <a:pt x="432" y="931"/>
                    </a:lnTo>
                    <a:lnTo>
                      <a:pt x="434" y="940"/>
                    </a:lnTo>
                    <a:lnTo>
                      <a:pt x="438" y="950"/>
                    </a:lnTo>
                    <a:lnTo>
                      <a:pt x="444" y="959"/>
                    </a:lnTo>
                    <a:lnTo>
                      <a:pt x="452" y="968"/>
                    </a:lnTo>
                    <a:lnTo>
                      <a:pt x="468" y="982"/>
                    </a:lnTo>
                    <a:lnTo>
                      <a:pt x="481" y="995"/>
                    </a:lnTo>
                    <a:lnTo>
                      <a:pt x="489" y="1006"/>
                    </a:lnTo>
                    <a:lnTo>
                      <a:pt x="497" y="1016"/>
                    </a:lnTo>
                    <a:lnTo>
                      <a:pt x="502" y="1028"/>
                    </a:lnTo>
                    <a:lnTo>
                      <a:pt x="506" y="1041"/>
                    </a:lnTo>
                    <a:lnTo>
                      <a:pt x="508" y="1058"/>
                    </a:lnTo>
                    <a:lnTo>
                      <a:pt x="509" y="1078"/>
                    </a:lnTo>
                    <a:lnTo>
                      <a:pt x="509" y="1083"/>
                    </a:lnTo>
                    <a:lnTo>
                      <a:pt x="511" y="1091"/>
                    </a:lnTo>
                    <a:lnTo>
                      <a:pt x="511" y="1100"/>
                    </a:lnTo>
                    <a:lnTo>
                      <a:pt x="512" y="1109"/>
                    </a:lnTo>
                    <a:lnTo>
                      <a:pt x="513" y="1118"/>
                    </a:lnTo>
                    <a:lnTo>
                      <a:pt x="516" y="1126"/>
                    </a:lnTo>
                    <a:lnTo>
                      <a:pt x="518" y="1132"/>
                    </a:lnTo>
                    <a:lnTo>
                      <a:pt x="522" y="1138"/>
                    </a:lnTo>
                    <a:lnTo>
                      <a:pt x="536" y="1148"/>
                    </a:lnTo>
                    <a:lnTo>
                      <a:pt x="544" y="1161"/>
                    </a:lnTo>
                    <a:lnTo>
                      <a:pt x="549" y="1177"/>
                    </a:lnTo>
                    <a:lnTo>
                      <a:pt x="553" y="1193"/>
                    </a:lnTo>
                    <a:lnTo>
                      <a:pt x="556" y="1209"/>
                    </a:lnTo>
                    <a:lnTo>
                      <a:pt x="559" y="1223"/>
                    </a:lnTo>
                    <a:lnTo>
                      <a:pt x="564" y="1234"/>
                    </a:lnTo>
                    <a:lnTo>
                      <a:pt x="572" y="1241"/>
                    </a:lnTo>
                    <a:lnTo>
                      <a:pt x="583" y="1248"/>
                    </a:lnTo>
                    <a:lnTo>
                      <a:pt x="597" y="1256"/>
                    </a:lnTo>
                    <a:lnTo>
                      <a:pt x="611" y="1265"/>
                    </a:lnTo>
                    <a:lnTo>
                      <a:pt x="626" y="1274"/>
                    </a:lnTo>
                    <a:lnTo>
                      <a:pt x="642" y="1283"/>
                    </a:lnTo>
                    <a:lnTo>
                      <a:pt x="657" y="1289"/>
                    </a:lnTo>
                    <a:lnTo>
                      <a:pt x="671" y="1292"/>
                    </a:lnTo>
                    <a:lnTo>
                      <a:pt x="683" y="1292"/>
                    </a:lnTo>
                    <a:lnTo>
                      <a:pt x="697" y="1291"/>
                    </a:lnTo>
                    <a:lnTo>
                      <a:pt x="710" y="1290"/>
                    </a:lnTo>
                    <a:lnTo>
                      <a:pt x="723" y="1288"/>
                    </a:lnTo>
                    <a:lnTo>
                      <a:pt x="737" y="1286"/>
                    </a:lnTo>
                    <a:lnTo>
                      <a:pt x="751" y="1284"/>
                    </a:lnTo>
                    <a:lnTo>
                      <a:pt x="763" y="1283"/>
                    </a:lnTo>
                    <a:lnTo>
                      <a:pt x="777" y="1281"/>
                    </a:lnTo>
                    <a:lnTo>
                      <a:pt x="790" y="1279"/>
                    </a:lnTo>
                    <a:lnTo>
                      <a:pt x="803" y="1275"/>
                    </a:lnTo>
                    <a:lnTo>
                      <a:pt x="816" y="1273"/>
                    </a:lnTo>
                    <a:lnTo>
                      <a:pt x="830" y="1270"/>
                    </a:lnTo>
                    <a:lnTo>
                      <a:pt x="842" y="1266"/>
                    </a:lnTo>
                    <a:lnTo>
                      <a:pt x="855" y="1263"/>
                    </a:lnTo>
                    <a:lnTo>
                      <a:pt x="867" y="1259"/>
                    </a:lnTo>
                    <a:lnTo>
                      <a:pt x="880" y="1254"/>
                    </a:lnTo>
                    <a:lnTo>
                      <a:pt x="892" y="1250"/>
                    </a:lnTo>
                    <a:lnTo>
                      <a:pt x="906" y="1245"/>
                    </a:lnTo>
                    <a:lnTo>
                      <a:pt x="921" y="1240"/>
                    </a:lnTo>
                    <a:lnTo>
                      <a:pt x="936" y="1234"/>
                    </a:lnTo>
                    <a:lnTo>
                      <a:pt x="951" y="1229"/>
                    </a:lnTo>
                    <a:lnTo>
                      <a:pt x="966" y="1222"/>
                    </a:lnTo>
                    <a:lnTo>
                      <a:pt x="980" y="1215"/>
                    </a:lnTo>
                    <a:lnTo>
                      <a:pt x="995" y="1209"/>
                    </a:lnTo>
                    <a:lnTo>
                      <a:pt x="1007" y="1202"/>
                    </a:lnTo>
                    <a:lnTo>
                      <a:pt x="1022" y="1195"/>
                    </a:lnTo>
                    <a:lnTo>
                      <a:pt x="1039" y="1188"/>
                    </a:lnTo>
                    <a:lnTo>
                      <a:pt x="1055" y="1180"/>
                    </a:lnTo>
                    <a:lnTo>
                      <a:pt x="1071" y="1171"/>
                    </a:lnTo>
                    <a:lnTo>
                      <a:pt x="1088" y="1161"/>
                    </a:lnTo>
                    <a:lnTo>
                      <a:pt x="1104" y="1152"/>
                    </a:lnTo>
                    <a:lnTo>
                      <a:pt x="1119" y="1141"/>
                    </a:lnTo>
                    <a:lnTo>
                      <a:pt x="1135" y="1131"/>
                    </a:lnTo>
                    <a:lnTo>
                      <a:pt x="1151" y="1120"/>
                    </a:lnTo>
                    <a:lnTo>
                      <a:pt x="1166" y="1109"/>
                    </a:lnTo>
                    <a:lnTo>
                      <a:pt x="1181" y="1099"/>
                    </a:lnTo>
                    <a:lnTo>
                      <a:pt x="1196" y="1087"/>
                    </a:lnTo>
                    <a:lnTo>
                      <a:pt x="1210" y="1076"/>
                    </a:lnTo>
                    <a:lnTo>
                      <a:pt x="1224" y="1066"/>
                    </a:lnTo>
                    <a:lnTo>
                      <a:pt x="1236" y="1054"/>
                    </a:lnTo>
                    <a:lnTo>
                      <a:pt x="1249" y="1043"/>
                    </a:lnTo>
                    <a:lnTo>
                      <a:pt x="1256" y="1037"/>
                    </a:lnTo>
                    <a:lnTo>
                      <a:pt x="1263" y="1029"/>
                    </a:lnTo>
                    <a:lnTo>
                      <a:pt x="1270" y="1020"/>
                    </a:lnTo>
                    <a:lnTo>
                      <a:pt x="1275" y="1012"/>
                    </a:lnTo>
                    <a:lnTo>
                      <a:pt x="1282" y="1003"/>
                    </a:lnTo>
                    <a:lnTo>
                      <a:pt x="1287" y="995"/>
                    </a:lnTo>
                    <a:lnTo>
                      <a:pt x="1290" y="985"/>
                    </a:lnTo>
                    <a:lnTo>
                      <a:pt x="1294" y="976"/>
                    </a:lnTo>
                    <a:lnTo>
                      <a:pt x="1302" y="963"/>
                    </a:lnTo>
                    <a:lnTo>
                      <a:pt x="1307" y="949"/>
                    </a:lnTo>
                    <a:lnTo>
                      <a:pt x="1309" y="935"/>
                    </a:lnTo>
                    <a:lnTo>
                      <a:pt x="1312" y="919"/>
                    </a:lnTo>
                    <a:lnTo>
                      <a:pt x="1312" y="904"/>
                    </a:lnTo>
                    <a:lnTo>
                      <a:pt x="1312" y="889"/>
                    </a:lnTo>
                    <a:lnTo>
                      <a:pt x="1312" y="874"/>
                    </a:lnTo>
                    <a:lnTo>
                      <a:pt x="1313" y="860"/>
                    </a:lnTo>
                    <a:lnTo>
                      <a:pt x="1317" y="847"/>
                    </a:lnTo>
                    <a:lnTo>
                      <a:pt x="1317" y="833"/>
                    </a:lnTo>
                    <a:lnTo>
                      <a:pt x="1313" y="819"/>
                    </a:lnTo>
                    <a:lnTo>
                      <a:pt x="1307" y="807"/>
                    </a:lnTo>
                    <a:lnTo>
                      <a:pt x="1298" y="795"/>
                    </a:lnTo>
                    <a:lnTo>
                      <a:pt x="1287" y="785"/>
                    </a:lnTo>
                    <a:lnTo>
                      <a:pt x="1275" y="776"/>
                    </a:lnTo>
                    <a:lnTo>
                      <a:pt x="1263" y="768"/>
                    </a:lnTo>
                    <a:lnTo>
                      <a:pt x="1246" y="757"/>
                    </a:lnTo>
                    <a:lnTo>
                      <a:pt x="1238" y="747"/>
                    </a:lnTo>
                    <a:lnTo>
                      <a:pt x="1233" y="737"/>
                    </a:lnTo>
                    <a:lnTo>
                      <a:pt x="1231" y="727"/>
                    </a:lnTo>
                    <a:lnTo>
                      <a:pt x="1233" y="717"/>
                    </a:lnTo>
                    <a:lnTo>
                      <a:pt x="1235" y="705"/>
                    </a:lnTo>
                    <a:lnTo>
                      <a:pt x="1236" y="693"/>
                    </a:lnTo>
                    <a:lnTo>
                      <a:pt x="1235" y="678"/>
                    </a:lnTo>
                    <a:lnTo>
                      <a:pt x="1233" y="672"/>
                    </a:lnTo>
                    <a:lnTo>
                      <a:pt x="1230" y="666"/>
                    </a:lnTo>
                    <a:lnTo>
                      <a:pt x="1228" y="661"/>
                    </a:lnTo>
                    <a:lnTo>
                      <a:pt x="1225" y="655"/>
                    </a:lnTo>
                    <a:lnTo>
                      <a:pt x="1219" y="643"/>
                    </a:lnTo>
                    <a:lnTo>
                      <a:pt x="1215" y="631"/>
                    </a:lnTo>
                    <a:lnTo>
                      <a:pt x="1211" y="619"/>
                    </a:lnTo>
                    <a:lnTo>
                      <a:pt x="1210" y="608"/>
                    </a:lnTo>
                    <a:lnTo>
                      <a:pt x="1209" y="597"/>
                    </a:lnTo>
                    <a:lnTo>
                      <a:pt x="1210" y="586"/>
                    </a:lnTo>
                    <a:lnTo>
                      <a:pt x="1211" y="573"/>
                    </a:lnTo>
                    <a:lnTo>
                      <a:pt x="1213" y="560"/>
                    </a:lnTo>
                    <a:lnTo>
                      <a:pt x="1228" y="558"/>
                    </a:lnTo>
                    <a:lnTo>
                      <a:pt x="1243" y="556"/>
                    </a:lnTo>
                    <a:lnTo>
                      <a:pt x="1258" y="554"/>
                    </a:lnTo>
                    <a:lnTo>
                      <a:pt x="1274" y="551"/>
                    </a:lnTo>
                    <a:lnTo>
                      <a:pt x="1289" y="547"/>
                    </a:lnTo>
                    <a:lnTo>
                      <a:pt x="1304" y="544"/>
                    </a:lnTo>
                    <a:lnTo>
                      <a:pt x="1319" y="542"/>
                    </a:lnTo>
                    <a:lnTo>
                      <a:pt x="1334" y="538"/>
                    </a:lnTo>
                    <a:lnTo>
                      <a:pt x="1348" y="536"/>
                    </a:lnTo>
                    <a:lnTo>
                      <a:pt x="1362" y="534"/>
                    </a:lnTo>
                    <a:lnTo>
                      <a:pt x="1374" y="532"/>
                    </a:lnTo>
                    <a:lnTo>
                      <a:pt x="1388" y="530"/>
                    </a:lnTo>
                    <a:lnTo>
                      <a:pt x="1402" y="527"/>
                    </a:lnTo>
                    <a:lnTo>
                      <a:pt x="1414" y="525"/>
                    </a:lnTo>
                    <a:lnTo>
                      <a:pt x="1428" y="522"/>
                    </a:lnTo>
                    <a:lnTo>
                      <a:pt x="1442" y="520"/>
                    </a:lnTo>
                    <a:lnTo>
                      <a:pt x="1457" y="517"/>
                    </a:lnTo>
                    <a:lnTo>
                      <a:pt x="1472" y="514"/>
                    </a:lnTo>
                    <a:lnTo>
                      <a:pt x="1487" y="512"/>
                    </a:lnTo>
                    <a:lnTo>
                      <a:pt x="1502" y="508"/>
                    </a:lnTo>
                    <a:lnTo>
                      <a:pt x="1517" y="506"/>
                    </a:lnTo>
                    <a:lnTo>
                      <a:pt x="1532" y="504"/>
                    </a:lnTo>
                    <a:lnTo>
                      <a:pt x="1548" y="501"/>
                    </a:lnTo>
                    <a:lnTo>
                      <a:pt x="1563" y="498"/>
                    </a:lnTo>
                    <a:lnTo>
                      <a:pt x="1572" y="497"/>
                    </a:lnTo>
                    <a:lnTo>
                      <a:pt x="1582" y="495"/>
                    </a:lnTo>
                    <a:lnTo>
                      <a:pt x="1591" y="494"/>
                    </a:lnTo>
                    <a:lnTo>
                      <a:pt x="1599" y="493"/>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0" name="Freeform 31"/>
              <p:cNvSpPr>
                <a:spLocks/>
              </p:cNvSpPr>
              <p:nvPr/>
            </p:nvSpPr>
            <p:spPr bwMode="auto">
              <a:xfrm>
                <a:off x="3179" y="2107"/>
                <a:ext cx="11" cy="17"/>
              </a:xfrm>
              <a:custGeom>
                <a:avLst/>
                <a:gdLst>
                  <a:gd name="T0" fmla="*/ 1 w 34"/>
                  <a:gd name="T1" fmla="*/ 0 h 49"/>
                  <a:gd name="T2" fmla="*/ 1 w 34"/>
                  <a:gd name="T3" fmla="*/ 0 h 49"/>
                  <a:gd name="T4" fmla="*/ 3 w 34"/>
                  <a:gd name="T5" fmla="*/ 2 h 49"/>
                  <a:gd name="T6" fmla="*/ 4 w 34"/>
                  <a:gd name="T7" fmla="*/ 4 h 49"/>
                  <a:gd name="T8" fmla="*/ 6 w 34"/>
                  <a:gd name="T9" fmla="*/ 5 h 49"/>
                  <a:gd name="T10" fmla="*/ 8 w 34"/>
                  <a:gd name="T11" fmla="*/ 8 h 49"/>
                  <a:gd name="T12" fmla="*/ 8 w 34"/>
                  <a:gd name="T13" fmla="*/ 10 h 49"/>
                  <a:gd name="T14" fmla="*/ 10 w 34"/>
                  <a:gd name="T15" fmla="*/ 11 h 49"/>
                  <a:gd name="T16" fmla="*/ 10 w 34"/>
                  <a:gd name="T17" fmla="*/ 14 h 49"/>
                  <a:gd name="T18" fmla="*/ 11 w 34"/>
                  <a:gd name="T19" fmla="*/ 17 h 49"/>
                  <a:gd name="T20" fmla="*/ 9 w 34"/>
                  <a:gd name="T21" fmla="*/ 17 h 49"/>
                  <a:gd name="T22" fmla="*/ 8 w 34"/>
                  <a:gd name="T23" fmla="*/ 15 h 49"/>
                  <a:gd name="T24" fmla="*/ 8 w 34"/>
                  <a:gd name="T25" fmla="*/ 12 h 49"/>
                  <a:gd name="T26" fmla="*/ 8 w 34"/>
                  <a:gd name="T27" fmla="*/ 11 h 49"/>
                  <a:gd name="T28" fmla="*/ 6 w 34"/>
                  <a:gd name="T29" fmla="*/ 8 h 49"/>
                  <a:gd name="T30" fmla="*/ 5 w 34"/>
                  <a:gd name="T31" fmla="*/ 7 h 49"/>
                  <a:gd name="T32" fmla="*/ 3 w 34"/>
                  <a:gd name="T33" fmla="*/ 5 h 49"/>
                  <a:gd name="T34" fmla="*/ 2 w 34"/>
                  <a:gd name="T35" fmla="*/ 3 h 49"/>
                  <a:gd name="T36" fmla="*/ 0 w 34"/>
                  <a:gd name="T37" fmla="*/ 1 h 49"/>
                  <a:gd name="T38" fmla="*/ 0 w 34"/>
                  <a:gd name="T39" fmla="*/ 1 h 49"/>
                  <a:gd name="T40" fmla="*/ 1 w 34"/>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49"/>
                  <a:gd name="T65" fmla="*/ 34 w 34"/>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49">
                    <a:moveTo>
                      <a:pt x="4" y="0"/>
                    </a:moveTo>
                    <a:lnTo>
                      <a:pt x="4" y="0"/>
                    </a:lnTo>
                    <a:lnTo>
                      <a:pt x="9" y="5"/>
                    </a:lnTo>
                    <a:lnTo>
                      <a:pt x="12" y="11"/>
                    </a:lnTo>
                    <a:lnTo>
                      <a:pt x="19" y="15"/>
                    </a:lnTo>
                    <a:lnTo>
                      <a:pt x="24" y="22"/>
                    </a:lnTo>
                    <a:lnTo>
                      <a:pt x="26" y="28"/>
                    </a:lnTo>
                    <a:lnTo>
                      <a:pt x="30" y="33"/>
                    </a:lnTo>
                    <a:lnTo>
                      <a:pt x="31" y="41"/>
                    </a:lnTo>
                    <a:lnTo>
                      <a:pt x="34" y="48"/>
                    </a:lnTo>
                    <a:lnTo>
                      <a:pt x="29" y="49"/>
                    </a:lnTo>
                    <a:lnTo>
                      <a:pt x="26" y="43"/>
                    </a:lnTo>
                    <a:lnTo>
                      <a:pt x="25" y="36"/>
                    </a:lnTo>
                    <a:lnTo>
                      <a:pt x="24" y="31"/>
                    </a:lnTo>
                    <a:lnTo>
                      <a:pt x="19" y="24"/>
                    </a:lnTo>
                    <a:lnTo>
                      <a:pt x="15" y="20"/>
                    </a:lnTo>
                    <a:lnTo>
                      <a:pt x="9" y="14"/>
                    </a:lnTo>
                    <a:lnTo>
                      <a:pt x="6" y="10"/>
                    </a:lnTo>
                    <a:lnTo>
                      <a:pt x="0" y="4"/>
                    </a:lnTo>
                    <a:lnTo>
                      <a:pt x="4" y="0"/>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1" name="Freeform 32"/>
              <p:cNvSpPr>
                <a:spLocks/>
              </p:cNvSpPr>
              <p:nvPr/>
            </p:nvSpPr>
            <p:spPr bwMode="auto">
              <a:xfrm>
                <a:off x="3179" y="2107"/>
                <a:ext cx="11" cy="17"/>
              </a:xfrm>
              <a:custGeom>
                <a:avLst/>
                <a:gdLst>
                  <a:gd name="T0" fmla="*/ 1 w 34"/>
                  <a:gd name="T1" fmla="*/ 0 h 49"/>
                  <a:gd name="T2" fmla="*/ 1 w 34"/>
                  <a:gd name="T3" fmla="*/ 0 h 49"/>
                  <a:gd name="T4" fmla="*/ 3 w 34"/>
                  <a:gd name="T5" fmla="*/ 2 h 49"/>
                  <a:gd name="T6" fmla="*/ 4 w 34"/>
                  <a:gd name="T7" fmla="*/ 4 h 49"/>
                  <a:gd name="T8" fmla="*/ 6 w 34"/>
                  <a:gd name="T9" fmla="*/ 5 h 49"/>
                  <a:gd name="T10" fmla="*/ 8 w 34"/>
                  <a:gd name="T11" fmla="*/ 8 h 49"/>
                  <a:gd name="T12" fmla="*/ 8 w 34"/>
                  <a:gd name="T13" fmla="*/ 10 h 49"/>
                  <a:gd name="T14" fmla="*/ 10 w 34"/>
                  <a:gd name="T15" fmla="*/ 11 h 49"/>
                  <a:gd name="T16" fmla="*/ 10 w 34"/>
                  <a:gd name="T17" fmla="*/ 14 h 49"/>
                  <a:gd name="T18" fmla="*/ 11 w 34"/>
                  <a:gd name="T19" fmla="*/ 17 h 49"/>
                  <a:gd name="T20" fmla="*/ 9 w 34"/>
                  <a:gd name="T21" fmla="*/ 17 h 49"/>
                  <a:gd name="T22" fmla="*/ 8 w 34"/>
                  <a:gd name="T23" fmla="*/ 15 h 49"/>
                  <a:gd name="T24" fmla="*/ 8 w 34"/>
                  <a:gd name="T25" fmla="*/ 12 h 49"/>
                  <a:gd name="T26" fmla="*/ 8 w 34"/>
                  <a:gd name="T27" fmla="*/ 11 h 49"/>
                  <a:gd name="T28" fmla="*/ 6 w 34"/>
                  <a:gd name="T29" fmla="*/ 8 h 49"/>
                  <a:gd name="T30" fmla="*/ 5 w 34"/>
                  <a:gd name="T31" fmla="*/ 7 h 49"/>
                  <a:gd name="T32" fmla="*/ 3 w 34"/>
                  <a:gd name="T33" fmla="*/ 5 h 49"/>
                  <a:gd name="T34" fmla="*/ 2 w 34"/>
                  <a:gd name="T35" fmla="*/ 3 h 49"/>
                  <a:gd name="T36" fmla="*/ 0 w 34"/>
                  <a:gd name="T37" fmla="*/ 1 h 49"/>
                  <a:gd name="T38" fmla="*/ 0 w 34"/>
                  <a:gd name="T39" fmla="*/ 1 h 49"/>
                  <a:gd name="T40" fmla="*/ 1 w 34"/>
                  <a:gd name="T41" fmla="*/ 0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4"/>
                  <a:gd name="T64" fmla="*/ 0 h 49"/>
                  <a:gd name="T65" fmla="*/ 34 w 34"/>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4" h="49">
                    <a:moveTo>
                      <a:pt x="4" y="0"/>
                    </a:moveTo>
                    <a:lnTo>
                      <a:pt x="4" y="0"/>
                    </a:lnTo>
                    <a:lnTo>
                      <a:pt x="9" y="5"/>
                    </a:lnTo>
                    <a:lnTo>
                      <a:pt x="12" y="11"/>
                    </a:lnTo>
                    <a:lnTo>
                      <a:pt x="19" y="15"/>
                    </a:lnTo>
                    <a:lnTo>
                      <a:pt x="24" y="22"/>
                    </a:lnTo>
                    <a:lnTo>
                      <a:pt x="26" y="28"/>
                    </a:lnTo>
                    <a:lnTo>
                      <a:pt x="30" y="33"/>
                    </a:lnTo>
                    <a:lnTo>
                      <a:pt x="31" y="41"/>
                    </a:lnTo>
                    <a:lnTo>
                      <a:pt x="34" y="48"/>
                    </a:lnTo>
                    <a:lnTo>
                      <a:pt x="29" y="49"/>
                    </a:lnTo>
                    <a:lnTo>
                      <a:pt x="26" y="43"/>
                    </a:lnTo>
                    <a:lnTo>
                      <a:pt x="25" y="36"/>
                    </a:lnTo>
                    <a:lnTo>
                      <a:pt x="24" y="31"/>
                    </a:lnTo>
                    <a:lnTo>
                      <a:pt x="19" y="24"/>
                    </a:lnTo>
                    <a:lnTo>
                      <a:pt x="15" y="20"/>
                    </a:lnTo>
                    <a:lnTo>
                      <a:pt x="9" y="14"/>
                    </a:lnTo>
                    <a:lnTo>
                      <a:pt x="6" y="10"/>
                    </a:lnTo>
                    <a:lnTo>
                      <a:pt x="0" y="4"/>
                    </a:lnTo>
                    <a:lnTo>
                      <a:pt x="4"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2" name="Freeform 33"/>
              <p:cNvSpPr>
                <a:spLocks/>
              </p:cNvSpPr>
              <p:nvPr/>
            </p:nvSpPr>
            <p:spPr bwMode="auto">
              <a:xfrm>
                <a:off x="3159" y="2758"/>
                <a:ext cx="157" cy="244"/>
              </a:xfrm>
              <a:custGeom>
                <a:avLst/>
                <a:gdLst>
                  <a:gd name="T0" fmla="*/ 1 w 472"/>
                  <a:gd name="T1" fmla="*/ 48 h 732"/>
                  <a:gd name="T2" fmla="*/ 5 w 472"/>
                  <a:gd name="T3" fmla="*/ 62 h 732"/>
                  <a:gd name="T4" fmla="*/ 12 w 472"/>
                  <a:gd name="T5" fmla="*/ 74 h 732"/>
                  <a:gd name="T6" fmla="*/ 20 w 472"/>
                  <a:gd name="T7" fmla="*/ 86 h 732"/>
                  <a:gd name="T8" fmla="*/ 27 w 472"/>
                  <a:gd name="T9" fmla="*/ 95 h 732"/>
                  <a:gd name="T10" fmla="*/ 33 w 472"/>
                  <a:gd name="T11" fmla="*/ 100 h 732"/>
                  <a:gd name="T12" fmla="*/ 38 w 472"/>
                  <a:gd name="T13" fmla="*/ 106 h 732"/>
                  <a:gd name="T14" fmla="*/ 43 w 472"/>
                  <a:gd name="T15" fmla="*/ 112 h 732"/>
                  <a:gd name="T16" fmla="*/ 49 w 472"/>
                  <a:gd name="T17" fmla="*/ 118 h 732"/>
                  <a:gd name="T18" fmla="*/ 56 w 472"/>
                  <a:gd name="T19" fmla="*/ 125 h 732"/>
                  <a:gd name="T20" fmla="*/ 63 w 472"/>
                  <a:gd name="T21" fmla="*/ 132 h 732"/>
                  <a:gd name="T22" fmla="*/ 69 w 472"/>
                  <a:gd name="T23" fmla="*/ 139 h 732"/>
                  <a:gd name="T24" fmla="*/ 76 w 472"/>
                  <a:gd name="T25" fmla="*/ 150 h 732"/>
                  <a:gd name="T26" fmla="*/ 81 w 472"/>
                  <a:gd name="T27" fmla="*/ 164 h 732"/>
                  <a:gd name="T28" fmla="*/ 84 w 472"/>
                  <a:gd name="T29" fmla="*/ 179 h 732"/>
                  <a:gd name="T30" fmla="*/ 87 w 472"/>
                  <a:gd name="T31" fmla="*/ 194 h 732"/>
                  <a:gd name="T32" fmla="*/ 89 w 472"/>
                  <a:gd name="T33" fmla="*/ 203 h 732"/>
                  <a:gd name="T34" fmla="*/ 90 w 472"/>
                  <a:gd name="T35" fmla="*/ 207 h 732"/>
                  <a:gd name="T36" fmla="*/ 91 w 472"/>
                  <a:gd name="T37" fmla="*/ 210 h 732"/>
                  <a:gd name="T38" fmla="*/ 91 w 472"/>
                  <a:gd name="T39" fmla="*/ 214 h 732"/>
                  <a:gd name="T40" fmla="*/ 92 w 472"/>
                  <a:gd name="T41" fmla="*/ 222 h 732"/>
                  <a:gd name="T42" fmla="*/ 94 w 472"/>
                  <a:gd name="T43" fmla="*/ 231 h 732"/>
                  <a:gd name="T44" fmla="*/ 98 w 472"/>
                  <a:gd name="T45" fmla="*/ 238 h 732"/>
                  <a:gd name="T46" fmla="*/ 106 w 472"/>
                  <a:gd name="T47" fmla="*/ 242 h 732"/>
                  <a:gd name="T48" fmla="*/ 118 w 472"/>
                  <a:gd name="T49" fmla="*/ 244 h 732"/>
                  <a:gd name="T50" fmla="*/ 132 w 472"/>
                  <a:gd name="T51" fmla="*/ 241 h 732"/>
                  <a:gd name="T52" fmla="*/ 145 w 472"/>
                  <a:gd name="T53" fmla="*/ 236 h 732"/>
                  <a:gd name="T54" fmla="*/ 155 w 472"/>
                  <a:gd name="T55" fmla="*/ 229 h 732"/>
                  <a:gd name="T56" fmla="*/ 157 w 472"/>
                  <a:gd name="T57" fmla="*/ 219 h 732"/>
                  <a:gd name="T58" fmla="*/ 155 w 472"/>
                  <a:gd name="T59" fmla="*/ 207 h 732"/>
                  <a:gd name="T60" fmla="*/ 152 w 472"/>
                  <a:gd name="T61" fmla="*/ 195 h 732"/>
                  <a:gd name="T62" fmla="*/ 149 w 472"/>
                  <a:gd name="T63" fmla="*/ 182 h 732"/>
                  <a:gd name="T64" fmla="*/ 145 w 472"/>
                  <a:gd name="T65" fmla="*/ 169 h 732"/>
                  <a:gd name="T66" fmla="*/ 141 w 472"/>
                  <a:gd name="T67" fmla="*/ 157 h 732"/>
                  <a:gd name="T68" fmla="*/ 137 w 472"/>
                  <a:gd name="T69" fmla="*/ 145 h 732"/>
                  <a:gd name="T70" fmla="*/ 134 w 472"/>
                  <a:gd name="T71" fmla="*/ 132 h 732"/>
                  <a:gd name="T72" fmla="*/ 131 w 472"/>
                  <a:gd name="T73" fmla="*/ 119 h 732"/>
                  <a:gd name="T74" fmla="*/ 127 w 472"/>
                  <a:gd name="T75" fmla="*/ 105 h 732"/>
                  <a:gd name="T76" fmla="*/ 123 w 472"/>
                  <a:gd name="T77" fmla="*/ 90 h 732"/>
                  <a:gd name="T78" fmla="*/ 121 w 472"/>
                  <a:gd name="T79" fmla="*/ 75 h 732"/>
                  <a:gd name="T80" fmla="*/ 119 w 472"/>
                  <a:gd name="T81" fmla="*/ 64 h 732"/>
                  <a:gd name="T82" fmla="*/ 118 w 472"/>
                  <a:gd name="T83" fmla="*/ 57 h 732"/>
                  <a:gd name="T84" fmla="*/ 117 w 472"/>
                  <a:gd name="T85" fmla="*/ 48 h 732"/>
                  <a:gd name="T86" fmla="*/ 116 w 472"/>
                  <a:gd name="T87" fmla="*/ 40 h 732"/>
                  <a:gd name="T88" fmla="*/ 114 w 472"/>
                  <a:gd name="T89" fmla="*/ 32 h 732"/>
                  <a:gd name="T90" fmla="*/ 111 w 472"/>
                  <a:gd name="T91" fmla="*/ 24 h 732"/>
                  <a:gd name="T92" fmla="*/ 108 w 472"/>
                  <a:gd name="T93" fmla="*/ 17 h 732"/>
                  <a:gd name="T94" fmla="*/ 103 w 472"/>
                  <a:gd name="T95" fmla="*/ 10 h 732"/>
                  <a:gd name="T96" fmla="*/ 99 w 472"/>
                  <a:gd name="T97" fmla="*/ 7 h 732"/>
                  <a:gd name="T98" fmla="*/ 96 w 472"/>
                  <a:gd name="T99" fmla="*/ 4 h 732"/>
                  <a:gd name="T100" fmla="*/ 93 w 472"/>
                  <a:gd name="T101" fmla="*/ 1 h 732"/>
                  <a:gd name="T102" fmla="*/ 89 w 472"/>
                  <a:gd name="T103" fmla="*/ 0 h 732"/>
                  <a:gd name="T104" fmla="*/ 83 w 472"/>
                  <a:gd name="T105" fmla="*/ 0 h 732"/>
                  <a:gd name="T106" fmla="*/ 71 w 472"/>
                  <a:gd name="T107" fmla="*/ 3 h 732"/>
                  <a:gd name="T108" fmla="*/ 56 w 472"/>
                  <a:gd name="T109" fmla="*/ 8 h 732"/>
                  <a:gd name="T110" fmla="*/ 43 w 472"/>
                  <a:gd name="T111" fmla="*/ 13 h 732"/>
                  <a:gd name="T112" fmla="*/ 35 w 472"/>
                  <a:gd name="T113" fmla="*/ 17 h 732"/>
                  <a:gd name="T114" fmla="*/ 22 w 472"/>
                  <a:gd name="T115" fmla="*/ 21 h 732"/>
                  <a:gd name="T116" fmla="*/ 10 w 472"/>
                  <a:gd name="T117" fmla="*/ 28 h 732"/>
                  <a:gd name="T118" fmla="*/ 1 w 472"/>
                  <a:gd name="T119" fmla="*/ 36 h 73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72"/>
                  <a:gd name="T181" fmla="*/ 0 h 732"/>
                  <a:gd name="T182" fmla="*/ 472 w 472"/>
                  <a:gd name="T183" fmla="*/ 732 h 73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72" h="732">
                    <a:moveTo>
                      <a:pt x="0" y="121"/>
                    </a:moveTo>
                    <a:lnTo>
                      <a:pt x="2" y="144"/>
                    </a:lnTo>
                    <a:lnTo>
                      <a:pt x="9" y="165"/>
                    </a:lnTo>
                    <a:lnTo>
                      <a:pt x="15" y="185"/>
                    </a:lnTo>
                    <a:lnTo>
                      <a:pt x="25" y="205"/>
                    </a:lnTo>
                    <a:lnTo>
                      <a:pt x="35" y="223"/>
                    </a:lnTo>
                    <a:lnTo>
                      <a:pt x="47" y="241"/>
                    </a:lnTo>
                    <a:lnTo>
                      <a:pt x="60" y="258"/>
                    </a:lnTo>
                    <a:lnTo>
                      <a:pt x="75" y="276"/>
                    </a:lnTo>
                    <a:lnTo>
                      <a:pt x="82" y="284"/>
                    </a:lnTo>
                    <a:lnTo>
                      <a:pt x="91" y="293"/>
                    </a:lnTo>
                    <a:lnTo>
                      <a:pt x="99" y="301"/>
                    </a:lnTo>
                    <a:lnTo>
                      <a:pt x="106" y="309"/>
                    </a:lnTo>
                    <a:lnTo>
                      <a:pt x="115" y="318"/>
                    </a:lnTo>
                    <a:lnTo>
                      <a:pt x="122" y="327"/>
                    </a:lnTo>
                    <a:lnTo>
                      <a:pt x="130" y="336"/>
                    </a:lnTo>
                    <a:lnTo>
                      <a:pt x="137" y="345"/>
                    </a:lnTo>
                    <a:lnTo>
                      <a:pt x="147" y="355"/>
                    </a:lnTo>
                    <a:lnTo>
                      <a:pt x="157" y="365"/>
                    </a:lnTo>
                    <a:lnTo>
                      <a:pt x="167" y="376"/>
                    </a:lnTo>
                    <a:lnTo>
                      <a:pt x="179" y="386"/>
                    </a:lnTo>
                    <a:lnTo>
                      <a:pt x="189" y="396"/>
                    </a:lnTo>
                    <a:lnTo>
                      <a:pt x="199" y="406"/>
                    </a:lnTo>
                    <a:lnTo>
                      <a:pt x="208" y="417"/>
                    </a:lnTo>
                    <a:lnTo>
                      <a:pt x="216" y="428"/>
                    </a:lnTo>
                    <a:lnTo>
                      <a:pt x="228" y="449"/>
                    </a:lnTo>
                    <a:lnTo>
                      <a:pt x="236" y="471"/>
                    </a:lnTo>
                    <a:lnTo>
                      <a:pt x="244" y="493"/>
                    </a:lnTo>
                    <a:lnTo>
                      <a:pt x="249" y="515"/>
                    </a:lnTo>
                    <a:lnTo>
                      <a:pt x="254" y="537"/>
                    </a:lnTo>
                    <a:lnTo>
                      <a:pt x="258" y="558"/>
                    </a:lnTo>
                    <a:lnTo>
                      <a:pt x="263" y="581"/>
                    </a:lnTo>
                    <a:lnTo>
                      <a:pt x="268" y="604"/>
                    </a:lnTo>
                    <a:lnTo>
                      <a:pt x="269" y="609"/>
                    </a:lnTo>
                    <a:lnTo>
                      <a:pt x="269" y="615"/>
                    </a:lnTo>
                    <a:lnTo>
                      <a:pt x="270" y="620"/>
                    </a:lnTo>
                    <a:lnTo>
                      <a:pt x="271" y="626"/>
                    </a:lnTo>
                    <a:lnTo>
                      <a:pt x="273" y="631"/>
                    </a:lnTo>
                    <a:lnTo>
                      <a:pt x="274" y="636"/>
                    </a:lnTo>
                    <a:lnTo>
                      <a:pt x="274" y="641"/>
                    </a:lnTo>
                    <a:lnTo>
                      <a:pt x="275" y="646"/>
                    </a:lnTo>
                    <a:lnTo>
                      <a:pt x="278" y="665"/>
                    </a:lnTo>
                    <a:lnTo>
                      <a:pt x="280" y="680"/>
                    </a:lnTo>
                    <a:lnTo>
                      <a:pt x="283" y="693"/>
                    </a:lnTo>
                    <a:lnTo>
                      <a:pt x="288" y="703"/>
                    </a:lnTo>
                    <a:lnTo>
                      <a:pt x="294" y="713"/>
                    </a:lnTo>
                    <a:lnTo>
                      <a:pt x="304" y="720"/>
                    </a:lnTo>
                    <a:lnTo>
                      <a:pt x="319" y="727"/>
                    </a:lnTo>
                    <a:lnTo>
                      <a:pt x="339" y="732"/>
                    </a:lnTo>
                    <a:lnTo>
                      <a:pt x="356" y="731"/>
                    </a:lnTo>
                    <a:lnTo>
                      <a:pt x="375" y="729"/>
                    </a:lnTo>
                    <a:lnTo>
                      <a:pt x="397" y="724"/>
                    </a:lnTo>
                    <a:lnTo>
                      <a:pt x="417" y="718"/>
                    </a:lnTo>
                    <a:lnTo>
                      <a:pt x="437" y="709"/>
                    </a:lnTo>
                    <a:lnTo>
                      <a:pt x="453" y="699"/>
                    </a:lnTo>
                    <a:lnTo>
                      <a:pt x="465" y="688"/>
                    </a:lnTo>
                    <a:lnTo>
                      <a:pt x="472" y="675"/>
                    </a:lnTo>
                    <a:lnTo>
                      <a:pt x="472" y="657"/>
                    </a:lnTo>
                    <a:lnTo>
                      <a:pt x="469" y="638"/>
                    </a:lnTo>
                    <a:lnTo>
                      <a:pt x="467" y="620"/>
                    </a:lnTo>
                    <a:lnTo>
                      <a:pt x="463" y="601"/>
                    </a:lnTo>
                    <a:lnTo>
                      <a:pt x="458" y="584"/>
                    </a:lnTo>
                    <a:lnTo>
                      <a:pt x="453" y="565"/>
                    </a:lnTo>
                    <a:lnTo>
                      <a:pt x="448" y="546"/>
                    </a:lnTo>
                    <a:lnTo>
                      <a:pt x="442" y="527"/>
                    </a:lnTo>
                    <a:lnTo>
                      <a:pt x="435" y="508"/>
                    </a:lnTo>
                    <a:lnTo>
                      <a:pt x="429" y="489"/>
                    </a:lnTo>
                    <a:lnTo>
                      <a:pt x="423" y="470"/>
                    </a:lnTo>
                    <a:lnTo>
                      <a:pt x="418" y="453"/>
                    </a:lnTo>
                    <a:lnTo>
                      <a:pt x="412" y="434"/>
                    </a:lnTo>
                    <a:lnTo>
                      <a:pt x="407" y="416"/>
                    </a:lnTo>
                    <a:lnTo>
                      <a:pt x="402" y="397"/>
                    </a:lnTo>
                    <a:lnTo>
                      <a:pt x="398" y="379"/>
                    </a:lnTo>
                    <a:lnTo>
                      <a:pt x="393" y="358"/>
                    </a:lnTo>
                    <a:lnTo>
                      <a:pt x="388" y="336"/>
                    </a:lnTo>
                    <a:lnTo>
                      <a:pt x="383" y="314"/>
                    </a:lnTo>
                    <a:lnTo>
                      <a:pt x="378" y="292"/>
                    </a:lnTo>
                    <a:lnTo>
                      <a:pt x="371" y="269"/>
                    </a:lnTo>
                    <a:lnTo>
                      <a:pt x="368" y="247"/>
                    </a:lnTo>
                    <a:lnTo>
                      <a:pt x="364" y="225"/>
                    </a:lnTo>
                    <a:lnTo>
                      <a:pt x="360" y="203"/>
                    </a:lnTo>
                    <a:lnTo>
                      <a:pt x="359" y="192"/>
                    </a:lnTo>
                    <a:lnTo>
                      <a:pt x="358" y="181"/>
                    </a:lnTo>
                    <a:lnTo>
                      <a:pt x="355" y="170"/>
                    </a:lnTo>
                    <a:lnTo>
                      <a:pt x="354" y="157"/>
                    </a:lnTo>
                    <a:lnTo>
                      <a:pt x="353" y="145"/>
                    </a:lnTo>
                    <a:lnTo>
                      <a:pt x="350" y="133"/>
                    </a:lnTo>
                    <a:lnTo>
                      <a:pt x="349" y="120"/>
                    </a:lnTo>
                    <a:lnTo>
                      <a:pt x="346" y="107"/>
                    </a:lnTo>
                    <a:lnTo>
                      <a:pt x="343" y="95"/>
                    </a:lnTo>
                    <a:lnTo>
                      <a:pt x="339" y="83"/>
                    </a:lnTo>
                    <a:lnTo>
                      <a:pt x="335" y="72"/>
                    </a:lnTo>
                    <a:lnTo>
                      <a:pt x="330" y="61"/>
                    </a:lnTo>
                    <a:lnTo>
                      <a:pt x="325" y="50"/>
                    </a:lnTo>
                    <a:lnTo>
                      <a:pt x="319" y="41"/>
                    </a:lnTo>
                    <a:lnTo>
                      <a:pt x="311" y="31"/>
                    </a:lnTo>
                    <a:lnTo>
                      <a:pt x="303" y="23"/>
                    </a:lnTo>
                    <a:lnTo>
                      <a:pt x="299" y="20"/>
                    </a:lnTo>
                    <a:lnTo>
                      <a:pt x="295" y="15"/>
                    </a:lnTo>
                    <a:lnTo>
                      <a:pt x="290" y="11"/>
                    </a:lnTo>
                    <a:lnTo>
                      <a:pt x="285" y="8"/>
                    </a:lnTo>
                    <a:lnTo>
                      <a:pt x="280" y="4"/>
                    </a:lnTo>
                    <a:lnTo>
                      <a:pt x="274" y="2"/>
                    </a:lnTo>
                    <a:lnTo>
                      <a:pt x="269" y="1"/>
                    </a:lnTo>
                    <a:lnTo>
                      <a:pt x="263" y="0"/>
                    </a:lnTo>
                    <a:lnTo>
                      <a:pt x="250" y="0"/>
                    </a:lnTo>
                    <a:lnTo>
                      <a:pt x="233" y="4"/>
                    </a:lnTo>
                    <a:lnTo>
                      <a:pt x="213" y="10"/>
                    </a:lnTo>
                    <a:lnTo>
                      <a:pt x="190" y="16"/>
                    </a:lnTo>
                    <a:lnTo>
                      <a:pt x="167" y="24"/>
                    </a:lnTo>
                    <a:lnTo>
                      <a:pt x="147" y="33"/>
                    </a:lnTo>
                    <a:lnTo>
                      <a:pt x="130" y="40"/>
                    </a:lnTo>
                    <a:lnTo>
                      <a:pt x="117" y="45"/>
                    </a:lnTo>
                    <a:lnTo>
                      <a:pt x="104" y="50"/>
                    </a:lnTo>
                    <a:lnTo>
                      <a:pt x="86" y="56"/>
                    </a:lnTo>
                    <a:lnTo>
                      <a:pt x="66" y="64"/>
                    </a:lnTo>
                    <a:lnTo>
                      <a:pt x="47" y="73"/>
                    </a:lnTo>
                    <a:lnTo>
                      <a:pt x="29" y="83"/>
                    </a:lnTo>
                    <a:lnTo>
                      <a:pt x="14" y="94"/>
                    </a:lnTo>
                    <a:lnTo>
                      <a:pt x="4" y="107"/>
                    </a:lnTo>
                    <a:lnTo>
                      <a:pt x="0" y="121"/>
                    </a:lnTo>
                    <a:close/>
                  </a:path>
                </a:pathLst>
              </a:custGeom>
              <a:solidFill>
                <a:srgbClr val="FFFFFF"/>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3" name="Freeform 34"/>
              <p:cNvSpPr>
                <a:spLocks/>
              </p:cNvSpPr>
              <p:nvPr/>
            </p:nvSpPr>
            <p:spPr bwMode="auto">
              <a:xfrm>
                <a:off x="3159" y="2758"/>
                <a:ext cx="157" cy="244"/>
              </a:xfrm>
              <a:custGeom>
                <a:avLst/>
                <a:gdLst>
                  <a:gd name="T0" fmla="*/ 1 w 472"/>
                  <a:gd name="T1" fmla="*/ 48 h 732"/>
                  <a:gd name="T2" fmla="*/ 8 w 472"/>
                  <a:gd name="T3" fmla="*/ 68 h 732"/>
                  <a:gd name="T4" fmla="*/ 20 w 472"/>
                  <a:gd name="T5" fmla="*/ 86 h 732"/>
                  <a:gd name="T6" fmla="*/ 27 w 472"/>
                  <a:gd name="T7" fmla="*/ 95 h 732"/>
                  <a:gd name="T8" fmla="*/ 35 w 472"/>
                  <a:gd name="T9" fmla="*/ 103 h 732"/>
                  <a:gd name="T10" fmla="*/ 43 w 472"/>
                  <a:gd name="T11" fmla="*/ 112 h 732"/>
                  <a:gd name="T12" fmla="*/ 49 w 472"/>
                  <a:gd name="T13" fmla="*/ 118 h 732"/>
                  <a:gd name="T14" fmla="*/ 60 w 472"/>
                  <a:gd name="T15" fmla="*/ 129 h 732"/>
                  <a:gd name="T16" fmla="*/ 69 w 472"/>
                  <a:gd name="T17" fmla="*/ 139 h 732"/>
                  <a:gd name="T18" fmla="*/ 76 w 472"/>
                  <a:gd name="T19" fmla="*/ 150 h 732"/>
                  <a:gd name="T20" fmla="*/ 83 w 472"/>
                  <a:gd name="T21" fmla="*/ 172 h 732"/>
                  <a:gd name="T22" fmla="*/ 87 w 472"/>
                  <a:gd name="T23" fmla="*/ 194 h 732"/>
                  <a:gd name="T24" fmla="*/ 89 w 472"/>
                  <a:gd name="T25" fmla="*/ 203 h 732"/>
                  <a:gd name="T26" fmla="*/ 90 w 472"/>
                  <a:gd name="T27" fmla="*/ 209 h 732"/>
                  <a:gd name="T28" fmla="*/ 91 w 472"/>
                  <a:gd name="T29" fmla="*/ 214 h 732"/>
                  <a:gd name="T30" fmla="*/ 92 w 472"/>
                  <a:gd name="T31" fmla="*/ 222 h 732"/>
                  <a:gd name="T32" fmla="*/ 96 w 472"/>
                  <a:gd name="T33" fmla="*/ 234 h 732"/>
                  <a:gd name="T34" fmla="*/ 106 w 472"/>
                  <a:gd name="T35" fmla="*/ 242 h 732"/>
                  <a:gd name="T36" fmla="*/ 118 w 472"/>
                  <a:gd name="T37" fmla="*/ 244 h 732"/>
                  <a:gd name="T38" fmla="*/ 139 w 472"/>
                  <a:gd name="T39" fmla="*/ 239 h 732"/>
                  <a:gd name="T40" fmla="*/ 155 w 472"/>
                  <a:gd name="T41" fmla="*/ 229 h 732"/>
                  <a:gd name="T42" fmla="*/ 157 w 472"/>
                  <a:gd name="T43" fmla="*/ 219 h 732"/>
                  <a:gd name="T44" fmla="*/ 154 w 472"/>
                  <a:gd name="T45" fmla="*/ 200 h 732"/>
                  <a:gd name="T46" fmla="*/ 149 w 472"/>
                  <a:gd name="T47" fmla="*/ 182 h 732"/>
                  <a:gd name="T48" fmla="*/ 143 w 472"/>
                  <a:gd name="T49" fmla="*/ 163 h 732"/>
                  <a:gd name="T50" fmla="*/ 137 w 472"/>
                  <a:gd name="T51" fmla="*/ 145 h 732"/>
                  <a:gd name="T52" fmla="*/ 132 w 472"/>
                  <a:gd name="T53" fmla="*/ 126 h 732"/>
                  <a:gd name="T54" fmla="*/ 129 w 472"/>
                  <a:gd name="T55" fmla="*/ 112 h 732"/>
                  <a:gd name="T56" fmla="*/ 123 w 472"/>
                  <a:gd name="T57" fmla="*/ 90 h 732"/>
                  <a:gd name="T58" fmla="*/ 120 w 472"/>
                  <a:gd name="T59" fmla="*/ 68 h 732"/>
                  <a:gd name="T60" fmla="*/ 119 w 472"/>
                  <a:gd name="T61" fmla="*/ 60 h 732"/>
                  <a:gd name="T62" fmla="*/ 117 w 472"/>
                  <a:gd name="T63" fmla="*/ 48 h 732"/>
                  <a:gd name="T64" fmla="*/ 115 w 472"/>
                  <a:gd name="T65" fmla="*/ 36 h 732"/>
                  <a:gd name="T66" fmla="*/ 111 w 472"/>
                  <a:gd name="T67" fmla="*/ 24 h 732"/>
                  <a:gd name="T68" fmla="*/ 106 w 472"/>
                  <a:gd name="T69" fmla="*/ 14 h 732"/>
                  <a:gd name="T70" fmla="*/ 101 w 472"/>
                  <a:gd name="T71" fmla="*/ 8 h 732"/>
                  <a:gd name="T72" fmla="*/ 96 w 472"/>
                  <a:gd name="T73" fmla="*/ 4 h 732"/>
                  <a:gd name="T74" fmla="*/ 91 w 472"/>
                  <a:gd name="T75" fmla="*/ 1 h 732"/>
                  <a:gd name="T76" fmla="*/ 87 w 472"/>
                  <a:gd name="T77" fmla="*/ 0 h 732"/>
                  <a:gd name="T78" fmla="*/ 71 w 472"/>
                  <a:gd name="T79" fmla="*/ 3 h 732"/>
                  <a:gd name="T80" fmla="*/ 49 w 472"/>
                  <a:gd name="T81" fmla="*/ 11 h 732"/>
                  <a:gd name="T82" fmla="*/ 39 w 472"/>
                  <a:gd name="T83" fmla="*/ 15 h 732"/>
                  <a:gd name="T84" fmla="*/ 22 w 472"/>
                  <a:gd name="T85" fmla="*/ 21 h 732"/>
                  <a:gd name="T86" fmla="*/ 5 w 472"/>
                  <a:gd name="T87" fmla="*/ 31 h 7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72"/>
                  <a:gd name="T133" fmla="*/ 0 h 732"/>
                  <a:gd name="T134" fmla="*/ 472 w 472"/>
                  <a:gd name="T135" fmla="*/ 732 h 7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72" h="732">
                    <a:moveTo>
                      <a:pt x="0" y="121"/>
                    </a:moveTo>
                    <a:lnTo>
                      <a:pt x="0" y="121"/>
                    </a:lnTo>
                    <a:lnTo>
                      <a:pt x="2" y="144"/>
                    </a:lnTo>
                    <a:lnTo>
                      <a:pt x="9" y="165"/>
                    </a:lnTo>
                    <a:lnTo>
                      <a:pt x="15" y="185"/>
                    </a:lnTo>
                    <a:lnTo>
                      <a:pt x="25" y="205"/>
                    </a:lnTo>
                    <a:lnTo>
                      <a:pt x="35" y="223"/>
                    </a:lnTo>
                    <a:lnTo>
                      <a:pt x="47" y="241"/>
                    </a:lnTo>
                    <a:lnTo>
                      <a:pt x="60" y="258"/>
                    </a:lnTo>
                    <a:lnTo>
                      <a:pt x="75" y="276"/>
                    </a:lnTo>
                    <a:lnTo>
                      <a:pt x="82" y="284"/>
                    </a:lnTo>
                    <a:lnTo>
                      <a:pt x="91" y="293"/>
                    </a:lnTo>
                    <a:lnTo>
                      <a:pt x="99" y="301"/>
                    </a:lnTo>
                    <a:lnTo>
                      <a:pt x="106" y="309"/>
                    </a:lnTo>
                    <a:lnTo>
                      <a:pt x="115" y="318"/>
                    </a:lnTo>
                    <a:lnTo>
                      <a:pt x="122" y="327"/>
                    </a:lnTo>
                    <a:lnTo>
                      <a:pt x="130" y="336"/>
                    </a:lnTo>
                    <a:lnTo>
                      <a:pt x="137" y="345"/>
                    </a:lnTo>
                    <a:lnTo>
                      <a:pt x="147" y="355"/>
                    </a:lnTo>
                    <a:lnTo>
                      <a:pt x="157" y="365"/>
                    </a:lnTo>
                    <a:lnTo>
                      <a:pt x="167" y="376"/>
                    </a:lnTo>
                    <a:lnTo>
                      <a:pt x="179" y="386"/>
                    </a:lnTo>
                    <a:lnTo>
                      <a:pt x="189" y="396"/>
                    </a:lnTo>
                    <a:lnTo>
                      <a:pt x="199" y="406"/>
                    </a:lnTo>
                    <a:lnTo>
                      <a:pt x="208" y="417"/>
                    </a:lnTo>
                    <a:lnTo>
                      <a:pt x="216" y="428"/>
                    </a:lnTo>
                    <a:lnTo>
                      <a:pt x="228" y="449"/>
                    </a:lnTo>
                    <a:lnTo>
                      <a:pt x="236" y="471"/>
                    </a:lnTo>
                    <a:lnTo>
                      <a:pt x="244" y="493"/>
                    </a:lnTo>
                    <a:lnTo>
                      <a:pt x="249" y="515"/>
                    </a:lnTo>
                    <a:lnTo>
                      <a:pt x="254" y="537"/>
                    </a:lnTo>
                    <a:lnTo>
                      <a:pt x="258" y="558"/>
                    </a:lnTo>
                    <a:lnTo>
                      <a:pt x="263" y="581"/>
                    </a:lnTo>
                    <a:lnTo>
                      <a:pt x="268" y="604"/>
                    </a:lnTo>
                    <a:lnTo>
                      <a:pt x="269" y="609"/>
                    </a:lnTo>
                    <a:lnTo>
                      <a:pt x="269" y="615"/>
                    </a:lnTo>
                    <a:lnTo>
                      <a:pt x="270" y="620"/>
                    </a:lnTo>
                    <a:lnTo>
                      <a:pt x="271" y="626"/>
                    </a:lnTo>
                    <a:lnTo>
                      <a:pt x="273" y="631"/>
                    </a:lnTo>
                    <a:lnTo>
                      <a:pt x="274" y="636"/>
                    </a:lnTo>
                    <a:lnTo>
                      <a:pt x="274" y="641"/>
                    </a:lnTo>
                    <a:lnTo>
                      <a:pt x="275" y="646"/>
                    </a:lnTo>
                    <a:lnTo>
                      <a:pt x="278" y="665"/>
                    </a:lnTo>
                    <a:lnTo>
                      <a:pt x="280" y="680"/>
                    </a:lnTo>
                    <a:lnTo>
                      <a:pt x="283" y="693"/>
                    </a:lnTo>
                    <a:lnTo>
                      <a:pt x="288" y="703"/>
                    </a:lnTo>
                    <a:lnTo>
                      <a:pt x="294" y="713"/>
                    </a:lnTo>
                    <a:lnTo>
                      <a:pt x="304" y="720"/>
                    </a:lnTo>
                    <a:lnTo>
                      <a:pt x="319" y="727"/>
                    </a:lnTo>
                    <a:lnTo>
                      <a:pt x="339" y="732"/>
                    </a:lnTo>
                    <a:lnTo>
                      <a:pt x="356" y="731"/>
                    </a:lnTo>
                    <a:lnTo>
                      <a:pt x="375" y="729"/>
                    </a:lnTo>
                    <a:lnTo>
                      <a:pt x="397" y="724"/>
                    </a:lnTo>
                    <a:lnTo>
                      <a:pt x="417" y="718"/>
                    </a:lnTo>
                    <a:lnTo>
                      <a:pt x="437" y="709"/>
                    </a:lnTo>
                    <a:lnTo>
                      <a:pt x="453" y="699"/>
                    </a:lnTo>
                    <a:lnTo>
                      <a:pt x="465" y="688"/>
                    </a:lnTo>
                    <a:lnTo>
                      <a:pt x="472" y="675"/>
                    </a:lnTo>
                    <a:lnTo>
                      <a:pt x="472" y="657"/>
                    </a:lnTo>
                    <a:lnTo>
                      <a:pt x="469" y="638"/>
                    </a:lnTo>
                    <a:lnTo>
                      <a:pt x="467" y="620"/>
                    </a:lnTo>
                    <a:lnTo>
                      <a:pt x="463" y="601"/>
                    </a:lnTo>
                    <a:lnTo>
                      <a:pt x="458" y="584"/>
                    </a:lnTo>
                    <a:lnTo>
                      <a:pt x="453" y="565"/>
                    </a:lnTo>
                    <a:lnTo>
                      <a:pt x="448" y="546"/>
                    </a:lnTo>
                    <a:lnTo>
                      <a:pt x="442" y="527"/>
                    </a:lnTo>
                    <a:lnTo>
                      <a:pt x="435" y="508"/>
                    </a:lnTo>
                    <a:lnTo>
                      <a:pt x="429" y="489"/>
                    </a:lnTo>
                    <a:lnTo>
                      <a:pt x="423" y="470"/>
                    </a:lnTo>
                    <a:lnTo>
                      <a:pt x="418" y="453"/>
                    </a:lnTo>
                    <a:lnTo>
                      <a:pt x="412" y="434"/>
                    </a:lnTo>
                    <a:lnTo>
                      <a:pt x="407" y="416"/>
                    </a:lnTo>
                    <a:lnTo>
                      <a:pt x="402" y="397"/>
                    </a:lnTo>
                    <a:lnTo>
                      <a:pt x="398" y="379"/>
                    </a:lnTo>
                    <a:lnTo>
                      <a:pt x="393" y="358"/>
                    </a:lnTo>
                    <a:lnTo>
                      <a:pt x="388" y="336"/>
                    </a:lnTo>
                    <a:lnTo>
                      <a:pt x="383" y="314"/>
                    </a:lnTo>
                    <a:lnTo>
                      <a:pt x="378" y="292"/>
                    </a:lnTo>
                    <a:lnTo>
                      <a:pt x="371" y="269"/>
                    </a:lnTo>
                    <a:lnTo>
                      <a:pt x="368" y="247"/>
                    </a:lnTo>
                    <a:lnTo>
                      <a:pt x="364" y="225"/>
                    </a:lnTo>
                    <a:lnTo>
                      <a:pt x="360" y="203"/>
                    </a:lnTo>
                    <a:lnTo>
                      <a:pt x="359" y="192"/>
                    </a:lnTo>
                    <a:lnTo>
                      <a:pt x="358" y="181"/>
                    </a:lnTo>
                    <a:lnTo>
                      <a:pt x="355" y="170"/>
                    </a:lnTo>
                    <a:lnTo>
                      <a:pt x="354" y="157"/>
                    </a:lnTo>
                    <a:lnTo>
                      <a:pt x="353" y="145"/>
                    </a:lnTo>
                    <a:lnTo>
                      <a:pt x="350" y="133"/>
                    </a:lnTo>
                    <a:lnTo>
                      <a:pt x="349" y="120"/>
                    </a:lnTo>
                    <a:lnTo>
                      <a:pt x="346" y="107"/>
                    </a:lnTo>
                    <a:lnTo>
                      <a:pt x="343" y="95"/>
                    </a:lnTo>
                    <a:lnTo>
                      <a:pt x="339" y="83"/>
                    </a:lnTo>
                    <a:lnTo>
                      <a:pt x="335" y="72"/>
                    </a:lnTo>
                    <a:lnTo>
                      <a:pt x="330" y="61"/>
                    </a:lnTo>
                    <a:lnTo>
                      <a:pt x="325" y="50"/>
                    </a:lnTo>
                    <a:lnTo>
                      <a:pt x="319" y="41"/>
                    </a:lnTo>
                    <a:lnTo>
                      <a:pt x="311" y="31"/>
                    </a:lnTo>
                    <a:lnTo>
                      <a:pt x="303" y="23"/>
                    </a:lnTo>
                    <a:lnTo>
                      <a:pt x="299" y="20"/>
                    </a:lnTo>
                    <a:lnTo>
                      <a:pt x="295" y="15"/>
                    </a:lnTo>
                    <a:lnTo>
                      <a:pt x="290" y="11"/>
                    </a:lnTo>
                    <a:lnTo>
                      <a:pt x="285" y="8"/>
                    </a:lnTo>
                    <a:lnTo>
                      <a:pt x="280" y="4"/>
                    </a:lnTo>
                    <a:lnTo>
                      <a:pt x="274" y="2"/>
                    </a:lnTo>
                    <a:lnTo>
                      <a:pt x="269" y="1"/>
                    </a:lnTo>
                    <a:lnTo>
                      <a:pt x="263" y="0"/>
                    </a:lnTo>
                    <a:lnTo>
                      <a:pt x="250" y="0"/>
                    </a:lnTo>
                    <a:lnTo>
                      <a:pt x="233" y="4"/>
                    </a:lnTo>
                    <a:lnTo>
                      <a:pt x="213" y="10"/>
                    </a:lnTo>
                    <a:lnTo>
                      <a:pt x="190" y="16"/>
                    </a:lnTo>
                    <a:lnTo>
                      <a:pt x="167" y="24"/>
                    </a:lnTo>
                    <a:lnTo>
                      <a:pt x="147" y="33"/>
                    </a:lnTo>
                    <a:lnTo>
                      <a:pt x="130" y="40"/>
                    </a:lnTo>
                    <a:lnTo>
                      <a:pt x="117" y="45"/>
                    </a:lnTo>
                    <a:lnTo>
                      <a:pt x="104" y="50"/>
                    </a:lnTo>
                    <a:lnTo>
                      <a:pt x="86" y="56"/>
                    </a:lnTo>
                    <a:lnTo>
                      <a:pt x="66" y="64"/>
                    </a:lnTo>
                    <a:lnTo>
                      <a:pt x="47" y="73"/>
                    </a:lnTo>
                    <a:lnTo>
                      <a:pt x="29" y="83"/>
                    </a:lnTo>
                    <a:lnTo>
                      <a:pt x="14" y="94"/>
                    </a:lnTo>
                    <a:lnTo>
                      <a:pt x="4" y="107"/>
                    </a:lnTo>
                    <a:lnTo>
                      <a:pt x="0" y="12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4" name="Freeform 35"/>
              <p:cNvSpPr>
                <a:spLocks/>
              </p:cNvSpPr>
              <p:nvPr/>
            </p:nvSpPr>
            <p:spPr bwMode="auto">
              <a:xfrm>
                <a:off x="2674" y="1872"/>
                <a:ext cx="175" cy="145"/>
              </a:xfrm>
              <a:custGeom>
                <a:avLst/>
                <a:gdLst>
                  <a:gd name="T0" fmla="*/ 20 w 523"/>
                  <a:gd name="T1" fmla="*/ 96 h 436"/>
                  <a:gd name="T2" fmla="*/ 17 w 523"/>
                  <a:gd name="T3" fmla="*/ 94 h 436"/>
                  <a:gd name="T4" fmla="*/ 15 w 523"/>
                  <a:gd name="T5" fmla="*/ 90 h 436"/>
                  <a:gd name="T6" fmla="*/ 12 w 523"/>
                  <a:gd name="T7" fmla="*/ 87 h 436"/>
                  <a:gd name="T8" fmla="*/ 9 w 523"/>
                  <a:gd name="T9" fmla="*/ 81 h 436"/>
                  <a:gd name="T10" fmla="*/ 5 w 523"/>
                  <a:gd name="T11" fmla="*/ 77 h 436"/>
                  <a:gd name="T12" fmla="*/ 4 w 523"/>
                  <a:gd name="T13" fmla="*/ 74 h 436"/>
                  <a:gd name="T14" fmla="*/ 4 w 523"/>
                  <a:gd name="T15" fmla="*/ 74 h 436"/>
                  <a:gd name="T16" fmla="*/ 0 w 523"/>
                  <a:gd name="T17" fmla="*/ 66 h 436"/>
                  <a:gd name="T18" fmla="*/ 0 w 523"/>
                  <a:gd name="T19" fmla="*/ 53 h 436"/>
                  <a:gd name="T20" fmla="*/ 6 w 523"/>
                  <a:gd name="T21" fmla="*/ 40 h 436"/>
                  <a:gd name="T22" fmla="*/ 13 w 523"/>
                  <a:gd name="T23" fmla="*/ 34 h 436"/>
                  <a:gd name="T24" fmla="*/ 20 w 523"/>
                  <a:gd name="T25" fmla="*/ 30 h 436"/>
                  <a:gd name="T26" fmla="*/ 30 w 523"/>
                  <a:gd name="T27" fmla="*/ 26 h 436"/>
                  <a:gd name="T28" fmla="*/ 39 w 523"/>
                  <a:gd name="T29" fmla="*/ 20 h 436"/>
                  <a:gd name="T30" fmla="*/ 49 w 523"/>
                  <a:gd name="T31" fmla="*/ 16 h 436"/>
                  <a:gd name="T32" fmla="*/ 57 w 523"/>
                  <a:gd name="T33" fmla="*/ 13 h 436"/>
                  <a:gd name="T34" fmla="*/ 64 w 523"/>
                  <a:gd name="T35" fmla="*/ 9 h 436"/>
                  <a:gd name="T36" fmla="*/ 74 w 523"/>
                  <a:gd name="T37" fmla="*/ 4 h 436"/>
                  <a:gd name="T38" fmla="*/ 84 w 523"/>
                  <a:gd name="T39" fmla="*/ 0 h 436"/>
                  <a:gd name="T40" fmla="*/ 94 w 523"/>
                  <a:gd name="T41" fmla="*/ 3 h 436"/>
                  <a:gd name="T42" fmla="*/ 105 w 523"/>
                  <a:gd name="T43" fmla="*/ 3 h 436"/>
                  <a:gd name="T44" fmla="*/ 118 w 523"/>
                  <a:gd name="T45" fmla="*/ 1 h 436"/>
                  <a:gd name="T46" fmla="*/ 131 w 523"/>
                  <a:gd name="T47" fmla="*/ 5 h 436"/>
                  <a:gd name="T48" fmla="*/ 145 w 523"/>
                  <a:gd name="T49" fmla="*/ 9 h 436"/>
                  <a:gd name="T50" fmla="*/ 154 w 523"/>
                  <a:gd name="T51" fmla="*/ 13 h 436"/>
                  <a:gd name="T52" fmla="*/ 156 w 523"/>
                  <a:gd name="T53" fmla="*/ 19 h 436"/>
                  <a:gd name="T54" fmla="*/ 158 w 523"/>
                  <a:gd name="T55" fmla="*/ 21 h 436"/>
                  <a:gd name="T56" fmla="*/ 164 w 523"/>
                  <a:gd name="T57" fmla="*/ 29 h 436"/>
                  <a:gd name="T58" fmla="*/ 169 w 523"/>
                  <a:gd name="T59" fmla="*/ 43 h 436"/>
                  <a:gd name="T60" fmla="*/ 169 w 523"/>
                  <a:gd name="T61" fmla="*/ 57 h 436"/>
                  <a:gd name="T62" fmla="*/ 171 w 523"/>
                  <a:gd name="T63" fmla="*/ 71 h 436"/>
                  <a:gd name="T64" fmla="*/ 172 w 523"/>
                  <a:gd name="T65" fmla="*/ 85 h 436"/>
                  <a:gd name="T66" fmla="*/ 170 w 523"/>
                  <a:gd name="T67" fmla="*/ 97 h 436"/>
                  <a:gd name="T68" fmla="*/ 170 w 523"/>
                  <a:gd name="T69" fmla="*/ 107 h 436"/>
                  <a:gd name="T70" fmla="*/ 172 w 523"/>
                  <a:gd name="T71" fmla="*/ 117 h 436"/>
                  <a:gd name="T72" fmla="*/ 175 w 523"/>
                  <a:gd name="T73" fmla="*/ 127 h 436"/>
                  <a:gd name="T74" fmla="*/ 170 w 523"/>
                  <a:gd name="T75" fmla="*/ 140 h 436"/>
                  <a:gd name="T76" fmla="*/ 162 w 523"/>
                  <a:gd name="T77" fmla="*/ 145 h 436"/>
                  <a:gd name="T78" fmla="*/ 157 w 523"/>
                  <a:gd name="T79" fmla="*/ 142 h 436"/>
                  <a:gd name="T80" fmla="*/ 139 w 523"/>
                  <a:gd name="T81" fmla="*/ 135 h 436"/>
                  <a:gd name="T82" fmla="*/ 114 w 523"/>
                  <a:gd name="T83" fmla="*/ 127 h 436"/>
                  <a:gd name="T84" fmla="*/ 89 w 523"/>
                  <a:gd name="T85" fmla="*/ 119 h 436"/>
                  <a:gd name="T86" fmla="*/ 64 w 523"/>
                  <a:gd name="T87" fmla="*/ 111 h 436"/>
                  <a:gd name="T88" fmla="*/ 39 w 523"/>
                  <a:gd name="T89" fmla="*/ 103 h 4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23"/>
                  <a:gd name="T136" fmla="*/ 0 h 436"/>
                  <a:gd name="T137" fmla="*/ 523 w 523"/>
                  <a:gd name="T138" fmla="*/ 436 h 4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23" h="436">
                    <a:moveTo>
                      <a:pt x="70" y="294"/>
                    </a:moveTo>
                    <a:lnTo>
                      <a:pt x="66" y="292"/>
                    </a:lnTo>
                    <a:lnTo>
                      <a:pt x="61" y="290"/>
                    </a:lnTo>
                    <a:lnTo>
                      <a:pt x="57" y="286"/>
                    </a:lnTo>
                    <a:lnTo>
                      <a:pt x="53" y="283"/>
                    </a:lnTo>
                    <a:lnTo>
                      <a:pt x="50" y="282"/>
                    </a:lnTo>
                    <a:lnTo>
                      <a:pt x="47" y="277"/>
                    </a:lnTo>
                    <a:lnTo>
                      <a:pt x="45" y="274"/>
                    </a:lnTo>
                    <a:lnTo>
                      <a:pt x="45" y="271"/>
                    </a:lnTo>
                    <a:lnTo>
                      <a:pt x="42" y="270"/>
                    </a:lnTo>
                    <a:lnTo>
                      <a:pt x="40" y="266"/>
                    </a:lnTo>
                    <a:lnTo>
                      <a:pt x="36" y="261"/>
                    </a:lnTo>
                    <a:lnTo>
                      <a:pt x="33" y="255"/>
                    </a:lnTo>
                    <a:lnTo>
                      <a:pt x="30" y="249"/>
                    </a:lnTo>
                    <a:lnTo>
                      <a:pt x="26" y="243"/>
                    </a:lnTo>
                    <a:lnTo>
                      <a:pt x="23" y="237"/>
                    </a:lnTo>
                    <a:lnTo>
                      <a:pt x="20" y="234"/>
                    </a:lnTo>
                    <a:lnTo>
                      <a:pt x="15" y="233"/>
                    </a:lnTo>
                    <a:lnTo>
                      <a:pt x="13" y="232"/>
                    </a:lnTo>
                    <a:lnTo>
                      <a:pt x="13" y="229"/>
                    </a:lnTo>
                    <a:lnTo>
                      <a:pt x="13" y="224"/>
                    </a:lnTo>
                    <a:lnTo>
                      <a:pt x="12" y="224"/>
                    </a:lnTo>
                    <a:lnTo>
                      <a:pt x="11" y="224"/>
                    </a:lnTo>
                    <a:lnTo>
                      <a:pt x="10" y="224"/>
                    </a:lnTo>
                    <a:lnTo>
                      <a:pt x="5" y="211"/>
                    </a:lnTo>
                    <a:lnTo>
                      <a:pt x="1" y="198"/>
                    </a:lnTo>
                    <a:lnTo>
                      <a:pt x="0" y="184"/>
                    </a:lnTo>
                    <a:lnTo>
                      <a:pt x="0" y="171"/>
                    </a:lnTo>
                    <a:lnTo>
                      <a:pt x="1" y="158"/>
                    </a:lnTo>
                    <a:lnTo>
                      <a:pt x="5" y="144"/>
                    </a:lnTo>
                    <a:lnTo>
                      <a:pt x="10" y="132"/>
                    </a:lnTo>
                    <a:lnTo>
                      <a:pt x="17" y="120"/>
                    </a:lnTo>
                    <a:lnTo>
                      <a:pt x="25" y="114"/>
                    </a:lnTo>
                    <a:lnTo>
                      <a:pt x="32" y="109"/>
                    </a:lnTo>
                    <a:lnTo>
                      <a:pt x="38" y="103"/>
                    </a:lnTo>
                    <a:lnTo>
                      <a:pt x="46" y="99"/>
                    </a:lnTo>
                    <a:lnTo>
                      <a:pt x="52" y="94"/>
                    </a:lnTo>
                    <a:lnTo>
                      <a:pt x="61" y="90"/>
                    </a:lnTo>
                    <a:lnTo>
                      <a:pt x="70" y="85"/>
                    </a:lnTo>
                    <a:lnTo>
                      <a:pt x="80" y="81"/>
                    </a:lnTo>
                    <a:lnTo>
                      <a:pt x="90" y="78"/>
                    </a:lnTo>
                    <a:lnTo>
                      <a:pt x="98" y="73"/>
                    </a:lnTo>
                    <a:lnTo>
                      <a:pt x="107" y="68"/>
                    </a:lnTo>
                    <a:lnTo>
                      <a:pt x="116" y="61"/>
                    </a:lnTo>
                    <a:lnTo>
                      <a:pt x="126" y="55"/>
                    </a:lnTo>
                    <a:lnTo>
                      <a:pt x="135" y="51"/>
                    </a:lnTo>
                    <a:lnTo>
                      <a:pt x="145" y="48"/>
                    </a:lnTo>
                    <a:lnTo>
                      <a:pt x="156" y="47"/>
                    </a:lnTo>
                    <a:lnTo>
                      <a:pt x="162" y="42"/>
                    </a:lnTo>
                    <a:lnTo>
                      <a:pt x="170" y="38"/>
                    </a:lnTo>
                    <a:lnTo>
                      <a:pt x="177" y="33"/>
                    </a:lnTo>
                    <a:lnTo>
                      <a:pt x="186" y="30"/>
                    </a:lnTo>
                    <a:lnTo>
                      <a:pt x="192" y="27"/>
                    </a:lnTo>
                    <a:lnTo>
                      <a:pt x="201" y="22"/>
                    </a:lnTo>
                    <a:lnTo>
                      <a:pt x="211" y="17"/>
                    </a:lnTo>
                    <a:lnTo>
                      <a:pt x="222" y="11"/>
                    </a:lnTo>
                    <a:lnTo>
                      <a:pt x="232" y="7"/>
                    </a:lnTo>
                    <a:lnTo>
                      <a:pt x="242" y="3"/>
                    </a:lnTo>
                    <a:lnTo>
                      <a:pt x="250" y="1"/>
                    </a:lnTo>
                    <a:lnTo>
                      <a:pt x="256" y="0"/>
                    </a:lnTo>
                    <a:lnTo>
                      <a:pt x="270" y="6"/>
                    </a:lnTo>
                    <a:lnTo>
                      <a:pt x="282" y="8"/>
                    </a:lnTo>
                    <a:lnTo>
                      <a:pt x="294" y="10"/>
                    </a:lnTo>
                    <a:lnTo>
                      <a:pt x="305" y="10"/>
                    </a:lnTo>
                    <a:lnTo>
                      <a:pt x="315" y="9"/>
                    </a:lnTo>
                    <a:lnTo>
                      <a:pt x="326" y="7"/>
                    </a:lnTo>
                    <a:lnTo>
                      <a:pt x="339" y="4"/>
                    </a:lnTo>
                    <a:lnTo>
                      <a:pt x="354" y="2"/>
                    </a:lnTo>
                    <a:lnTo>
                      <a:pt x="365" y="7"/>
                    </a:lnTo>
                    <a:lnTo>
                      <a:pt x="379" y="11"/>
                    </a:lnTo>
                    <a:lnTo>
                      <a:pt x="391" y="16"/>
                    </a:lnTo>
                    <a:lnTo>
                      <a:pt x="406" y="20"/>
                    </a:lnTo>
                    <a:lnTo>
                      <a:pt x="420" y="23"/>
                    </a:lnTo>
                    <a:lnTo>
                      <a:pt x="433" y="27"/>
                    </a:lnTo>
                    <a:lnTo>
                      <a:pt x="446" y="30"/>
                    </a:lnTo>
                    <a:lnTo>
                      <a:pt x="458" y="33"/>
                    </a:lnTo>
                    <a:lnTo>
                      <a:pt x="459" y="40"/>
                    </a:lnTo>
                    <a:lnTo>
                      <a:pt x="461" y="45"/>
                    </a:lnTo>
                    <a:lnTo>
                      <a:pt x="464" y="52"/>
                    </a:lnTo>
                    <a:lnTo>
                      <a:pt x="465" y="58"/>
                    </a:lnTo>
                    <a:lnTo>
                      <a:pt x="466" y="59"/>
                    </a:lnTo>
                    <a:lnTo>
                      <a:pt x="469" y="61"/>
                    </a:lnTo>
                    <a:lnTo>
                      <a:pt x="471" y="63"/>
                    </a:lnTo>
                    <a:lnTo>
                      <a:pt x="474" y="64"/>
                    </a:lnTo>
                    <a:lnTo>
                      <a:pt x="484" y="74"/>
                    </a:lnTo>
                    <a:lnTo>
                      <a:pt x="491" y="87"/>
                    </a:lnTo>
                    <a:lnTo>
                      <a:pt x="498" y="101"/>
                    </a:lnTo>
                    <a:lnTo>
                      <a:pt x="503" y="114"/>
                    </a:lnTo>
                    <a:lnTo>
                      <a:pt x="506" y="130"/>
                    </a:lnTo>
                    <a:lnTo>
                      <a:pt x="508" y="144"/>
                    </a:lnTo>
                    <a:lnTo>
                      <a:pt x="506" y="159"/>
                    </a:lnTo>
                    <a:lnTo>
                      <a:pt x="504" y="172"/>
                    </a:lnTo>
                    <a:lnTo>
                      <a:pt x="506" y="184"/>
                    </a:lnTo>
                    <a:lnTo>
                      <a:pt x="509" y="198"/>
                    </a:lnTo>
                    <a:lnTo>
                      <a:pt x="511" y="212"/>
                    </a:lnTo>
                    <a:lnTo>
                      <a:pt x="513" y="227"/>
                    </a:lnTo>
                    <a:lnTo>
                      <a:pt x="513" y="243"/>
                    </a:lnTo>
                    <a:lnTo>
                      <a:pt x="513" y="257"/>
                    </a:lnTo>
                    <a:lnTo>
                      <a:pt x="511" y="271"/>
                    </a:lnTo>
                    <a:lnTo>
                      <a:pt x="509" y="282"/>
                    </a:lnTo>
                    <a:lnTo>
                      <a:pt x="508" y="293"/>
                    </a:lnTo>
                    <a:lnTo>
                      <a:pt x="506" y="303"/>
                    </a:lnTo>
                    <a:lnTo>
                      <a:pt x="508" y="313"/>
                    </a:lnTo>
                    <a:lnTo>
                      <a:pt x="509" y="323"/>
                    </a:lnTo>
                    <a:lnTo>
                      <a:pt x="510" y="332"/>
                    </a:lnTo>
                    <a:lnTo>
                      <a:pt x="511" y="342"/>
                    </a:lnTo>
                    <a:lnTo>
                      <a:pt x="513" y="353"/>
                    </a:lnTo>
                    <a:lnTo>
                      <a:pt x="514" y="364"/>
                    </a:lnTo>
                    <a:lnTo>
                      <a:pt x="520" y="372"/>
                    </a:lnTo>
                    <a:lnTo>
                      <a:pt x="523" y="382"/>
                    </a:lnTo>
                    <a:lnTo>
                      <a:pt x="520" y="395"/>
                    </a:lnTo>
                    <a:lnTo>
                      <a:pt x="515" y="408"/>
                    </a:lnTo>
                    <a:lnTo>
                      <a:pt x="508" y="421"/>
                    </a:lnTo>
                    <a:lnTo>
                      <a:pt x="500" y="429"/>
                    </a:lnTo>
                    <a:lnTo>
                      <a:pt x="491" y="436"/>
                    </a:lnTo>
                    <a:lnTo>
                      <a:pt x="484" y="436"/>
                    </a:lnTo>
                    <a:lnTo>
                      <a:pt x="481" y="434"/>
                    </a:lnTo>
                    <a:lnTo>
                      <a:pt x="476" y="431"/>
                    </a:lnTo>
                    <a:lnTo>
                      <a:pt x="470" y="427"/>
                    </a:lnTo>
                    <a:lnTo>
                      <a:pt x="465" y="424"/>
                    </a:lnTo>
                    <a:lnTo>
                      <a:pt x="440" y="416"/>
                    </a:lnTo>
                    <a:lnTo>
                      <a:pt x="416" y="407"/>
                    </a:lnTo>
                    <a:lnTo>
                      <a:pt x="391" y="400"/>
                    </a:lnTo>
                    <a:lnTo>
                      <a:pt x="366" y="392"/>
                    </a:lnTo>
                    <a:lnTo>
                      <a:pt x="341" y="383"/>
                    </a:lnTo>
                    <a:lnTo>
                      <a:pt x="316" y="375"/>
                    </a:lnTo>
                    <a:lnTo>
                      <a:pt x="291" y="367"/>
                    </a:lnTo>
                    <a:lnTo>
                      <a:pt x="267" y="358"/>
                    </a:lnTo>
                    <a:lnTo>
                      <a:pt x="242" y="351"/>
                    </a:lnTo>
                    <a:lnTo>
                      <a:pt x="217" y="343"/>
                    </a:lnTo>
                    <a:lnTo>
                      <a:pt x="192" y="335"/>
                    </a:lnTo>
                    <a:lnTo>
                      <a:pt x="167" y="326"/>
                    </a:lnTo>
                    <a:lnTo>
                      <a:pt x="143" y="318"/>
                    </a:lnTo>
                    <a:lnTo>
                      <a:pt x="118" y="311"/>
                    </a:lnTo>
                    <a:lnTo>
                      <a:pt x="95" y="302"/>
                    </a:lnTo>
                    <a:lnTo>
                      <a:pt x="70" y="294"/>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5" name="Freeform 36"/>
              <p:cNvSpPr>
                <a:spLocks/>
              </p:cNvSpPr>
              <p:nvPr/>
            </p:nvSpPr>
            <p:spPr bwMode="auto">
              <a:xfrm>
                <a:off x="2674" y="1872"/>
                <a:ext cx="175" cy="145"/>
              </a:xfrm>
              <a:custGeom>
                <a:avLst/>
                <a:gdLst>
                  <a:gd name="T0" fmla="*/ 22 w 523"/>
                  <a:gd name="T1" fmla="*/ 97 h 436"/>
                  <a:gd name="T2" fmla="*/ 18 w 523"/>
                  <a:gd name="T3" fmla="*/ 94 h 436"/>
                  <a:gd name="T4" fmla="*/ 16 w 523"/>
                  <a:gd name="T5" fmla="*/ 92 h 436"/>
                  <a:gd name="T6" fmla="*/ 15 w 523"/>
                  <a:gd name="T7" fmla="*/ 90 h 436"/>
                  <a:gd name="T8" fmla="*/ 12 w 523"/>
                  <a:gd name="T9" fmla="*/ 87 h 436"/>
                  <a:gd name="T10" fmla="*/ 9 w 523"/>
                  <a:gd name="T11" fmla="*/ 81 h 436"/>
                  <a:gd name="T12" fmla="*/ 7 w 523"/>
                  <a:gd name="T13" fmla="*/ 78 h 436"/>
                  <a:gd name="T14" fmla="*/ 4 w 523"/>
                  <a:gd name="T15" fmla="*/ 76 h 436"/>
                  <a:gd name="T16" fmla="*/ 4 w 523"/>
                  <a:gd name="T17" fmla="*/ 74 h 436"/>
                  <a:gd name="T18" fmla="*/ 3 w 523"/>
                  <a:gd name="T19" fmla="*/ 74 h 436"/>
                  <a:gd name="T20" fmla="*/ 0 w 523"/>
                  <a:gd name="T21" fmla="*/ 66 h 436"/>
                  <a:gd name="T22" fmla="*/ 0 w 523"/>
                  <a:gd name="T23" fmla="*/ 53 h 436"/>
                  <a:gd name="T24" fmla="*/ 6 w 523"/>
                  <a:gd name="T25" fmla="*/ 40 h 436"/>
                  <a:gd name="T26" fmla="*/ 11 w 523"/>
                  <a:gd name="T27" fmla="*/ 36 h 436"/>
                  <a:gd name="T28" fmla="*/ 17 w 523"/>
                  <a:gd name="T29" fmla="*/ 31 h 436"/>
                  <a:gd name="T30" fmla="*/ 27 w 523"/>
                  <a:gd name="T31" fmla="*/ 27 h 436"/>
                  <a:gd name="T32" fmla="*/ 33 w 523"/>
                  <a:gd name="T33" fmla="*/ 24 h 436"/>
                  <a:gd name="T34" fmla="*/ 42 w 523"/>
                  <a:gd name="T35" fmla="*/ 18 h 436"/>
                  <a:gd name="T36" fmla="*/ 52 w 523"/>
                  <a:gd name="T37" fmla="*/ 16 h 436"/>
                  <a:gd name="T38" fmla="*/ 57 w 523"/>
                  <a:gd name="T39" fmla="*/ 13 h 436"/>
                  <a:gd name="T40" fmla="*/ 62 w 523"/>
                  <a:gd name="T41" fmla="*/ 10 h 436"/>
                  <a:gd name="T42" fmla="*/ 71 w 523"/>
                  <a:gd name="T43" fmla="*/ 6 h 436"/>
                  <a:gd name="T44" fmla="*/ 81 w 523"/>
                  <a:gd name="T45" fmla="*/ 1 h 436"/>
                  <a:gd name="T46" fmla="*/ 86 w 523"/>
                  <a:gd name="T47" fmla="*/ 0 h 436"/>
                  <a:gd name="T48" fmla="*/ 98 w 523"/>
                  <a:gd name="T49" fmla="*/ 3 h 436"/>
                  <a:gd name="T50" fmla="*/ 109 w 523"/>
                  <a:gd name="T51" fmla="*/ 2 h 436"/>
                  <a:gd name="T52" fmla="*/ 118 w 523"/>
                  <a:gd name="T53" fmla="*/ 1 h 436"/>
                  <a:gd name="T54" fmla="*/ 131 w 523"/>
                  <a:gd name="T55" fmla="*/ 5 h 436"/>
                  <a:gd name="T56" fmla="*/ 145 w 523"/>
                  <a:gd name="T57" fmla="*/ 9 h 436"/>
                  <a:gd name="T58" fmla="*/ 153 w 523"/>
                  <a:gd name="T59" fmla="*/ 11 h 436"/>
                  <a:gd name="T60" fmla="*/ 155 w 523"/>
                  <a:gd name="T61" fmla="*/ 17 h 436"/>
                  <a:gd name="T62" fmla="*/ 156 w 523"/>
                  <a:gd name="T63" fmla="*/ 20 h 436"/>
                  <a:gd name="T64" fmla="*/ 159 w 523"/>
                  <a:gd name="T65" fmla="*/ 21 h 436"/>
                  <a:gd name="T66" fmla="*/ 164 w 523"/>
                  <a:gd name="T67" fmla="*/ 29 h 436"/>
                  <a:gd name="T68" fmla="*/ 169 w 523"/>
                  <a:gd name="T69" fmla="*/ 43 h 436"/>
                  <a:gd name="T70" fmla="*/ 169 w 523"/>
                  <a:gd name="T71" fmla="*/ 57 h 436"/>
                  <a:gd name="T72" fmla="*/ 170 w 523"/>
                  <a:gd name="T73" fmla="*/ 66 h 436"/>
                  <a:gd name="T74" fmla="*/ 172 w 523"/>
                  <a:gd name="T75" fmla="*/ 81 h 436"/>
                  <a:gd name="T76" fmla="*/ 170 w 523"/>
                  <a:gd name="T77" fmla="*/ 94 h 436"/>
                  <a:gd name="T78" fmla="*/ 169 w 523"/>
                  <a:gd name="T79" fmla="*/ 101 h 436"/>
                  <a:gd name="T80" fmla="*/ 171 w 523"/>
                  <a:gd name="T81" fmla="*/ 110 h 436"/>
                  <a:gd name="T82" fmla="*/ 172 w 523"/>
                  <a:gd name="T83" fmla="*/ 121 h 436"/>
                  <a:gd name="T84" fmla="*/ 175 w 523"/>
                  <a:gd name="T85" fmla="*/ 127 h 436"/>
                  <a:gd name="T86" fmla="*/ 170 w 523"/>
                  <a:gd name="T87" fmla="*/ 140 h 436"/>
                  <a:gd name="T88" fmla="*/ 162 w 523"/>
                  <a:gd name="T89" fmla="*/ 145 h 436"/>
                  <a:gd name="T90" fmla="*/ 159 w 523"/>
                  <a:gd name="T91" fmla="*/ 143 h 436"/>
                  <a:gd name="T92" fmla="*/ 156 w 523"/>
                  <a:gd name="T93" fmla="*/ 141 h 436"/>
                  <a:gd name="T94" fmla="*/ 131 w 523"/>
                  <a:gd name="T95" fmla="*/ 133 h 436"/>
                  <a:gd name="T96" fmla="*/ 106 w 523"/>
                  <a:gd name="T97" fmla="*/ 125 h 436"/>
                  <a:gd name="T98" fmla="*/ 81 w 523"/>
                  <a:gd name="T99" fmla="*/ 117 h 436"/>
                  <a:gd name="T100" fmla="*/ 56 w 523"/>
                  <a:gd name="T101" fmla="*/ 108 h 436"/>
                  <a:gd name="T102" fmla="*/ 32 w 523"/>
                  <a:gd name="T103" fmla="*/ 100 h 4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23"/>
                  <a:gd name="T157" fmla="*/ 0 h 436"/>
                  <a:gd name="T158" fmla="*/ 523 w 523"/>
                  <a:gd name="T159" fmla="*/ 436 h 4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23" h="436">
                    <a:moveTo>
                      <a:pt x="70" y="294"/>
                    </a:moveTo>
                    <a:lnTo>
                      <a:pt x="70" y="294"/>
                    </a:lnTo>
                    <a:lnTo>
                      <a:pt x="66" y="292"/>
                    </a:lnTo>
                    <a:lnTo>
                      <a:pt x="61" y="290"/>
                    </a:lnTo>
                    <a:lnTo>
                      <a:pt x="57" y="286"/>
                    </a:lnTo>
                    <a:lnTo>
                      <a:pt x="53" y="283"/>
                    </a:lnTo>
                    <a:lnTo>
                      <a:pt x="50" y="282"/>
                    </a:lnTo>
                    <a:lnTo>
                      <a:pt x="47" y="277"/>
                    </a:lnTo>
                    <a:lnTo>
                      <a:pt x="45" y="274"/>
                    </a:lnTo>
                    <a:lnTo>
                      <a:pt x="45" y="271"/>
                    </a:lnTo>
                    <a:lnTo>
                      <a:pt x="42" y="270"/>
                    </a:lnTo>
                    <a:lnTo>
                      <a:pt x="40" y="266"/>
                    </a:lnTo>
                    <a:lnTo>
                      <a:pt x="36" y="261"/>
                    </a:lnTo>
                    <a:lnTo>
                      <a:pt x="33" y="255"/>
                    </a:lnTo>
                    <a:lnTo>
                      <a:pt x="30" y="249"/>
                    </a:lnTo>
                    <a:lnTo>
                      <a:pt x="26" y="243"/>
                    </a:lnTo>
                    <a:lnTo>
                      <a:pt x="23" y="237"/>
                    </a:lnTo>
                    <a:lnTo>
                      <a:pt x="20" y="234"/>
                    </a:lnTo>
                    <a:lnTo>
                      <a:pt x="15" y="233"/>
                    </a:lnTo>
                    <a:lnTo>
                      <a:pt x="13" y="232"/>
                    </a:lnTo>
                    <a:lnTo>
                      <a:pt x="13" y="229"/>
                    </a:lnTo>
                    <a:lnTo>
                      <a:pt x="13" y="224"/>
                    </a:lnTo>
                    <a:lnTo>
                      <a:pt x="12" y="224"/>
                    </a:lnTo>
                    <a:lnTo>
                      <a:pt x="11" y="224"/>
                    </a:lnTo>
                    <a:lnTo>
                      <a:pt x="10" y="224"/>
                    </a:lnTo>
                    <a:lnTo>
                      <a:pt x="5" y="211"/>
                    </a:lnTo>
                    <a:lnTo>
                      <a:pt x="1" y="198"/>
                    </a:lnTo>
                    <a:lnTo>
                      <a:pt x="0" y="184"/>
                    </a:lnTo>
                    <a:lnTo>
                      <a:pt x="0" y="171"/>
                    </a:lnTo>
                    <a:lnTo>
                      <a:pt x="1" y="158"/>
                    </a:lnTo>
                    <a:lnTo>
                      <a:pt x="5" y="144"/>
                    </a:lnTo>
                    <a:lnTo>
                      <a:pt x="10" y="132"/>
                    </a:lnTo>
                    <a:lnTo>
                      <a:pt x="17" y="120"/>
                    </a:lnTo>
                    <a:lnTo>
                      <a:pt x="25" y="114"/>
                    </a:lnTo>
                    <a:lnTo>
                      <a:pt x="32" y="109"/>
                    </a:lnTo>
                    <a:lnTo>
                      <a:pt x="38" y="103"/>
                    </a:lnTo>
                    <a:lnTo>
                      <a:pt x="46" y="99"/>
                    </a:lnTo>
                    <a:lnTo>
                      <a:pt x="52" y="94"/>
                    </a:lnTo>
                    <a:lnTo>
                      <a:pt x="61" y="90"/>
                    </a:lnTo>
                    <a:lnTo>
                      <a:pt x="70" y="85"/>
                    </a:lnTo>
                    <a:lnTo>
                      <a:pt x="80" y="81"/>
                    </a:lnTo>
                    <a:lnTo>
                      <a:pt x="90" y="78"/>
                    </a:lnTo>
                    <a:lnTo>
                      <a:pt x="98" y="73"/>
                    </a:lnTo>
                    <a:lnTo>
                      <a:pt x="107" y="68"/>
                    </a:lnTo>
                    <a:lnTo>
                      <a:pt x="116" y="61"/>
                    </a:lnTo>
                    <a:lnTo>
                      <a:pt x="126" y="55"/>
                    </a:lnTo>
                    <a:lnTo>
                      <a:pt x="135" y="51"/>
                    </a:lnTo>
                    <a:lnTo>
                      <a:pt x="145" y="48"/>
                    </a:lnTo>
                    <a:lnTo>
                      <a:pt x="156" y="47"/>
                    </a:lnTo>
                    <a:lnTo>
                      <a:pt x="162" y="42"/>
                    </a:lnTo>
                    <a:lnTo>
                      <a:pt x="170" y="38"/>
                    </a:lnTo>
                    <a:lnTo>
                      <a:pt x="177" y="33"/>
                    </a:lnTo>
                    <a:lnTo>
                      <a:pt x="186" y="30"/>
                    </a:lnTo>
                    <a:lnTo>
                      <a:pt x="192" y="27"/>
                    </a:lnTo>
                    <a:lnTo>
                      <a:pt x="201" y="22"/>
                    </a:lnTo>
                    <a:lnTo>
                      <a:pt x="211" y="17"/>
                    </a:lnTo>
                    <a:lnTo>
                      <a:pt x="222" y="11"/>
                    </a:lnTo>
                    <a:lnTo>
                      <a:pt x="232" y="7"/>
                    </a:lnTo>
                    <a:lnTo>
                      <a:pt x="242" y="3"/>
                    </a:lnTo>
                    <a:lnTo>
                      <a:pt x="250" y="1"/>
                    </a:lnTo>
                    <a:lnTo>
                      <a:pt x="256" y="0"/>
                    </a:lnTo>
                    <a:lnTo>
                      <a:pt x="270" y="6"/>
                    </a:lnTo>
                    <a:lnTo>
                      <a:pt x="282" y="8"/>
                    </a:lnTo>
                    <a:lnTo>
                      <a:pt x="294" y="10"/>
                    </a:lnTo>
                    <a:lnTo>
                      <a:pt x="305" y="10"/>
                    </a:lnTo>
                    <a:lnTo>
                      <a:pt x="315" y="9"/>
                    </a:lnTo>
                    <a:lnTo>
                      <a:pt x="326" y="7"/>
                    </a:lnTo>
                    <a:lnTo>
                      <a:pt x="339" y="4"/>
                    </a:lnTo>
                    <a:lnTo>
                      <a:pt x="354" y="2"/>
                    </a:lnTo>
                    <a:lnTo>
                      <a:pt x="365" y="7"/>
                    </a:lnTo>
                    <a:lnTo>
                      <a:pt x="379" y="11"/>
                    </a:lnTo>
                    <a:lnTo>
                      <a:pt x="391" y="16"/>
                    </a:lnTo>
                    <a:lnTo>
                      <a:pt x="406" y="20"/>
                    </a:lnTo>
                    <a:lnTo>
                      <a:pt x="420" y="23"/>
                    </a:lnTo>
                    <a:lnTo>
                      <a:pt x="433" y="27"/>
                    </a:lnTo>
                    <a:lnTo>
                      <a:pt x="446" y="30"/>
                    </a:lnTo>
                    <a:lnTo>
                      <a:pt x="458" y="33"/>
                    </a:lnTo>
                    <a:lnTo>
                      <a:pt x="459" y="40"/>
                    </a:lnTo>
                    <a:lnTo>
                      <a:pt x="461" y="45"/>
                    </a:lnTo>
                    <a:lnTo>
                      <a:pt x="464" y="52"/>
                    </a:lnTo>
                    <a:lnTo>
                      <a:pt x="465" y="58"/>
                    </a:lnTo>
                    <a:lnTo>
                      <a:pt x="466" y="59"/>
                    </a:lnTo>
                    <a:lnTo>
                      <a:pt x="469" y="61"/>
                    </a:lnTo>
                    <a:lnTo>
                      <a:pt x="471" y="63"/>
                    </a:lnTo>
                    <a:lnTo>
                      <a:pt x="474" y="64"/>
                    </a:lnTo>
                    <a:lnTo>
                      <a:pt x="484" y="74"/>
                    </a:lnTo>
                    <a:lnTo>
                      <a:pt x="491" y="87"/>
                    </a:lnTo>
                    <a:lnTo>
                      <a:pt x="498" y="101"/>
                    </a:lnTo>
                    <a:lnTo>
                      <a:pt x="503" y="114"/>
                    </a:lnTo>
                    <a:lnTo>
                      <a:pt x="506" y="130"/>
                    </a:lnTo>
                    <a:lnTo>
                      <a:pt x="508" y="144"/>
                    </a:lnTo>
                    <a:lnTo>
                      <a:pt x="506" y="159"/>
                    </a:lnTo>
                    <a:lnTo>
                      <a:pt x="504" y="172"/>
                    </a:lnTo>
                    <a:lnTo>
                      <a:pt x="506" y="184"/>
                    </a:lnTo>
                    <a:lnTo>
                      <a:pt x="509" y="198"/>
                    </a:lnTo>
                    <a:lnTo>
                      <a:pt x="511" y="212"/>
                    </a:lnTo>
                    <a:lnTo>
                      <a:pt x="513" y="227"/>
                    </a:lnTo>
                    <a:lnTo>
                      <a:pt x="513" y="243"/>
                    </a:lnTo>
                    <a:lnTo>
                      <a:pt x="513" y="257"/>
                    </a:lnTo>
                    <a:lnTo>
                      <a:pt x="511" y="271"/>
                    </a:lnTo>
                    <a:lnTo>
                      <a:pt x="509" y="282"/>
                    </a:lnTo>
                    <a:lnTo>
                      <a:pt x="508" y="293"/>
                    </a:lnTo>
                    <a:lnTo>
                      <a:pt x="506" y="303"/>
                    </a:lnTo>
                    <a:lnTo>
                      <a:pt x="508" y="313"/>
                    </a:lnTo>
                    <a:lnTo>
                      <a:pt x="509" y="323"/>
                    </a:lnTo>
                    <a:lnTo>
                      <a:pt x="510" y="332"/>
                    </a:lnTo>
                    <a:lnTo>
                      <a:pt x="511" y="342"/>
                    </a:lnTo>
                    <a:lnTo>
                      <a:pt x="513" y="353"/>
                    </a:lnTo>
                    <a:lnTo>
                      <a:pt x="514" y="364"/>
                    </a:lnTo>
                    <a:lnTo>
                      <a:pt x="520" y="372"/>
                    </a:lnTo>
                    <a:lnTo>
                      <a:pt x="523" y="382"/>
                    </a:lnTo>
                    <a:lnTo>
                      <a:pt x="520" y="395"/>
                    </a:lnTo>
                    <a:lnTo>
                      <a:pt x="515" y="408"/>
                    </a:lnTo>
                    <a:lnTo>
                      <a:pt x="508" y="421"/>
                    </a:lnTo>
                    <a:lnTo>
                      <a:pt x="500" y="429"/>
                    </a:lnTo>
                    <a:lnTo>
                      <a:pt x="491" y="436"/>
                    </a:lnTo>
                    <a:lnTo>
                      <a:pt x="484" y="436"/>
                    </a:lnTo>
                    <a:lnTo>
                      <a:pt x="481" y="434"/>
                    </a:lnTo>
                    <a:lnTo>
                      <a:pt x="476" y="431"/>
                    </a:lnTo>
                    <a:lnTo>
                      <a:pt x="470" y="427"/>
                    </a:lnTo>
                    <a:lnTo>
                      <a:pt x="465" y="424"/>
                    </a:lnTo>
                    <a:lnTo>
                      <a:pt x="440" y="416"/>
                    </a:lnTo>
                    <a:lnTo>
                      <a:pt x="416" y="407"/>
                    </a:lnTo>
                    <a:lnTo>
                      <a:pt x="391" y="400"/>
                    </a:lnTo>
                    <a:lnTo>
                      <a:pt x="366" y="392"/>
                    </a:lnTo>
                    <a:lnTo>
                      <a:pt x="341" y="383"/>
                    </a:lnTo>
                    <a:lnTo>
                      <a:pt x="316" y="375"/>
                    </a:lnTo>
                    <a:lnTo>
                      <a:pt x="291" y="367"/>
                    </a:lnTo>
                    <a:lnTo>
                      <a:pt x="267" y="358"/>
                    </a:lnTo>
                    <a:lnTo>
                      <a:pt x="242" y="351"/>
                    </a:lnTo>
                    <a:lnTo>
                      <a:pt x="217" y="343"/>
                    </a:lnTo>
                    <a:lnTo>
                      <a:pt x="192" y="335"/>
                    </a:lnTo>
                    <a:lnTo>
                      <a:pt x="167" y="326"/>
                    </a:lnTo>
                    <a:lnTo>
                      <a:pt x="143" y="318"/>
                    </a:lnTo>
                    <a:lnTo>
                      <a:pt x="118" y="311"/>
                    </a:lnTo>
                    <a:lnTo>
                      <a:pt x="95" y="302"/>
                    </a:lnTo>
                    <a:lnTo>
                      <a:pt x="70" y="294"/>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6" name="Freeform 37"/>
              <p:cNvSpPr>
                <a:spLocks/>
              </p:cNvSpPr>
              <p:nvPr/>
            </p:nvSpPr>
            <p:spPr bwMode="auto">
              <a:xfrm>
                <a:off x="2924" y="2082"/>
                <a:ext cx="202" cy="162"/>
              </a:xfrm>
              <a:custGeom>
                <a:avLst/>
                <a:gdLst>
                  <a:gd name="T0" fmla="*/ 17 w 605"/>
                  <a:gd name="T1" fmla="*/ 13 h 487"/>
                  <a:gd name="T2" fmla="*/ 9 w 605"/>
                  <a:gd name="T3" fmla="*/ 20 h 487"/>
                  <a:gd name="T4" fmla="*/ 3 w 605"/>
                  <a:gd name="T5" fmla="*/ 33 h 487"/>
                  <a:gd name="T6" fmla="*/ 0 w 605"/>
                  <a:gd name="T7" fmla="*/ 47 h 487"/>
                  <a:gd name="T8" fmla="*/ 2 w 605"/>
                  <a:gd name="T9" fmla="*/ 61 h 487"/>
                  <a:gd name="T10" fmla="*/ 6 w 605"/>
                  <a:gd name="T11" fmla="*/ 78 h 487"/>
                  <a:gd name="T12" fmla="*/ 14 w 605"/>
                  <a:gd name="T13" fmla="*/ 94 h 487"/>
                  <a:gd name="T14" fmla="*/ 25 w 605"/>
                  <a:gd name="T15" fmla="*/ 109 h 487"/>
                  <a:gd name="T16" fmla="*/ 36 w 605"/>
                  <a:gd name="T17" fmla="*/ 121 h 487"/>
                  <a:gd name="T18" fmla="*/ 47 w 605"/>
                  <a:gd name="T19" fmla="*/ 131 h 487"/>
                  <a:gd name="T20" fmla="*/ 59 w 605"/>
                  <a:gd name="T21" fmla="*/ 141 h 487"/>
                  <a:gd name="T22" fmla="*/ 73 w 605"/>
                  <a:gd name="T23" fmla="*/ 149 h 487"/>
                  <a:gd name="T24" fmla="*/ 88 w 605"/>
                  <a:gd name="T25" fmla="*/ 155 h 487"/>
                  <a:gd name="T26" fmla="*/ 104 w 605"/>
                  <a:gd name="T27" fmla="*/ 159 h 487"/>
                  <a:gd name="T28" fmla="*/ 121 w 605"/>
                  <a:gd name="T29" fmla="*/ 161 h 487"/>
                  <a:gd name="T30" fmla="*/ 135 w 605"/>
                  <a:gd name="T31" fmla="*/ 162 h 487"/>
                  <a:gd name="T32" fmla="*/ 148 w 605"/>
                  <a:gd name="T33" fmla="*/ 161 h 487"/>
                  <a:gd name="T34" fmla="*/ 162 w 605"/>
                  <a:gd name="T35" fmla="*/ 159 h 487"/>
                  <a:gd name="T36" fmla="*/ 173 w 605"/>
                  <a:gd name="T37" fmla="*/ 156 h 487"/>
                  <a:gd name="T38" fmla="*/ 183 w 605"/>
                  <a:gd name="T39" fmla="*/ 151 h 487"/>
                  <a:gd name="T40" fmla="*/ 191 w 605"/>
                  <a:gd name="T41" fmla="*/ 145 h 487"/>
                  <a:gd name="T42" fmla="*/ 197 w 605"/>
                  <a:gd name="T43" fmla="*/ 137 h 487"/>
                  <a:gd name="T44" fmla="*/ 200 w 605"/>
                  <a:gd name="T45" fmla="*/ 128 h 487"/>
                  <a:gd name="T46" fmla="*/ 202 w 605"/>
                  <a:gd name="T47" fmla="*/ 118 h 487"/>
                  <a:gd name="T48" fmla="*/ 202 w 605"/>
                  <a:gd name="T49" fmla="*/ 108 h 487"/>
                  <a:gd name="T50" fmla="*/ 201 w 605"/>
                  <a:gd name="T51" fmla="*/ 98 h 487"/>
                  <a:gd name="T52" fmla="*/ 199 w 605"/>
                  <a:gd name="T53" fmla="*/ 89 h 487"/>
                  <a:gd name="T54" fmla="*/ 197 w 605"/>
                  <a:gd name="T55" fmla="*/ 80 h 487"/>
                  <a:gd name="T56" fmla="*/ 193 w 605"/>
                  <a:gd name="T57" fmla="*/ 71 h 487"/>
                  <a:gd name="T58" fmla="*/ 189 w 605"/>
                  <a:gd name="T59" fmla="*/ 62 h 487"/>
                  <a:gd name="T60" fmla="*/ 184 w 605"/>
                  <a:gd name="T61" fmla="*/ 53 h 487"/>
                  <a:gd name="T62" fmla="*/ 176 w 605"/>
                  <a:gd name="T63" fmla="*/ 43 h 487"/>
                  <a:gd name="T64" fmla="*/ 166 w 605"/>
                  <a:gd name="T65" fmla="*/ 34 h 487"/>
                  <a:gd name="T66" fmla="*/ 156 w 605"/>
                  <a:gd name="T67" fmla="*/ 26 h 487"/>
                  <a:gd name="T68" fmla="*/ 144 w 605"/>
                  <a:gd name="T69" fmla="*/ 19 h 487"/>
                  <a:gd name="T70" fmla="*/ 131 w 605"/>
                  <a:gd name="T71" fmla="*/ 13 h 487"/>
                  <a:gd name="T72" fmla="*/ 116 w 605"/>
                  <a:gd name="T73" fmla="*/ 7 h 487"/>
                  <a:gd name="T74" fmla="*/ 101 w 605"/>
                  <a:gd name="T75" fmla="*/ 4 h 487"/>
                  <a:gd name="T76" fmla="*/ 86 w 605"/>
                  <a:gd name="T77" fmla="*/ 1 h 487"/>
                  <a:gd name="T78" fmla="*/ 70 w 605"/>
                  <a:gd name="T79" fmla="*/ 0 h 487"/>
                  <a:gd name="T80" fmla="*/ 55 w 605"/>
                  <a:gd name="T81" fmla="*/ 1 h 487"/>
                  <a:gd name="T82" fmla="*/ 40 w 605"/>
                  <a:gd name="T83" fmla="*/ 3 h 487"/>
                  <a:gd name="T84" fmla="*/ 26 w 605"/>
                  <a:gd name="T85" fmla="*/ 7 h 4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05"/>
                  <a:gd name="T130" fmla="*/ 0 h 487"/>
                  <a:gd name="T131" fmla="*/ 605 w 605"/>
                  <a:gd name="T132" fmla="*/ 487 h 48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05" h="487">
                    <a:moveTo>
                      <a:pt x="58" y="32"/>
                    </a:moveTo>
                    <a:lnTo>
                      <a:pt x="51" y="39"/>
                    </a:lnTo>
                    <a:lnTo>
                      <a:pt x="42" y="47"/>
                    </a:lnTo>
                    <a:lnTo>
                      <a:pt x="28" y="60"/>
                    </a:lnTo>
                    <a:lnTo>
                      <a:pt x="17" y="77"/>
                    </a:lnTo>
                    <a:lnTo>
                      <a:pt x="9" y="98"/>
                    </a:lnTo>
                    <a:lnTo>
                      <a:pt x="4" y="118"/>
                    </a:lnTo>
                    <a:lnTo>
                      <a:pt x="0" y="140"/>
                    </a:lnTo>
                    <a:lnTo>
                      <a:pt x="0" y="162"/>
                    </a:lnTo>
                    <a:lnTo>
                      <a:pt x="5" y="184"/>
                    </a:lnTo>
                    <a:lnTo>
                      <a:pt x="10" y="211"/>
                    </a:lnTo>
                    <a:lnTo>
                      <a:pt x="19" y="233"/>
                    </a:lnTo>
                    <a:lnTo>
                      <a:pt x="29" y="258"/>
                    </a:lnTo>
                    <a:lnTo>
                      <a:pt x="43" y="283"/>
                    </a:lnTo>
                    <a:lnTo>
                      <a:pt x="61" y="309"/>
                    </a:lnTo>
                    <a:lnTo>
                      <a:pt x="76" y="328"/>
                    </a:lnTo>
                    <a:lnTo>
                      <a:pt x="91" y="345"/>
                    </a:lnTo>
                    <a:lnTo>
                      <a:pt x="107" y="363"/>
                    </a:lnTo>
                    <a:lnTo>
                      <a:pt x="123" y="380"/>
                    </a:lnTo>
                    <a:lnTo>
                      <a:pt x="141" y="395"/>
                    </a:lnTo>
                    <a:lnTo>
                      <a:pt x="159" y="410"/>
                    </a:lnTo>
                    <a:lnTo>
                      <a:pt x="178" y="423"/>
                    </a:lnTo>
                    <a:lnTo>
                      <a:pt x="198" y="435"/>
                    </a:lnTo>
                    <a:lnTo>
                      <a:pt x="219" y="447"/>
                    </a:lnTo>
                    <a:lnTo>
                      <a:pt x="241" y="457"/>
                    </a:lnTo>
                    <a:lnTo>
                      <a:pt x="263" y="465"/>
                    </a:lnTo>
                    <a:lnTo>
                      <a:pt x="287" y="473"/>
                    </a:lnTo>
                    <a:lnTo>
                      <a:pt x="311" y="479"/>
                    </a:lnTo>
                    <a:lnTo>
                      <a:pt x="336" y="483"/>
                    </a:lnTo>
                    <a:lnTo>
                      <a:pt x="362" y="485"/>
                    </a:lnTo>
                    <a:lnTo>
                      <a:pt x="388" y="486"/>
                    </a:lnTo>
                    <a:lnTo>
                      <a:pt x="405" y="487"/>
                    </a:lnTo>
                    <a:lnTo>
                      <a:pt x="423" y="486"/>
                    </a:lnTo>
                    <a:lnTo>
                      <a:pt x="443" y="485"/>
                    </a:lnTo>
                    <a:lnTo>
                      <a:pt x="463" y="483"/>
                    </a:lnTo>
                    <a:lnTo>
                      <a:pt x="484" y="479"/>
                    </a:lnTo>
                    <a:lnTo>
                      <a:pt x="502" y="474"/>
                    </a:lnTo>
                    <a:lnTo>
                      <a:pt x="519" y="470"/>
                    </a:lnTo>
                    <a:lnTo>
                      <a:pt x="534" y="463"/>
                    </a:lnTo>
                    <a:lnTo>
                      <a:pt x="549" y="455"/>
                    </a:lnTo>
                    <a:lnTo>
                      <a:pt x="562" y="445"/>
                    </a:lnTo>
                    <a:lnTo>
                      <a:pt x="572" y="435"/>
                    </a:lnTo>
                    <a:lnTo>
                      <a:pt x="582" y="424"/>
                    </a:lnTo>
                    <a:lnTo>
                      <a:pt x="589" y="412"/>
                    </a:lnTo>
                    <a:lnTo>
                      <a:pt x="595" y="399"/>
                    </a:lnTo>
                    <a:lnTo>
                      <a:pt x="600" y="384"/>
                    </a:lnTo>
                    <a:lnTo>
                      <a:pt x="604" y="370"/>
                    </a:lnTo>
                    <a:lnTo>
                      <a:pt x="605" y="354"/>
                    </a:lnTo>
                    <a:lnTo>
                      <a:pt x="605" y="339"/>
                    </a:lnTo>
                    <a:lnTo>
                      <a:pt x="605" y="324"/>
                    </a:lnTo>
                    <a:lnTo>
                      <a:pt x="605" y="310"/>
                    </a:lnTo>
                    <a:lnTo>
                      <a:pt x="602" y="295"/>
                    </a:lnTo>
                    <a:lnTo>
                      <a:pt x="601" y="281"/>
                    </a:lnTo>
                    <a:lnTo>
                      <a:pt x="597" y="267"/>
                    </a:lnTo>
                    <a:lnTo>
                      <a:pt x="594" y="253"/>
                    </a:lnTo>
                    <a:lnTo>
                      <a:pt x="590" y="240"/>
                    </a:lnTo>
                    <a:lnTo>
                      <a:pt x="585" y="227"/>
                    </a:lnTo>
                    <a:lnTo>
                      <a:pt x="579" y="213"/>
                    </a:lnTo>
                    <a:lnTo>
                      <a:pt x="572" y="200"/>
                    </a:lnTo>
                    <a:lnTo>
                      <a:pt x="566" y="187"/>
                    </a:lnTo>
                    <a:lnTo>
                      <a:pt x="559" y="173"/>
                    </a:lnTo>
                    <a:lnTo>
                      <a:pt x="550" y="160"/>
                    </a:lnTo>
                    <a:lnTo>
                      <a:pt x="541" y="147"/>
                    </a:lnTo>
                    <a:lnTo>
                      <a:pt x="526" y="130"/>
                    </a:lnTo>
                    <a:lnTo>
                      <a:pt x="511" y="116"/>
                    </a:lnTo>
                    <a:lnTo>
                      <a:pt x="496" y="102"/>
                    </a:lnTo>
                    <a:lnTo>
                      <a:pt x="481" y="90"/>
                    </a:lnTo>
                    <a:lnTo>
                      <a:pt x="466" y="79"/>
                    </a:lnTo>
                    <a:lnTo>
                      <a:pt x="450" y="68"/>
                    </a:lnTo>
                    <a:lnTo>
                      <a:pt x="432" y="58"/>
                    </a:lnTo>
                    <a:lnTo>
                      <a:pt x="412" y="47"/>
                    </a:lnTo>
                    <a:lnTo>
                      <a:pt x="391" y="38"/>
                    </a:lnTo>
                    <a:lnTo>
                      <a:pt x="370" y="30"/>
                    </a:lnTo>
                    <a:lnTo>
                      <a:pt x="347" y="22"/>
                    </a:lnTo>
                    <a:lnTo>
                      <a:pt x="326" y="17"/>
                    </a:lnTo>
                    <a:lnTo>
                      <a:pt x="303" y="11"/>
                    </a:lnTo>
                    <a:lnTo>
                      <a:pt x="281" y="7"/>
                    </a:lnTo>
                    <a:lnTo>
                      <a:pt x="257" y="2"/>
                    </a:lnTo>
                    <a:lnTo>
                      <a:pt x="233" y="0"/>
                    </a:lnTo>
                    <a:lnTo>
                      <a:pt x="211" y="0"/>
                    </a:lnTo>
                    <a:lnTo>
                      <a:pt x="188" y="0"/>
                    </a:lnTo>
                    <a:lnTo>
                      <a:pt x="166" y="2"/>
                    </a:lnTo>
                    <a:lnTo>
                      <a:pt x="143" y="5"/>
                    </a:lnTo>
                    <a:lnTo>
                      <a:pt x="121" y="9"/>
                    </a:lnTo>
                    <a:lnTo>
                      <a:pt x="99" y="16"/>
                    </a:lnTo>
                    <a:lnTo>
                      <a:pt x="78" y="22"/>
                    </a:lnTo>
                    <a:lnTo>
                      <a:pt x="58" y="32"/>
                    </a:lnTo>
                    <a:close/>
                  </a:path>
                </a:pathLst>
              </a:custGeom>
              <a:solidFill>
                <a:srgbClr val="FFFFFF"/>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7" name="Freeform 38"/>
              <p:cNvSpPr>
                <a:spLocks/>
              </p:cNvSpPr>
              <p:nvPr/>
            </p:nvSpPr>
            <p:spPr bwMode="auto">
              <a:xfrm>
                <a:off x="2924" y="2082"/>
                <a:ext cx="202" cy="162"/>
              </a:xfrm>
              <a:custGeom>
                <a:avLst/>
                <a:gdLst>
                  <a:gd name="T0" fmla="*/ 17 w 605"/>
                  <a:gd name="T1" fmla="*/ 13 h 487"/>
                  <a:gd name="T2" fmla="*/ 9 w 605"/>
                  <a:gd name="T3" fmla="*/ 20 h 487"/>
                  <a:gd name="T4" fmla="*/ 3 w 605"/>
                  <a:gd name="T5" fmla="*/ 33 h 487"/>
                  <a:gd name="T6" fmla="*/ 0 w 605"/>
                  <a:gd name="T7" fmla="*/ 47 h 487"/>
                  <a:gd name="T8" fmla="*/ 2 w 605"/>
                  <a:gd name="T9" fmla="*/ 61 h 487"/>
                  <a:gd name="T10" fmla="*/ 6 w 605"/>
                  <a:gd name="T11" fmla="*/ 78 h 487"/>
                  <a:gd name="T12" fmla="*/ 14 w 605"/>
                  <a:gd name="T13" fmla="*/ 94 h 487"/>
                  <a:gd name="T14" fmla="*/ 20 w 605"/>
                  <a:gd name="T15" fmla="*/ 103 h 487"/>
                  <a:gd name="T16" fmla="*/ 30 w 605"/>
                  <a:gd name="T17" fmla="*/ 115 h 487"/>
                  <a:gd name="T18" fmla="*/ 41 w 605"/>
                  <a:gd name="T19" fmla="*/ 126 h 487"/>
                  <a:gd name="T20" fmla="*/ 53 w 605"/>
                  <a:gd name="T21" fmla="*/ 136 h 487"/>
                  <a:gd name="T22" fmla="*/ 66 w 605"/>
                  <a:gd name="T23" fmla="*/ 145 h 487"/>
                  <a:gd name="T24" fmla="*/ 80 w 605"/>
                  <a:gd name="T25" fmla="*/ 152 h 487"/>
                  <a:gd name="T26" fmla="*/ 96 w 605"/>
                  <a:gd name="T27" fmla="*/ 157 h 487"/>
                  <a:gd name="T28" fmla="*/ 112 w 605"/>
                  <a:gd name="T29" fmla="*/ 161 h 487"/>
                  <a:gd name="T30" fmla="*/ 130 w 605"/>
                  <a:gd name="T31" fmla="*/ 162 h 487"/>
                  <a:gd name="T32" fmla="*/ 135 w 605"/>
                  <a:gd name="T33" fmla="*/ 162 h 487"/>
                  <a:gd name="T34" fmla="*/ 148 w 605"/>
                  <a:gd name="T35" fmla="*/ 161 h 487"/>
                  <a:gd name="T36" fmla="*/ 162 w 605"/>
                  <a:gd name="T37" fmla="*/ 159 h 487"/>
                  <a:gd name="T38" fmla="*/ 173 w 605"/>
                  <a:gd name="T39" fmla="*/ 156 h 487"/>
                  <a:gd name="T40" fmla="*/ 178 w 605"/>
                  <a:gd name="T41" fmla="*/ 154 h 487"/>
                  <a:gd name="T42" fmla="*/ 188 w 605"/>
                  <a:gd name="T43" fmla="*/ 148 h 487"/>
                  <a:gd name="T44" fmla="*/ 194 w 605"/>
                  <a:gd name="T45" fmla="*/ 141 h 487"/>
                  <a:gd name="T46" fmla="*/ 199 w 605"/>
                  <a:gd name="T47" fmla="*/ 133 h 487"/>
                  <a:gd name="T48" fmla="*/ 202 w 605"/>
                  <a:gd name="T49" fmla="*/ 123 h 487"/>
                  <a:gd name="T50" fmla="*/ 202 w 605"/>
                  <a:gd name="T51" fmla="*/ 118 h 487"/>
                  <a:gd name="T52" fmla="*/ 202 w 605"/>
                  <a:gd name="T53" fmla="*/ 108 h 487"/>
                  <a:gd name="T54" fmla="*/ 201 w 605"/>
                  <a:gd name="T55" fmla="*/ 98 h 487"/>
                  <a:gd name="T56" fmla="*/ 199 w 605"/>
                  <a:gd name="T57" fmla="*/ 89 h 487"/>
                  <a:gd name="T58" fmla="*/ 197 w 605"/>
                  <a:gd name="T59" fmla="*/ 80 h 487"/>
                  <a:gd name="T60" fmla="*/ 193 w 605"/>
                  <a:gd name="T61" fmla="*/ 71 h 487"/>
                  <a:gd name="T62" fmla="*/ 189 w 605"/>
                  <a:gd name="T63" fmla="*/ 62 h 487"/>
                  <a:gd name="T64" fmla="*/ 184 w 605"/>
                  <a:gd name="T65" fmla="*/ 53 h 487"/>
                  <a:gd name="T66" fmla="*/ 181 w 605"/>
                  <a:gd name="T67" fmla="*/ 49 h 487"/>
                  <a:gd name="T68" fmla="*/ 171 w 605"/>
                  <a:gd name="T69" fmla="*/ 39 h 487"/>
                  <a:gd name="T70" fmla="*/ 161 w 605"/>
                  <a:gd name="T71" fmla="*/ 30 h 487"/>
                  <a:gd name="T72" fmla="*/ 150 w 605"/>
                  <a:gd name="T73" fmla="*/ 23 h 487"/>
                  <a:gd name="T74" fmla="*/ 138 w 605"/>
                  <a:gd name="T75" fmla="*/ 16 h 487"/>
                  <a:gd name="T76" fmla="*/ 131 w 605"/>
                  <a:gd name="T77" fmla="*/ 13 h 487"/>
                  <a:gd name="T78" fmla="*/ 116 w 605"/>
                  <a:gd name="T79" fmla="*/ 7 h 487"/>
                  <a:gd name="T80" fmla="*/ 101 w 605"/>
                  <a:gd name="T81" fmla="*/ 4 h 487"/>
                  <a:gd name="T82" fmla="*/ 86 w 605"/>
                  <a:gd name="T83" fmla="*/ 1 h 487"/>
                  <a:gd name="T84" fmla="*/ 78 w 605"/>
                  <a:gd name="T85" fmla="*/ 0 h 487"/>
                  <a:gd name="T86" fmla="*/ 63 w 605"/>
                  <a:gd name="T87" fmla="*/ 0 h 487"/>
                  <a:gd name="T88" fmla="*/ 48 w 605"/>
                  <a:gd name="T89" fmla="*/ 2 h 487"/>
                  <a:gd name="T90" fmla="*/ 33 w 605"/>
                  <a:gd name="T91" fmla="*/ 5 h 487"/>
                  <a:gd name="T92" fmla="*/ 19 w 605"/>
                  <a:gd name="T93" fmla="*/ 11 h 4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05"/>
                  <a:gd name="T142" fmla="*/ 0 h 487"/>
                  <a:gd name="T143" fmla="*/ 605 w 605"/>
                  <a:gd name="T144" fmla="*/ 487 h 48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05" h="487">
                    <a:moveTo>
                      <a:pt x="58" y="32"/>
                    </a:moveTo>
                    <a:lnTo>
                      <a:pt x="51" y="39"/>
                    </a:lnTo>
                    <a:lnTo>
                      <a:pt x="42" y="47"/>
                    </a:lnTo>
                    <a:lnTo>
                      <a:pt x="28" y="60"/>
                    </a:lnTo>
                    <a:lnTo>
                      <a:pt x="17" y="77"/>
                    </a:lnTo>
                    <a:lnTo>
                      <a:pt x="9" y="98"/>
                    </a:lnTo>
                    <a:lnTo>
                      <a:pt x="4" y="118"/>
                    </a:lnTo>
                    <a:lnTo>
                      <a:pt x="0" y="140"/>
                    </a:lnTo>
                    <a:lnTo>
                      <a:pt x="0" y="162"/>
                    </a:lnTo>
                    <a:lnTo>
                      <a:pt x="5" y="184"/>
                    </a:lnTo>
                    <a:lnTo>
                      <a:pt x="10" y="211"/>
                    </a:lnTo>
                    <a:lnTo>
                      <a:pt x="19" y="233"/>
                    </a:lnTo>
                    <a:lnTo>
                      <a:pt x="29" y="258"/>
                    </a:lnTo>
                    <a:lnTo>
                      <a:pt x="43" y="283"/>
                    </a:lnTo>
                    <a:lnTo>
                      <a:pt x="61" y="309"/>
                    </a:lnTo>
                    <a:lnTo>
                      <a:pt x="76" y="328"/>
                    </a:lnTo>
                    <a:lnTo>
                      <a:pt x="91" y="345"/>
                    </a:lnTo>
                    <a:lnTo>
                      <a:pt x="107" y="363"/>
                    </a:lnTo>
                    <a:lnTo>
                      <a:pt x="123" y="380"/>
                    </a:lnTo>
                    <a:lnTo>
                      <a:pt x="141" y="395"/>
                    </a:lnTo>
                    <a:lnTo>
                      <a:pt x="159" y="410"/>
                    </a:lnTo>
                    <a:lnTo>
                      <a:pt x="178" y="423"/>
                    </a:lnTo>
                    <a:lnTo>
                      <a:pt x="198" y="435"/>
                    </a:lnTo>
                    <a:lnTo>
                      <a:pt x="219" y="447"/>
                    </a:lnTo>
                    <a:lnTo>
                      <a:pt x="241" y="457"/>
                    </a:lnTo>
                    <a:lnTo>
                      <a:pt x="263" y="465"/>
                    </a:lnTo>
                    <a:lnTo>
                      <a:pt x="287" y="473"/>
                    </a:lnTo>
                    <a:lnTo>
                      <a:pt x="311" y="479"/>
                    </a:lnTo>
                    <a:lnTo>
                      <a:pt x="336" y="483"/>
                    </a:lnTo>
                    <a:lnTo>
                      <a:pt x="362" y="485"/>
                    </a:lnTo>
                    <a:lnTo>
                      <a:pt x="388" y="486"/>
                    </a:lnTo>
                    <a:lnTo>
                      <a:pt x="405" y="487"/>
                    </a:lnTo>
                    <a:lnTo>
                      <a:pt x="423" y="486"/>
                    </a:lnTo>
                    <a:lnTo>
                      <a:pt x="443" y="485"/>
                    </a:lnTo>
                    <a:lnTo>
                      <a:pt x="463" y="483"/>
                    </a:lnTo>
                    <a:lnTo>
                      <a:pt x="484" y="479"/>
                    </a:lnTo>
                    <a:lnTo>
                      <a:pt x="502" y="474"/>
                    </a:lnTo>
                    <a:lnTo>
                      <a:pt x="519" y="470"/>
                    </a:lnTo>
                    <a:lnTo>
                      <a:pt x="534" y="463"/>
                    </a:lnTo>
                    <a:lnTo>
                      <a:pt x="549" y="455"/>
                    </a:lnTo>
                    <a:lnTo>
                      <a:pt x="562" y="445"/>
                    </a:lnTo>
                    <a:lnTo>
                      <a:pt x="572" y="435"/>
                    </a:lnTo>
                    <a:lnTo>
                      <a:pt x="582" y="424"/>
                    </a:lnTo>
                    <a:lnTo>
                      <a:pt x="589" y="412"/>
                    </a:lnTo>
                    <a:lnTo>
                      <a:pt x="595" y="399"/>
                    </a:lnTo>
                    <a:lnTo>
                      <a:pt x="600" y="384"/>
                    </a:lnTo>
                    <a:lnTo>
                      <a:pt x="604" y="370"/>
                    </a:lnTo>
                    <a:lnTo>
                      <a:pt x="605" y="354"/>
                    </a:lnTo>
                    <a:lnTo>
                      <a:pt x="605" y="339"/>
                    </a:lnTo>
                    <a:lnTo>
                      <a:pt x="605" y="324"/>
                    </a:lnTo>
                    <a:lnTo>
                      <a:pt x="605" y="310"/>
                    </a:lnTo>
                    <a:lnTo>
                      <a:pt x="602" y="295"/>
                    </a:lnTo>
                    <a:lnTo>
                      <a:pt x="601" y="281"/>
                    </a:lnTo>
                    <a:lnTo>
                      <a:pt x="597" y="267"/>
                    </a:lnTo>
                    <a:lnTo>
                      <a:pt x="594" y="253"/>
                    </a:lnTo>
                    <a:lnTo>
                      <a:pt x="590" y="240"/>
                    </a:lnTo>
                    <a:lnTo>
                      <a:pt x="585" y="227"/>
                    </a:lnTo>
                    <a:lnTo>
                      <a:pt x="579" y="213"/>
                    </a:lnTo>
                    <a:lnTo>
                      <a:pt x="572" y="200"/>
                    </a:lnTo>
                    <a:lnTo>
                      <a:pt x="566" y="187"/>
                    </a:lnTo>
                    <a:lnTo>
                      <a:pt x="559" y="173"/>
                    </a:lnTo>
                    <a:lnTo>
                      <a:pt x="550" y="160"/>
                    </a:lnTo>
                    <a:lnTo>
                      <a:pt x="541" y="147"/>
                    </a:lnTo>
                    <a:lnTo>
                      <a:pt x="526" y="130"/>
                    </a:lnTo>
                    <a:lnTo>
                      <a:pt x="511" y="116"/>
                    </a:lnTo>
                    <a:lnTo>
                      <a:pt x="496" y="102"/>
                    </a:lnTo>
                    <a:lnTo>
                      <a:pt x="481" y="90"/>
                    </a:lnTo>
                    <a:lnTo>
                      <a:pt x="466" y="79"/>
                    </a:lnTo>
                    <a:lnTo>
                      <a:pt x="450" y="68"/>
                    </a:lnTo>
                    <a:lnTo>
                      <a:pt x="432" y="58"/>
                    </a:lnTo>
                    <a:lnTo>
                      <a:pt x="412" y="47"/>
                    </a:lnTo>
                    <a:lnTo>
                      <a:pt x="391" y="38"/>
                    </a:lnTo>
                    <a:lnTo>
                      <a:pt x="370" y="30"/>
                    </a:lnTo>
                    <a:lnTo>
                      <a:pt x="347" y="22"/>
                    </a:lnTo>
                    <a:lnTo>
                      <a:pt x="326" y="17"/>
                    </a:lnTo>
                    <a:lnTo>
                      <a:pt x="303" y="11"/>
                    </a:lnTo>
                    <a:lnTo>
                      <a:pt x="281" y="7"/>
                    </a:lnTo>
                    <a:lnTo>
                      <a:pt x="257" y="2"/>
                    </a:lnTo>
                    <a:lnTo>
                      <a:pt x="233" y="0"/>
                    </a:lnTo>
                    <a:lnTo>
                      <a:pt x="211" y="0"/>
                    </a:lnTo>
                    <a:lnTo>
                      <a:pt x="188" y="0"/>
                    </a:lnTo>
                    <a:lnTo>
                      <a:pt x="166" y="2"/>
                    </a:lnTo>
                    <a:lnTo>
                      <a:pt x="143" y="5"/>
                    </a:lnTo>
                    <a:lnTo>
                      <a:pt x="121" y="9"/>
                    </a:lnTo>
                    <a:lnTo>
                      <a:pt x="99" y="16"/>
                    </a:lnTo>
                    <a:lnTo>
                      <a:pt x="78" y="22"/>
                    </a:lnTo>
                    <a:lnTo>
                      <a:pt x="58" y="32"/>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08" name="Freeform 39"/>
              <p:cNvSpPr>
                <a:spLocks/>
              </p:cNvSpPr>
              <p:nvPr/>
            </p:nvSpPr>
            <p:spPr bwMode="auto">
              <a:xfrm>
                <a:off x="2932" y="2097"/>
                <a:ext cx="169" cy="140"/>
              </a:xfrm>
              <a:custGeom>
                <a:avLst/>
                <a:gdLst>
                  <a:gd name="T0" fmla="*/ 167 w 506"/>
                  <a:gd name="T1" fmla="*/ 131 h 420"/>
                  <a:gd name="T2" fmla="*/ 162 w 506"/>
                  <a:gd name="T3" fmla="*/ 133 h 420"/>
                  <a:gd name="T4" fmla="*/ 157 w 506"/>
                  <a:gd name="T5" fmla="*/ 135 h 420"/>
                  <a:gd name="T6" fmla="*/ 153 w 506"/>
                  <a:gd name="T7" fmla="*/ 136 h 420"/>
                  <a:gd name="T8" fmla="*/ 145 w 506"/>
                  <a:gd name="T9" fmla="*/ 138 h 420"/>
                  <a:gd name="T10" fmla="*/ 134 w 506"/>
                  <a:gd name="T11" fmla="*/ 140 h 420"/>
                  <a:gd name="T12" fmla="*/ 123 w 506"/>
                  <a:gd name="T13" fmla="*/ 140 h 420"/>
                  <a:gd name="T14" fmla="*/ 113 w 506"/>
                  <a:gd name="T15" fmla="*/ 140 h 420"/>
                  <a:gd name="T16" fmla="*/ 103 w 506"/>
                  <a:gd name="T17" fmla="*/ 139 h 420"/>
                  <a:gd name="T18" fmla="*/ 93 w 506"/>
                  <a:gd name="T19" fmla="*/ 136 h 420"/>
                  <a:gd name="T20" fmla="*/ 83 w 506"/>
                  <a:gd name="T21" fmla="*/ 133 h 420"/>
                  <a:gd name="T22" fmla="*/ 73 w 506"/>
                  <a:gd name="T23" fmla="*/ 129 h 420"/>
                  <a:gd name="T24" fmla="*/ 58 w 506"/>
                  <a:gd name="T25" fmla="*/ 122 h 420"/>
                  <a:gd name="T26" fmla="*/ 43 w 506"/>
                  <a:gd name="T27" fmla="*/ 111 h 420"/>
                  <a:gd name="T28" fmla="*/ 30 w 506"/>
                  <a:gd name="T29" fmla="*/ 99 h 420"/>
                  <a:gd name="T30" fmla="*/ 18 w 506"/>
                  <a:gd name="T31" fmla="*/ 85 h 420"/>
                  <a:gd name="T32" fmla="*/ 9 w 506"/>
                  <a:gd name="T33" fmla="*/ 69 h 420"/>
                  <a:gd name="T34" fmla="*/ 3 w 506"/>
                  <a:gd name="T35" fmla="*/ 55 h 420"/>
                  <a:gd name="T36" fmla="*/ 0 w 506"/>
                  <a:gd name="T37" fmla="*/ 41 h 420"/>
                  <a:gd name="T38" fmla="*/ 0 w 506"/>
                  <a:gd name="T39" fmla="*/ 27 h 420"/>
                  <a:gd name="T40" fmla="*/ 3 w 506"/>
                  <a:gd name="T41" fmla="*/ 17 h 420"/>
                  <a:gd name="T42" fmla="*/ 5 w 506"/>
                  <a:gd name="T43" fmla="*/ 14 h 420"/>
                  <a:gd name="T44" fmla="*/ 6 w 506"/>
                  <a:gd name="T45" fmla="*/ 10 h 420"/>
                  <a:gd name="T46" fmla="*/ 7 w 506"/>
                  <a:gd name="T47" fmla="*/ 7 h 420"/>
                  <a:gd name="T48" fmla="*/ 10 w 506"/>
                  <a:gd name="T49" fmla="*/ 4 h 420"/>
                  <a:gd name="T50" fmla="*/ 13 w 506"/>
                  <a:gd name="T51" fmla="*/ 1 h 420"/>
                  <a:gd name="T52" fmla="*/ 13 w 506"/>
                  <a:gd name="T53" fmla="*/ 2 h 420"/>
                  <a:gd name="T54" fmla="*/ 12 w 506"/>
                  <a:gd name="T55" fmla="*/ 6 h 420"/>
                  <a:gd name="T56" fmla="*/ 10 w 506"/>
                  <a:gd name="T57" fmla="*/ 11 h 420"/>
                  <a:gd name="T58" fmla="*/ 10 w 506"/>
                  <a:gd name="T59" fmla="*/ 15 h 420"/>
                  <a:gd name="T60" fmla="*/ 10 w 506"/>
                  <a:gd name="T61" fmla="*/ 30 h 420"/>
                  <a:gd name="T62" fmla="*/ 18 w 506"/>
                  <a:gd name="T63" fmla="*/ 54 h 420"/>
                  <a:gd name="T64" fmla="*/ 31 w 506"/>
                  <a:gd name="T65" fmla="*/ 75 h 420"/>
                  <a:gd name="T66" fmla="*/ 50 w 506"/>
                  <a:gd name="T67" fmla="*/ 95 h 420"/>
                  <a:gd name="T68" fmla="*/ 73 w 506"/>
                  <a:gd name="T69" fmla="*/ 110 h 420"/>
                  <a:gd name="T70" fmla="*/ 99 w 506"/>
                  <a:gd name="T71" fmla="*/ 122 h 420"/>
                  <a:gd name="T72" fmla="*/ 127 w 506"/>
                  <a:gd name="T73" fmla="*/ 129 h 420"/>
                  <a:gd name="T74" fmla="*/ 155 w 506"/>
                  <a:gd name="T75" fmla="*/ 131 h 4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06"/>
                  <a:gd name="T115" fmla="*/ 0 h 420"/>
                  <a:gd name="T116" fmla="*/ 506 w 506"/>
                  <a:gd name="T117" fmla="*/ 420 h 4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06" h="420">
                    <a:moveTo>
                      <a:pt x="506" y="389"/>
                    </a:moveTo>
                    <a:lnTo>
                      <a:pt x="499" y="393"/>
                    </a:lnTo>
                    <a:lnTo>
                      <a:pt x="492" y="395"/>
                    </a:lnTo>
                    <a:lnTo>
                      <a:pt x="486" y="398"/>
                    </a:lnTo>
                    <a:lnTo>
                      <a:pt x="478" y="402"/>
                    </a:lnTo>
                    <a:lnTo>
                      <a:pt x="471" y="405"/>
                    </a:lnTo>
                    <a:lnTo>
                      <a:pt x="463" y="407"/>
                    </a:lnTo>
                    <a:lnTo>
                      <a:pt x="457" y="409"/>
                    </a:lnTo>
                    <a:lnTo>
                      <a:pt x="449" y="410"/>
                    </a:lnTo>
                    <a:lnTo>
                      <a:pt x="433" y="414"/>
                    </a:lnTo>
                    <a:lnTo>
                      <a:pt x="415" y="417"/>
                    </a:lnTo>
                    <a:lnTo>
                      <a:pt x="400" y="419"/>
                    </a:lnTo>
                    <a:lnTo>
                      <a:pt x="384" y="420"/>
                    </a:lnTo>
                    <a:lnTo>
                      <a:pt x="368" y="420"/>
                    </a:lnTo>
                    <a:lnTo>
                      <a:pt x="353" y="420"/>
                    </a:lnTo>
                    <a:lnTo>
                      <a:pt x="338" y="419"/>
                    </a:lnTo>
                    <a:lnTo>
                      <a:pt x="323" y="418"/>
                    </a:lnTo>
                    <a:lnTo>
                      <a:pt x="307" y="416"/>
                    </a:lnTo>
                    <a:lnTo>
                      <a:pt x="292" y="413"/>
                    </a:lnTo>
                    <a:lnTo>
                      <a:pt x="278" y="408"/>
                    </a:lnTo>
                    <a:lnTo>
                      <a:pt x="263" y="404"/>
                    </a:lnTo>
                    <a:lnTo>
                      <a:pt x="248" y="399"/>
                    </a:lnTo>
                    <a:lnTo>
                      <a:pt x="233" y="394"/>
                    </a:lnTo>
                    <a:lnTo>
                      <a:pt x="218" y="387"/>
                    </a:lnTo>
                    <a:lnTo>
                      <a:pt x="203" y="380"/>
                    </a:lnTo>
                    <a:lnTo>
                      <a:pt x="175" y="365"/>
                    </a:lnTo>
                    <a:lnTo>
                      <a:pt x="151" y="351"/>
                    </a:lnTo>
                    <a:lnTo>
                      <a:pt x="129" y="334"/>
                    </a:lnTo>
                    <a:lnTo>
                      <a:pt x="108" y="317"/>
                    </a:lnTo>
                    <a:lnTo>
                      <a:pt x="89" y="298"/>
                    </a:lnTo>
                    <a:lnTo>
                      <a:pt x="71" y="278"/>
                    </a:lnTo>
                    <a:lnTo>
                      <a:pt x="54" y="255"/>
                    </a:lnTo>
                    <a:lnTo>
                      <a:pt x="38" y="231"/>
                    </a:lnTo>
                    <a:lnTo>
                      <a:pt x="26" y="208"/>
                    </a:lnTo>
                    <a:lnTo>
                      <a:pt x="17" y="187"/>
                    </a:lnTo>
                    <a:lnTo>
                      <a:pt x="10" y="166"/>
                    </a:lnTo>
                    <a:lnTo>
                      <a:pt x="4" y="145"/>
                    </a:lnTo>
                    <a:lnTo>
                      <a:pt x="1" y="123"/>
                    </a:lnTo>
                    <a:lnTo>
                      <a:pt x="0" y="102"/>
                    </a:lnTo>
                    <a:lnTo>
                      <a:pt x="1" y="80"/>
                    </a:lnTo>
                    <a:lnTo>
                      <a:pt x="6" y="56"/>
                    </a:lnTo>
                    <a:lnTo>
                      <a:pt x="9" y="51"/>
                    </a:lnTo>
                    <a:lnTo>
                      <a:pt x="11" y="46"/>
                    </a:lnTo>
                    <a:lnTo>
                      <a:pt x="14" y="41"/>
                    </a:lnTo>
                    <a:lnTo>
                      <a:pt x="16" y="36"/>
                    </a:lnTo>
                    <a:lnTo>
                      <a:pt x="19" y="31"/>
                    </a:lnTo>
                    <a:lnTo>
                      <a:pt x="21" y="26"/>
                    </a:lnTo>
                    <a:lnTo>
                      <a:pt x="22" y="22"/>
                    </a:lnTo>
                    <a:lnTo>
                      <a:pt x="25" y="18"/>
                    </a:lnTo>
                    <a:lnTo>
                      <a:pt x="30" y="13"/>
                    </a:lnTo>
                    <a:lnTo>
                      <a:pt x="34" y="9"/>
                    </a:lnTo>
                    <a:lnTo>
                      <a:pt x="38" y="4"/>
                    </a:lnTo>
                    <a:lnTo>
                      <a:pt x="40" y="0"/>
                    </a:lnTo>
                    <a:lnTo>
                      <a:pt x="39" y="6"/>
                    </a:lnTo>
                    <a:lnTo>
                      <a:pt x="36" y="13"/>
                    </a:lnTo>
                    <a:lnTo>
                      <a:pt x="35" y="19"/>
                    </a:lnTo>
                    <a:lnTo>
                      <a:pt x="33" y="25"/>
                    </a:lnTo>
                    <a:lnTo>
                      <a:pt x="31" y="32"/>
                    </a:lnTo>
                    <a:lnTo>
                      <a:pt x="30" y="39"/>
                    </a:lnTo>
                    <a:lnTo>
                      <a:pt x="29" y="45"/>
                    </a:lnTo>
                    <a:lnTo>
                      <a:pt x="28" y="52"/>
                    </a:lnTo>
                    <a:lnTo>
                      <a:pt x="30" y="90"/>
                    </a:lnTo>
                    <a:lnTo>
                      <a:pt x="39" y="125"/>
                    </a:lnTo>
                    <a:lnTo>
                      <a:pt x="53" y="161"/>
                    </a:lnTo>
                    <a:lnTo>
                      <a:pt x="71" y="194"/>
                    </a:lnTo>
                    <a:lnTo>
                      <a:pt x="94" y="226"/>
                    </a:lnTo>
                    <a:lnTo>
                      <a:pt x="120" y="256"/>
                    </a:lnTo>
                    <a:lnTo>
                      <a:pt x="151" y="284"/>
                    </a:lnTo>
                    <a:lnTo>
                      <a:pt x="184" y="308"/>
                    </a:lnTo>
                    <a:lnTo>
                      <a:pt x="220" y="331"/>
                    </a:lnTo>
                    <a:lnTo>
                      <a:pt x="258" y="351"/>
                    </a:lnTo>
                    <a:lnTo>
                      <a:pt x="297" y="366"/>
                    </a:lnTo>
                    <a:lnTo>
                      <a:pt x="338" y="379"/>
                    </a:lnTo>
                    <a:lnTo>
                      <a:pt x="379" y="388"/>
                    </a:lnTo>
                    <a:lnTo>
                      <a:pt x="422" y="393"/>
                    </a:lnTo>
                    <a:lnTo>
                      <a:pt x="464" y="394"/>
                    </a:lnTo>
                    <a:lnTo>
                      <a:pt x="506" y="389"/>
                    </a:lnTo>
                    <a:close/>
                  </a:path>
                </a:pathLst>
              </a:custGeom>
              <a:solidFill>
                <a:srgbClr val="C4CCCC"/>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09" name="Freeform 40"/>
              <p:cNvSpPr>
                <a:spLocks/>
              </p:cNvSpPr>
              <p:nvPr/>
            </p:nvSpPr>
            <p:spPr bwMode="auto">
              <a:xfrm>
                <a:off x="2932" y="2097"/>
                <a:ext cx="169" cy="140"/>
              </a:xfrm>
              <a:custGeom>
                <a:avLst/>
                <a:gdLst>
                  <a:gd name="T0" fmla="*/ 169 w 506"/>
                  <a:gd name="T1" fmla="*/ 130 h 420"/>
                  <a:gd name="T2" fmla="*/ 164 w 506"/>
                  <a:gd name="T3" fmla="*/ 132 h 420"/>
                  <a:gd name="T4" fmla="*/ 160 w 506"/>
                  <a:gd name="T5" fmla="*/ 134 h 420"/>
                  <a:gd name="T6" fmla="*/ 155 w 506"/>
                  <a:gd name="T7" fmla="*/ 136 h 420"/>
                  <a:gd name="T8" fmla="*/ 150 w 506"/>
                  <a:gd name="T9" fmla="*/ 137 h 420"/>
                  <a:gd name="T10" fmla="*/ 145 w 506"/>
                  <a:gd name="T11" fmla="*/ 138 h 420"/>
                  <a:gd name="T12" fmla="*/ 134 w 506"/>
                  <a:gd name="T13" fmla="*/ 140 h 420"/>
                  <a:gd name="T14" fmla="*/ 123 w 506"/>
                  <a:gd name="T15" fmla="*/ 140 h 420"/>
                  <a:gd name="T16" fmla="*/ 113 w 506"/>
                  <a:gd name="T17" fmla="*/ 140 h 420"/>
                  <a:gd name="T18" fmla="*/ 103 w 506"/>
                  <a:gd name="T19" fmla="*/ 139 h 420"/>
                  <a:gd name="T20" fmla="*/ 93 w 506"/>
                  <a:gd name="T21" fmla="*/ 136 h 420"/>
                  <a:gd name="T22" fmla="*/ 83 w 506"/>
                  <a:gd name="T23" fmla="*/ 133 h 420"/>
                  <a:gd name="T24" fmla="*/ 73 w 506"/>
                  <a:gd name="T25" fmla="*/ 129 h 420"/>
                  <a:gd name="T26" fmla="*/ 68 w 506"/>
                  <a:gd name="T27" fmla="*/ 127 h 420"/>
                  <a:gd name="T28" fmla="*/ 50 w 506"/>
                  <a:gd name="T29" fmla="*/ 117 h 420"/>
                  <a:gd name="T30" fmla="*/ 36 w 506"/>
                  <a:gd name="T31" fmla="*/ 106 h 420"/>
                  <a:gd name="T32" fmla="*/ 24 w 506"/>
                  <a:gd name="T33" fmla="*/ 93 h 420"/>
                  <a:gd name="T34" fmla="*/ 13 w 506"/>
                  <a:gd name="T35" fmla="*/ 77 h 420"/>
                  <a:gd name="T36" fmla="*/ 9 w 506"/>
                  <a:gd name="T37" fmla="*/ 69 h 420"/>
                  <a:gd name="T38" fmla="*/ 3 w 506"/>
                  <a:gd name="T39" fmla="*/ 55 h 420"/>
                  <a:gd name="T40" fmla="*/ 0 w 506"/>
                  <a:gd name="T41" fmla="*/ 41 h 420"/>
                  <a:gd name="T42" fmla="*/ 0 w 506"/>
                  <a:gd name="T43" fmla="*/ 27 h 420"/>
                  <a:gd name="T44" fmla="*/ 2 w 506"/>
                  <a:gd name="T45" fmla="*/ 19 h 420"/>
                  <a:gd name="T46" fmla="*/ 4 w 506"/>
                  <a:gd name="T47" fmla="*/ 15 h 420"/>
                  <a:gd name="T48" fmla="*/ 5 w 506"/>
                  <a:gd name="T49" fmla="*/ 12 h 420"/>
                  <a:gd name="T50" fmla="*/ 7 w 506"/>
                  <a:gd name="T51" fmla="*/ 9 h 420"/>
                  <a:gd name="T52" fmla="*/ 8 w 506"/>
                  <a:gd name="T53" fmla="*/ 6 h 420"/>
                  <a:gd name="T54" fmla="*/ 10 w 506"/>
                  <a:gd name="T55" fmla="*/ 4 h 420"/>
                  <a:gd name="T56" fmla="*/ 13 w 506"/>
                  <a:gd name="T57" fmla="*/ 1 h 420"/>
                  <a:gd name="T58" fmla="*/ 13 w 506"/>
                  <a:gd name="T59" fmla="*/ 0 h 420"/>
                  <a:gd name="T60" fmla="*/ 12 w 506"/>
                  <a:gd name="T61" fmla="*/ 4 h 420"/>
                  <a:gd name="T62" fmla="*/ 11 w 506"/>
                  <a:gd name="T63" fmla="*/ 8 h 420"/>
                  <a:gd name="T64" fmla="*/ 10 w 506"/>
                  <a:gd name="T65" fmla="*/ 13 h 420"/>
                  <a:gd name="T66" fmla="*/ 9 w 506"/>
                  <a:gd name="T67" fmla="*/ 17 h 420"/>
                  <a:gd name="T68" fmla="*/ 10 w 506"/>
                  <a:gd name="T69" fmla="*/ 30 h 420"/>
                  <a:gd name="T70" fmla="*/ 18 w 506"/>
                  <a:gd name="T71" fmla="*/ 54 h 420"/>
                  <a:gd name="T72" fmla="*/ 31 w 506"/>
                  <a:gd name="T73" fmla="*/ 75 h 420"/>
                  <a:gd name="T74" fmla="*/ 50 w 506"/>
                  <a:gd name="T75" fmla="*/ 95 h 420"/>
                  <a:gd name="T76" fmla="*/ 73 w 506"/>
                  <a:gd name="T77" fmla="*/ 110 h 420"/>
                  <a:gd name="T78" fmla="*/ 99 w 506"/>
                  <a:gd name="T79" fmla="*/ 122 h 420"/>
                  <a:gd name="T80" fmla="*/ 127 w 506"/>
                  <a:gd name="T81" fmla="*/ 129 h 420"/>
                  <a:gd name="T82" fmla="*/ 155 w 506"/>
                  <a:gd name="T83" fmla="*/ 131 h 42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6"/>
                  <a:gd name="T127" fmla="*/ 0 h 420"/>
                  <a:gd name="T128" fmla="*/ 506 w 506"/>
                  <a:gd name="T129" fmla="*/ 420 h 42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6" h="420">
                    <a:moveTo>
                      <a:pt x="506" y="389"/>
                    </a:moveTo>
                    <a:lnTo>
                      <a:pt x="506" y="389"/>
                    </a:lnTo>
                    <a:lnTo>
                      <a:pt x="499" y="393"/>
                    </a:lnTo>
                    <a:lnTo>
                      <a:pt x="492" y="395"/>
                    </a:lnTo>
                    <a:lnTo>
                      <a:pt x="486" y="398"/>
                    </a:lnTo>
                    <a:lnTo>
                      <a:pt x="478" y="402"/>
                    </a:lnTo>
                    <a:lnTo>
                      <a:pt x="471" y="405"/>
                    </a:lnTo>
                    <a:lnTo>
                      <a:pt x="463" y="407"/>
                    </a:lnTo>
                    <a:lnTo>
                      <a:pt x="457" y="409"/>
                    </a:lnTo>
                    <a:lnTo>
                      <a:pt x="449" y="410"/>
                    </a:lnTo>
                    <a:lnTo>
                      <a:pt x="433" y="414"/>
                    </a:lnTo>
                    <a:lnTo>
                      <a:pt x="415" y="417"/>
                    </a:lnTo>
                    <a:lnTo>
                      <a:pt x="400" y="419"/>
                    </a:lnTo>
                    <a:lnTo>
                      <a:pt x="384" y="420"/>
                    </a:lnTo>
                    <a:lnTo>
                      <a:pt x="368" y="420"/>
                    </a:lnTo>
                    <a:lnTo>
                      <a:pt x="353" y="420"/>
                    </a:lnTo>
                    <a:lnTo>
                      <a:pt x="338" y="419"/>
                    </a:lnTo>
                    <a:lnTo>
                      <a:pt x="323" y="418"/>
                    </a:lnTo>
                    <a:lnTo>
                      <a:pt x="307" y="416"/>
                    </a:lnTo>
                    <a:lnTo>
                      <a:pt x="292" y="413"/>
                    </a:lnTo>
                    <a:lnTo>
                      <a:pt x="278" y="408"/>
                    </a:lnTo>
                    <a:lnTo>
                      <a:pt x="263" y="404"/>
                    </a:lnTo>
                    <a:lnTo>
                      <a:pt x="248" y="399"/>
                    </a:lnTo>
                    <a:lnTo>
                      <a:pt x="233" y="394"/>
                    </a:lnTo>
                    <a:lnTo>
                      <a:pt x="218" y="387"/>
                    </a:lnTo>
                    <a:lnTo>
                      <a:pt x="203" y="380"/>
                    </a:lnTo>
                    <a:lnTo>
                      <a:pt x="175" y="365"/>
                    </a:lnTo>
                    <a:lnTo>
                      <a:pt x="151" y="351"/>
                    </a:lnTo>
                    <a:lnTo>
                      <a:pt x="129" y="334"/>
                    </a:lnTo>
                    <a:lnTo>
                      <a:pt x="108" y="317"/>
                    </a:lnTo>
                    <a:lnTo>
                      <a:pt x="89" y="298"/>
                    </a:lnTo>
                    <a:lnTo>
                      <a:pt x="71" y="278"/>
                    </a:lnTo>
                    <a:lnTo>
                      <a:pt x="54" y="255"/>
                    </a:lnTo>
                    <a:lnTo>
                      <a:pt x="38" y="231"/>
                    </a:lnTo>
                    <a:lnTo>
                      <a:pt x="26" y="208"/>
                    </a:lnTo>
                    <a:lnTo>
                      <a:pt x="17" y="187"/>
                    </a:lnTo>
                    <a:lnTo>
                      <a:pt x="10" y="166"/>
                    </a:lnTo>
                    <a:lnTo>
                      <a:pt x="4" y="145"/>
                    </a:lnTo>
                    <a:lnTo>
                      <a:pt x="1" y="123"/>
                    </a:lnTo>
                    <a:lnTo>
                      <a:pt x="0" y="102"/>
                    </a:lnTo>
                    <a:lnTo>
                      <a:pt x="1" y="80"/>
                    </a:lnTo>
                    <a:lnTo>
                      <a:pt x="6" y="56"/>
                    </a:lnTo>
                    <a:lnTo>
                      <a:pt x="9" y="51"/>
                    </a:lnTo>
                    <a:lnTo>
                      <a:pt x="11" y="46"/>
                    </a:lnTo>
                    <a:lnTo>
                      <a:pt x="14" y="41"/>
                    </a:lnTo>
                    <a:lnTo>
                      <a:pt x="16" y="36"/>
                    </a:lnTo>
                    <a:lnTo>
                      <a:pt x="19" y="31"/>
                    </a:lnTo>
                    <a:lnTo>
                      <a:pt x="21" y="26"/>
                    </a:lnTo>
                    <a:lnTo>
                      <a:pt x="22" y="22"/>
                    </a:lnTo>
                    <a:lnTo>
                      <a:pt x="25" y="18"/>
                    </a:lnTo>
                    <a:lnTo>
                      <a:pt x="30" y="13"/>
                    </a:lnTo>
                    <a:lnTo>
                      <a:pt x="34" y="9"/>
                    </a:lnTo>
                    <a:lnTo>
                      <a:pt x="38" y="4"/>
                    </a:lnTo>
                    <a:lnTo>
                      <a:pt x="40" y="0"/>
                    </a:lnTo>
                    <a:lnTo>
                      <a:pt x="39" y="6"/>
                    </a:lnTo>
                    <a:lnTo>
                      <a:pt x="36" y="13"/>
                    </a:lnTo>
                    <a:lnTo>
                      <a:pt x="35" y="19"/>
                    </a:lnTo>
                    <a:lnTo>
                      <a:pt x="33" y="25"/>
                    </a:lnTo>
                    <a:lnTo>
                      <a:pt x="31" y="32"/>
                    </a:lnTo>
                    <a:lnTo>
                      <a:pt x="30" y="39"/>
                    </a:lnTo>
                    <a:lnTo>
                      <a:pt x="29" y="45"/>
                    </a:lnTo>
                    <a:lnTo>
                      <a:pt x="28" y="52"/>
                    </a:lnTo>
                    <a:lnTo>
                      <a:pt x="30" y="90"/>
                    </a:lnTo>
                    <a:lnTo>
                      <a:pt x="39" y="125"/>
                    </a:lnTo>
                    <a:lnTo>
                      <a:pt x="53" y="161"/>
                    </a:lnTo>
                    <a:lnTo>
                      <a:pt x="71" y="194"/>
                    </a:lnTo>
                    <a:lnTo>
                      <a:pt x="94" y="226"/>
                    </a:lnTo>
                    <a:lnTo>
                      <a:pt x="120" y="256"/>
                    </a:lnTo>
                    <a:lnTo>
                      <a:pt x="151" y="284"/>
                    </a:lnTo>
                    <a:lnTo>
                      <a:pt x="184" y="308"/>
                    </a:lnTo>
                    <a:lnTo>
                      <a:pt x="220" y="331"/>
                    </a:lnTo>
                    <a:lnTo>
                      <a:pt x="258" y="351"/>
                    </a:lnTo>
                    <a:lnTo>
                      <a:pt x="297" y="366"/>
                    </a:lnTo>
                    <a:lnTo>
                      <a:pt x="338" y="379"/>
                    </a:lnTo>
                    <a:lnTo>
                      <a:pt x="379" y="388"/>
                    </a:lnTo>
                    <a:lnTo>
                      <a:pt x="422" y="393"/>
                    </a:lnTo>
                    <a:lnTo>
                      <a:pt x="464" y="394"/>
                    </a:lnTo>
                    <a:lnTo>
                      <a:pt x="506" y="389"/>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0" name="Freeform 41"/>
              <p:cNvSpPr>
                <a:spLocks/>
              </p:cNvSpPr>
              <p:nvPr/>
            </p:nvSpPr>
            <p:spPr bwMode="auto">
              <a:xfrm>
                <a:off x="2982" y="2082"/>
                <a:ext cx="174" cy="141"/>
              </a:xfrm>
              <a:custGeom>
                <a:avLst/>
                <a:gdLst>
                  <a:gd name="T0" fmla="*/ 148 w 523"/>
                  <a:gd name="T1" fmla="*/ 31 h 422"/>
                  <a:gd name="T2" fmla="*/ 134 w 523"/>
                  <a:gd name="T3" fmla="*/ 29 h 422"/>
                  <a:gd name="T4" fmla="*/ 117 w 523"/>
                  <a:gd name="T5" fmla="*/ 22 h 422"/>
                  <a:gd name="T6" fmla="*/ 100 w 523"/>
                  <a:gd name="T7" fmla="*/ 9 h 422"/>
                  <a:gd name="T8" fmla="*/ 91 w 523"/>
                  <a:gd name="T9" fmla="*/ 5 h 422"/>
                  <a:gd name="T10" fmla="*/ 85 w 523"/>
                  <a:gd name="T11" fmla="*/ 2 h 422"/>
                  <a:gd name="T12" fmla="*/ 80 w 523"/>
                  <a:gd name="T13" fmla="*/ 1 h 422"/>
                  <a:gd name="T14" fmla="*/ 71 w 523"/>
                  <a:gd name="T15" fmla="*/ 1 h 422"/>
                  <a:gd name="T16" fmla="*/ 68 w 523"/>
                  <a:gd name="T17" fmla="*/ 0 h 422"/>
                  <a:gd name="T18" fmla="*/ 66 w 523"/>
                  <a:gd name="T19" fmla="*/ 6 h 422"/>
                  <a:gd name="T20" fmla="*/ 79 w 523"/>
                  <a:gd name="T21" fmla="*/ 16 h 422"/>
                  <a:gd name="T22" fmla="*/ 88 w 523"/>
                  <a:gd name="T23" fmla="*/ 28 h 422"/>
                  <a:gd name="T24" fmla="*/ 87 w 523"/>
                  <a:gd name="T25" fmla="*/ 33 h 422"/>
                  <a:gd name="T26" fmla="*/ 68 w 523"/>
                  <a:gd name="T27" fmla="*/ 36 h 422"/>
                  <a:gd name="T28" fmla="*/ 34 w 523"/>
                  <a:gd name="T29" fmla="*/ 36 h 422"/>
                  <a:gd name="T30" fmla="*/ 14 w 523"/>
                  <a:gd name="T31" fmla="*/ 38 h 422"/>
                  <a:gd name="T32" fmla="*/ 0 w 523"/>
                  <a:gd name="T33" fmla="*/ 45 h 422"/>
                  <a:gd name="T34" fmla="*/ 3 w 523"/>
                  <a:gd name="T35" fmla="*/ 51 h 422"/>
                  <a:gd name="T36" fmla="*/ 10 w 523"/>
                  <a:gd name="T37" fmla="*/ 52 h 422"/>
                  <a:gd name="T38" fmla="*/ 20 w 523"/>
                  <a:gd name="T39" fmla="*/ 51 h 422"/>
                  <a:gd name="T40" fmla="*/ 38 w 523"/>
                  <a:gd name="T41" fmla="*/ 52 h 422"/>
                  <a:gd name="T42" fmla="*/ 62 w 523"/>
                  <a:gd name="T43" fmla="*/ 57 h 422"/>
                  <a:gd name="T44" fmla="*/ 61 w 523"/>
                  <a:gd name="T45" fmla="*/ 69 h 422"/>
                  <a:gd name="T46" fmla="*/ 48 w 523"/>
                  <a:gd name="T47" fmla="*/ 78 h 422"/>
                  <a:gd name="T48" fmla="*/ 33 w 523"/>
                  <a:gd name="T49" fmla="*/ 86 h 422"/>
                  <a:gd name="T50" fmla="*/ 14 w 523"/>
                  <a:gd name="T51" fmla="*/ 93 h 422"/>
                  <a:gd name="T52" fmla="*/ 5 w 523"/>
                  <a:gd name="T53" fmla="*/ 97 h 422"/>
                  <a:gd name="T54" fmla="*/ 3 w 523"/>
                  <a:gd name="T55" fmla="*/ 104 h 422"/>
                  <a:gd name="T56" fmla="*/ 8 w 523"/>
                  <a:gd name="T57" fmla="*/ 108 h 422"/>
                  <a:gd name="T58" fmla="*/ 22 w 523"/>
                  <a:gd name="T59" fmla="*/ 108 h 422"/>
                  <a:gd name="T60" fmla="*/ 46 w 523"/>
                  <a:gd name="T61" fmla="*/ 100 h 422"/>
                  <a:gd name="T62" fmla="*/ 60 w 523"/>
                  <a:gd name="T63" fmla="*/ 93 h 422"/>
                  <a:gd name="T64" fmla="*/ 73 w 523"/>
                  <a:gd name="T65" fmla="*/ 87 h 422"/>
                  <a:gd name="T66" fmla="*/ 75 w 523"/>
                  <a:gd name="T67" fmla="*/ 87 h 422"/>
                  <a:gd name="T68" fmla="*/ 73 w 523"/>
                  <a:gd name="T69" fmla="*/ 89 h 422"/>
                  <a:gd name="T70" fmla="*/ 70 w 523"/>
                  <a:gd name="T71" fmla="*/ 91 h 422"/>
                  <a:gd name="T72" fmla="*/ 60 w 523"/>
                  <a:gd name="T73" fmla="*/ 97 h 422"/>
                  <a:gd name="T74" fmla="*/ 46 w 523"/>
                  <a:gd name="T75" fmla="*/ 105 h 422"/>
                  <a:gd name="T76" fmla="*/ 35 w 523"/>
                  <a:gd name="T77" fmla="*/ 110 h 422"/>
                  <a:gd name="T78" fmla="*/ 25 w 523"/>
                  <a:gd name="T79" fmla="*/ 115 h 422"/>
                  <a:gd name="T80" fmla="*/ 25 w 523"/>
                  <a:gd name="T81" fmla="*/ 126 h 422"/>
                  <a:gd name="T82" fmla="*/ 37 w 523"/>
                  <a:gd name="T83" fmla="*/ 127 h 422"/>
                  <a:gd name="T84" fmla="*/ 48 w 523"/>
                  <a:gd name="T85" fmla="*/ 123 h 422"/>
                  <a:gd name="T86" fmla="*/ 59 w 523"/>
                  <a:gd name="T87" fmla="*/ 117 h 422"/>
                  <a:gd name="T88" fmla="*/ 71 w 523"/>
                  <a:gd name="T89" fmla="*/ 110 h 422"/>
                  <a:gd name="T90" fmla="*/ 85 w 523"/>
                  <a:gd name="T91" fmla="*/ 101 h 422"/>
                  <a:gd name="T92" fmla="*/ 87 w 523"/>
                  <a:gd name="T93" fmla="*/ 100 h 422"/>
                  <a:gd name="T94" fmla="*/ 76 w 523"/>
                  <a:gd name="T95" fmla="*/ 113 h 422"/>
                  <a:gd name="T96" fmla="*/ 52 w 523"/>
                  <a:gd name="T97" fmla="*/ 128 h 422"/>
                  <a:gd name="T98" fmla="*/ 38 w 523"/>
                  <a:gd name="T99" fmla="*/ 134 h 422"/>
                  <a:gd name="T100" fmla="*/ 40 w 523"/>
                  <a:gd name="T101" fmla="*/ 141 h 422"/>
                  <a:gd name="T102" fmla="*/ 54 w 523"/>
                  <a:gd name="T103" fmla="*/ 140 h 422"/>
                  <a:gd name="T104" fmla="*/ 67 w 523"/>
                  <a:gd name="T105" fmla="*/ 136 h 422"/>
                  <a:gd name="T106" fmla="*/ 86 w 523"/>
                  <a:gd name="T107" fmla="*/ 126 h 422"/>
                  <a:gd name="T108" fmla="*/ 104 w 523"/>
                  <a:gd name="T109" fmla="*/ 107 h 422"/>
                  <a:gd name="T110" fmla="*/ 127 w 523"/>
                  <a:gd name="T111" fmla="*/ 96 h 422"/>
                  <a:gd name="T112" fmla="*/ 154 w 523"/>
                  <a:gd name="T113" fmla="*/ 86 h 422"/>
                  <a:gd name="T114" fmla="*/ 165 w 523"/>
                  <a:gd name="T115" fmla="*/ 80 h 422"/>
                  <a:gd name="T116" fmla="*/ 172 w 523"/>
                  <a:gd name="T117" fmla="*/ 75 h 422"/>
                  <a:gd name="T118" fmla="*/ 174 w 523"/>
                  <a:gd name="T119" fmla="*/ 63 h 422"/>
                  <a:gd name="T120" fmla="*/ 171 w 523"/>
                  <a:gd name="T121" fmla="*/ 49 h 422"/>
                  <a:gd name="T122" fmla="*/ 163 w 523"/>
                  <a:gd name="T123" fmla="*/ 37 h 422"/>
                  <a:gd name="T124" fmla="*/ 159 w 523"/>
                  <a:gd name="T125" fmla="*/ 34 h 42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23"/>
                  <a:gd name="T190" fmla="*/ 0 h 422"/>
                  <a:gd name="T191" fmla="*/ 523 w 523"/>
                  <a:gd name="T192" fmla="*/ 422 h 42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23" h="422">
                    <a:moveTo>
                      <a:pt x="478" y="101"/>
                    </a:moveTo>
                    <a:lnTo>
                      <a:pt x="468" y="98"/>
                    </a:lnTo>
                    <a:lnTo>
                      <a:pt x="457" y="96"/>
                    </a:lnTo>
                    <a:lnTo>
                      <a:pt x="446" y="94"/>
                    </a:lnTo>
                    <a:lnTo>
                      <a:pt x="434" y="93"/>
                    </a:lnTo>
                    <a:lnTo>
                      <a:pt x="423" y="93"/>
                    </a:lnTo>
                    <a:lnTo>
                      <a:pt x="412" y="90"/>
                    </a:lnTo>
                    <a:lnTo>
                      <a:pt x="402" y="88"/>
                    </a:lnTo>
                    <a:lnTo>
                      <a:pt x="392" y="85"/>
                    </a:lnTo>
                    <a:lnTo>
                      <a:pt x="379" y="79"/>
                    </a:lnTo>
                    <a:lnTo>
                      <a:pt x="367" y="73"/>
                    </a:lnTo>
                    <a:lnTo>
                      <a:pt x="353" y="65"/>
                    </a:lnTo>
                    <a:lnTo>
                      <a:pt x="341" y="55"/>
                    </a:lnTo>
                    <a:lnTo>
                      <a:pt x="327" y="46"/>
                    </a:lnTo>
                    <a:lnTo>
                      <a:pt x="314" y="36"/>
                    </a:lnTo>
                    <a:lnTo>
                      <a:pt x="302" y="27"/>
                    </a:lnTo>
                    <a:lnTo>
                      <a:pt x="290" y="19"/>
                    </a:lnTo>
                    <a:lnTo>
                      <a:pt x="285" y="17"/>
                    </a:lnTo>
                    <a:lnTo>
                      <a:pt x="280" y="16"/>
                    </a:lnTo>
                    <a:lnTo>
                      <a:pt x="275" y="14"/>
                    </a:lnTo>
                    <a:lnTo>
                      <a:pt x="270" y="12"/>
                    </a:lnTo>
                    <a:lnTo>
                      <a:pt x="265" y="9"/>
                    </a:lnTo>
                    <a:lnTo>
                      <a:pt x="260" y="7"/>
                    </a:lnTo>
                    <a:lnTo>
                      <a:pt x="255" y="6"/>
                    </a:lnTo>
                    <a:lnTo>
                      <a:pt x="252" y="4"/>
                    </a:lnTo>
                    <a:lnTo>
                      <a:pt x="248" y="4"/>
                    </a:lnTo>
                    <a:lnTo>
                      <a:pt x="244" y="4"/>
                    </a:lnTo>
                    <a:lnTo>
                      <a:pt x="240" y="4"/>
                    </a:lnTo>
                    <a:lnTo>
                      <a:pt x="235" y="4"/>
                    </a:lnTo>
                    <a:lnTo>
                      <a:pt x="229" y="5"/>
                    </a:lnTo>
                    <a:lnTo>
                      <a:pt x="222" y="5"/>
                    </a:lnTo>
                    <a:lnTo>
                      <a:pt x="214" y="3"/>
                    </a:lnTo>
                    <a:lnTo>
                      <a:pt x="208" y="0"/>
                    </a:lnTo>
                    <a:lnTo>
                      <a:pt x="207" y="0"/>
                    </a:lnTo>
                    <a:lnTo>
                      <a:pt x="205" y="0"/>
                    </a:lnTo>
                    <a:lnTo>
                      <a:pt x="204" y="0"/>
                    </a:lnTo>
                    <a:lnTo>
                      <a:pt x="199" y="7"/>
                    </a:lnTo>
                    <a:lnTo>
                      <a:pt x="197" y="13"/>
                    </a:lnTo>
                    <a:lnTo>
                      <a:pt x="198" y="18"/>
                    </a:lnTo>
                    <a:lnTo>
                      <a:pt x="204" y="25"/>
                    </a:lnTo>
                    <a:lnTo>
                      <a:pt x="215" y="34"/>
                    </a:lnTo>
                    <a:lnTo>
                      <a:pt x="225" y="42"/>
                    </a:lnTo>
                    <a:lnTo>
                      <a:pt x="237" y="49"/>
                    </a:lnTo>
                    <a:lnTo>
                      <a:pt x="245" y="56"/>
                    </a:lnTo>
                    <a:lnTo>
                      <a:pt x="254" y="64"/>
                    </a:lnTo>
                    <a:lnTo>
                      <a:pt x="260" y="73"/>
                    </a:lnTo>
                    <a:lnTo>
                      <a:pt x="264" y="83"/>
                    </a:lnTo>
                    <a:lnTo>
                      <a:pt x="265" y="96"/>
                    </a:lnTo>
                    <a:lnTo>
                      <a:pt x="264" y="97"/>
                    </a:lnTo>
                    <a:lnTo>
                      <a:pt x="264" y="98"/>
                    </a:lnTo>
                    <a:lnTo>
                      <a:pt x="263" y="100"/>
                    </a:lnTo>
                    <a:lnTo>
                      <a:pt x="263" y="101"/>
                    </a:lnTo>
                    <a:lnTo>
                      <a:pt x="248" y="105"/>
                    </a:lnTo>
                    <a:lnTo>
                      <a:pt x="228" y="107"/>
                    </a:lnTo>
                    <a:lnTo>
                      <a:pt x="204" y="108"/>
                    </a:lnTo>
                    <a:lnTo>
                      <a:pt x="177" y="108"/>
                    </a:lnTo>
                    <a:lnTo>
                      <a:pt x="149" y="108"/>
                    </a:lnTo>
                    <a:lnTo>
                      <a:pt x="124" y="108"/>
                    </a:lnTo>
                    <a:lnTo>
                      <a:pt x="102" y="107"/>
                    </a:lnTo>
                    <a:lnTo>
                      <a:pt x="84" y="107"/>
                    </a:lnTo>
                    <a:lnTo>
                      <a:pt x="73" y="109"/>
                    </a:lnTo>
                    <a:lnTo>
                      <a:pt x="59" y="110"/>
                    </a:lnTo>
                    <a:lnTo>
                      <a:pt x="43" y="113"/>
                    </a:lnTo>
                    <a:lnTo>
                      <a:pt x="28" y="116"/>
                    </a:lnTo>
                    <a:lnTo>
                      <a:pt x="14" y="120"/>
                    </a:lnTo>
                    <a:lnTo>
                      <a:pt x="5" y="127"/>
                    </a:lnTo>
                    <a:lnTo>
                      <a:pt x="0" y="136"/>
                    </a:lnTo>
                    <a:lnTo>
                      <a:pt x="3" y="148"/>
                    </a:lnTo>
                    <a:lnTo>
                      <a:pt x="4" y="149"/>
                    </a:lnTo>
                    <a:lnTo>
                      <a:pt x="5" y="150"/>
                    </a:lnTo>
                    <a:lnTo>
                      <a:pt x="8" y="152"/>
                    </a:lnTo>
                    <a:lnTo>
                      <a:pt x="10" y="152"/>
                    </a:lnTo>
                    <a:lnTo>
                      <a:pt x="15" y="154"/>
                    </a:lnTo>
                    <a:lnTo>
                      <a:pt x="21" y="155"/>
                    </a:lnTo>
                    <a:lnTo>
                      <a:pt x="29" y="156"/>
                    </a:lnTo>
                    <a:lnTo>
                      <a:pt x="36" y="156"/>
                    </a:lnTo>
                    <a:lnTo>
                      <a:pt x="44" y="155"/>
                    </a:lnTo>
                    <a:lnTo>
                      <a:pt x="51" y="155"/>
                    </a:lnTo>
                    <a:lnTo>
                      <a:pt x="59" y="154"/>
                    </a:lnTo>
                    <a:lnTo>
                      <a:pt x="65" y="152"/>
                    </a:lnTo>
                    <a:lnTo>
                      <a:pt x="76" y="152"/>
                    </a:lnTo>
                    <a:lnTo>
                      <a:pt x="93" y="155"/>
                    </a:lnTo>
                    <a:lnTo>
                      <a:pt x="113" y="157"/>
                    </a:lnTo>
                    <a:lnTo>
                      <a:pt x="134" y="160"/>
                    </a:lnTo>
                    <a:lnTo>
                      <a:pt x="154" y="164"/>
                    </a:lnTo>
                    <a:lnTo>
                      <a:pt x="173" y="168"/>
                    </a:lnTo>
                    <a:lnTo>
                      <a:pt x="187" y="172"/>
                    </a:lnTo>
                    <a:lnTo>
                      <a:pt x="195" y="177"/>
                    </a:lnTo>
                    <a:lnTo>
                      <a:pt x="195" y="187"/>
                    </a:lnTo>
                    <a:lnTo>
                      <a:pt x="192" y="197"/>
                    </a:lnTo>
                    <a:lnTo>
                      <a:pt x="184" y="206"/>
                    </a:lnTo>
                    <a:lnTo>
                      <a:pt x="175" y="214"/>
                    </a:lnTo>
                    <a:lnTo>
                      <a:pt x="165" y="221"/>
                    </a:lnTo>
                    <a:lnTo>
                      <a:pt x="154" y="228"/>
                    </a:lnTo>
                    <a:lnTo>
                      <a:pt x="143" y="233"/>
                    </a:lnTo>
                    <a:lnTo>
                      <a:pt x="133" y="238"/>
                    </a:lnTo>
                    <a:lnTo>
                      <a:pt x="124" y="245"/>
                    </a:lnTo>
                    <a:lnTo>
                      <a:pt x="113" y="251"/>
                    </a:lnTo>
                    <a:lnTo>
                      <a:pt x="100" y="258"/>
                    </a:lnTo>
                    <a:lnTo>
                      <a:pt x="86" y="263"/>
                    </a:lnTo>
                    <a:lnTo>
                      <a:pt x="71" y="269"/>
                    </a:lnTo>
                    <a:lnTo>
                      <a:pt x="56" y="275"/>
                    </a:lnTo>
                    <a:lnTo>
                      <a:pt x="43" y="279"/>
                    </a:lnTo>
                    <a:lnTo>
                      <a:pt x="31" y="281"/>
                    </a:lnTo>
                    <a:lnTo>
                      <a:pt x="26" y="285"/>
                    </a:lnTo>
                    <a:lnTo>
                      <a:pt x="21" y="288"/>
                    </a:lnTo>
                    <a:lnTo>
                      <a:pt x="16" y="291"/>
                    </a:lnTo>
                    <a:lnTo>
                      <a:pt x="13" y="295"/>
                    </a:lnTo>
                    <a:lnTo>
                      <a:pt x="10" y="300"/>
                    </a:lnTo>
                    <a:lnTo>
                      <a:pt x="9" y="305"/>
                    </a:lnTo>
                    <a:lnTo>
                      <a:pt x="10" y="311"/>
                    </a:lnTo>
                    <a:lnTo>
                      <a:pt x="13" y="319"/>
                    </a:lnTo>
                    <a:lnTo>
                      <a:pt x="16" y="320"/>
                    </a:lnTo>
                    <a:lnTo>
                      <a:pt x="20" y="322"/>
                    </a:lnTo>
                    <a:lnTo>
                      <a:pt x="24" y="323"/>
                    </a:lnTo>
                    <a:lnTo>
                      <a:pt x="28" y="326"/>
                    </a:lnTo>
                    <a:lnTo>
                      <a:pt x="36" y="328"/>
                    </a:lnTo>
                    <a:lnTo>
                      <a:pt x="50" y="327"/>
                    </a:lnTo>
                    <a:lnTo>
                      <a:pt x="66" y="322"/>
                    </a:lnTo>
                    <a:lnTo>
                      <a:pt x="85" y="317"/>
                    </a:lnTo>
                    <a:lnTo>
                      <a:pt x="104" y="311"/>
                    </a:lnTo>
                    <a:lnTo>
                      <a:pt x="123" y="305"/>
                    </a:lnTo>
                    <a:lnTo>
                      <a:pt x="137" y="298"/>
                    </a:lnTo>
                    <a:lnTo>
                      <a:pt x="148" y="293"/>
                    </a:lnTo>
                    <a:lnTo>
                      <a:pt x="159" y="288"/>
                    </a:lnTo>
                    <a:lnTo>
                      <a:pt x="169" y="282"/>
                    </a:lnTo>
                    <a:lnTo>
                      <a:pt x="179" y="277"/>
                    </a:lnTo>
                    <a:lnTo>
                      <a:pt x="189" y="272"/>
                    </a:lnTo>
                    <a:lnTo>
                      <a:pt x="199" y="268"/>
                    </a:lnTo>
                    <a:lnTo>
                      <a:pt x="209" y="263"/>
                    </a:lnTo>
                    <a:lnTo>
                      <a:pt x="220" y="259"/>
                    </a:lnTo>
                    <a:lnTo>
                      <a:pt x="233" y="256"/>
                    </a:lnTo>
                    <a:lnTo>
                      <a:pt x="229" y="257"/>
                    </a:lnTo>
                    <a:lnTo>
                      <a:pt x="227" y="259"/>
                    </a:lnTo>
                    <a:lnTo>
                      <a:pt x="225" y="261"/>
                    </a:lnTo>
                    <a:lnTo>
                      <a:pt x="223" y="263"/>
                    </a:lnTo>
                    <a:lnTo>
                      <a:pt x="222" y="263"/>
                    </a:lnTo>
                    <a:lnTo>
                      <a:pt x="220" y="266"/>
                    </a:lnTo>
                    <a:lnTo>
                      <a:pt x="218" y="267"/>
                    </a:lnTo>
                    <a:lnTo>
                      <a:pt x="217" y="269"/>
                    </a:lnTo>
                    <a:lnTo>
                      <a:pt x="214" y="270"/>
                    </a:lnTo>
                    <a:lnTo>
                      <a:pt x="212" y="271"/>
                    </a:lnTo>
                    <a:lnTo>
                      <a:pt x="209" y="273"/>
                    </a:lnTo>
                    <a:lnTo>
                      <a:pt x="208" y="276"/>
                    </a:lnTo>
                    <a:lnTo>
                      <a:pt x="199" y="280"/>
                    </a:lnTo>
                    <a:lnTo>
                      <a:pt x="189" y="286"/>
                    </a:lnTo>
                    <a:lnTo>
                      <a:pt x="179" y="291"/>
                    </a:lnTo>
                    <a:lnTo>
                      <a:pt x="169" y="297"/>
                    </a:lnTo>
                    <a:lnTo>
                      <a:pt x="158" y="303"/>
                    </a:lnTo>
                    <a:lnTo>
                      <a:pt x="148" y="309"/>
                    </a:lnTo>
                    <a:lnTo>
                      <a:pt x="138" y="314"/>
                    </a:lnTo>
                    <a:lnTo>
                      <a:pt x="128" y="319"/>
                    </a:lnTo>
                    <a:lnTo>
                      <a:pt x="120" y="322"/>
                    </a:lnTo>
                    <a:lnTo>
                      <a:pt x="113" y="326"/>
                    </a:lnTo>
                    <a:lnTo>
                      <a:pt x="105" y="328"/>
                    </a:lnTo>
                    <a:lnTo>
                      <a:pt x="98" y="331"/>
                    </a:lnTo>
                    <a:lnTo>
                      <a:pt x="90" y="334"/>
                    </a:lnTo>
                    <a:lnTo>
                      <a:pt x="84" y="339"/>
                    </a:lnTo>
                    <a:lnTo>
                      <a:pt x="76" y="344"/>
                    </a:lnTo>
                    <a:lnTo>
                      <a:pt x="71" y="351"/>
                    </a:lnTo>
                    <a:lnTo>
                      <a:pt x="70" y="363"/>
                    </a:lnTo>
                    <a:lnTo>
                      <a:pt x="73" y="372"/>
                    </a:lnTo>
                    <a:lnTo>
                      <a:pt x="76" y="378"/>
                    </a:lnTo>
                    <a:lnTo>
                      <a:pt x="83" y="381"/>
                    </a:lnTo>
                    <a:lnTo>
                      <a:pt x="90" y="383"/>
                    </a:lnTo>
                    <a:lnTo>
                      <a:pt x="100" y="382"/>
                    </a:lnTo>
                    <a:lnTo>
                      <a:pt x="110" y="380"/>
                    </a:lnTo>
                    <a:lnTo>
                      <a:pt x="122" y="376"/>
                    </a:lnTo>
                    <a:lnTo>
                      <a:pt x="129" y="373"/>
                    </a:lnTo>
                    <a:lnTo>
                      <a:pt x="137" y="370"/>
                    </a:lnTo>
                    <a:lnTo>
                      <a:pt x="145" y="367"/>
                    </a:lnTo>
                    <a:lnTo>
                      <a:pt x="153" y="363"/>
                    </a:lnTo>
                    <a:lnTo>
                      <a:pt x="162" y="359"/>
                    </a:lnTo>
                    <a:lnTo>
                      <a:pt x="169" y="356"/>
                    </a:lnTo>
                    <a:lnTo>
                      <a:pt x="177" y="351"/>
                    </a:lnTo>
                    <a:lnTo>
                      <a:pt x="183" y="347"/>
                    </a:lnTo>
                    <a:lnTo>
                      <a:pt x="193" y="342"/>
                    </a:lnTo>
                    <a:lnTo>
                      <a:pt x="203" y="337"/>
                    </a:lnTo>
                    <a:lnTo>
                      <a:pt x="213" y="330"/>
                    </a:lnTo>
                    <a:lnTo>
                      <a:pt x="223" y="323"/>
                    </a:lnTo>
                    <a:lnTo>
                      <a:pt x="234" y="317"/>
                    </a:lnTo>
                    <a:lnTo>
                      <a:pt x="244" y="309"/>
                    </a:lnTo>
                    <a:lnTo>
                      <a:pt x="254" y="302"/>
                    </a:lnTo>
                    <a:lnTo>
                      <a:pt x="263" y="297"/>
                    </a:lnTo>
                    <a:lnTo>
                      <a:pt x="262" y="298"/>
                    </a:lnTo>
                    <a:lnTo>
                      <a:pt x="260" y="298"/>
                    </a:lnTo>
                    <a:lnTo>
                      <a:pt x="260" y="299"/>
                    </a:lnTo>
                    <a:lnTo>
                      <a:pt x="260" y="300"/>
                    </a:lnTo>
                    <a:lnTo>
                      <a:pt x="254" y="312"/>
                    </a:lnTo>
                    <a:lnTo>
                      <a:pt x="244" y="324"/>
                    </a:lnTo>
                    <a:lnTo>
                      <a:pt x="229" y="339"/>
                    </a:lnTo>
                    <a:lnTo>
                      <a:pt x="212" y="351"/>
                    </a:lnTo>
                    <a:lnTo>
                      <a:pt x="193" y="364"/>
                    </a:lnTo>
                    <a:lnTo>
                      <a:pt x="173" y="374"/>
                    </a:lnTo>
                    <a:lnTo>
                      <a:pt x="155" y="382"/>
                    </a:lnTo>
                    <a:lnTo>
                      <a:pt x="140" y="387"/>
                    </a:lnTo>
                    <a:lnTo>
                      <a:pt x="129" y="390"/>
                    </a:lnTo>
                    <a:lnTo>
                      <a:pt x="122" y="396"/>
                    </a:lnTo>
                    <a:lnTo>
                      <a:pt x="115" y="401"/>
                    </a:lnTo>
                    <a:lnTo>
                      <a:pt x="112" y="407"/>
                    </a:lnTo>
                    <a:lnTo>
                      <a:pt x="112" y="412"/>
                    </a:lnTo>
                    <a:lnTo>
                      <a:pt x="114" y="418"/>
                    </a:lnTo>
                    <a:lnTo>
                      <a:pt x="120" y="421"/>
                    </a:lnTo>
                    <a:lnTo>
                      <a:pt x="130" y="422"/>
                    </a:lnTo>
                    <a:lnTo>
                      <a:pt x="142" y="422"/>
                    </a:lnTo>
                    <a:lnTo>
                      <a:pt x="152" y="421"/>
                    </a:lnTo>
                    <a:lnTo>
                      <a:pt x="162" y="419"/>
                    </a:lnTo>
                    <a:lnTo>
                      <a:pt x="172" y="417"/>
                    </a:lnTo>
                    <a:lnTo>
                      <a:pt x="182" y="414"/>
                    </a:lnTo>
                    <a:lnTo>
                      <a:pt x="192" y="411"/>
                    </a:lnTo>
                    <a:lnTo>
                      <a:pt x="200" y="408"/>
                    </a:lnTo>
                    <a:lnTo>
                      <a:pt x="210" y="403"/>
                    </a:lnTo>
                    <a:lnTo>
                      <a:pt x="225" y="397"/>
                    </a:lnTo>
                    <a:lnTo>
                      <a:pt x="242" y="388"/>
                    </a:lnTo>
                    <a:lnTo>
                      <a:pt x="257" y="376"/>
                    </a:lnTo>
                    <a:lnTo>
                      <a:pt x="272" y="361"/>
                    </a:lnTo>
                    <a:lnTo>
                      <a:pt x="285" y="347"/>
                    </a:lnTo>
                    <a:lnTo>
                      <a:pt x="301" y="333"/>
                    </a:lnTo>
                    <a:lnTo>
                      <a:pt x="314" y="320"/>
                    </a:lnTo>
                    <a:lnTo>
                      <a:pt x="327" y="310"/>
                    </a:lnTo>
                    <a:lnTo>
                      <a:pt x="344" y="301"/>
                    </a:lnTo>
                    <a:lnTo>
                      <a:pt x="362" y="293"/>
                    </a:lnTo>
                    <a:lnTo>
                      <a:pt x="382" y="287"/>
                    </a:lnTo>
                    <a:lnTo>
                      <a:pt x="402" y="280"/>
                    </a:lnTo>
                    <a:lnTo>
                      <a:pt x="423" y="273"/>
                    </a:lnTo>
                    <a:lnTo>
                      <a:pt x="443" y="266"/>
                    </a:lnTo>
                    <a:lnTo>
                      <a:pt x="462" y="258"/>
                    </a:lnTo>
                    <a:lnTo>
                      <a:pt x="481" y="248"/>
                    </a:lnTo>
                    <a:lnTo>
                      <a:pt x="486" y="246"/>
                    </a:lnTo>
                    <a:lnTo>
                      <a:pt x="492" y="243"/>
                    </a:lnTo>
                    <a:lnTo>
                      <a:pt x="497" y="240"/>
                    </a:lnTo>
                    <a:lnTo>
                      <a:pt x="503" y="237"/>
                    </a:lnTo>
                    <a:lnTo>
                      <a:pt x="508" y="232"/>
                    </a:lnTo>
                    <a:lnTo>
                      <a:pt x="512" y="229"/>
                    </a:lnTo>
                    <a:lnTo>
                      <a:pt x="516" y="225"/>
                    </a:lnTo>
                    <a:lnTo>
                      <a:pt x="518" y="221"/>
                    </a:lnTo>
                    <a:lnTo>
                      <a:pt x="522" y="210"/>
                    </a:lnTo>
                    <a:lnTo>
                      <a:pt x="523" y="200"/>
                    </a:lnTo>
                    <a:lnTo>
                      <a:pt x="523" y="189"/>
                    </a:lnTo>
                    <a:lnTo>
                      <a:pt x="522" y="178"/>
                    </a:lnTo>
                    <a:lnTo>
                      <a:pt x="520" y="167"/>
                    </a:lnTo>
                    <a:lnTo>
                      <a:pt x="516" y="156"/>
                    </a:lnTo>
                    <a:lnTo>
                      <a:pt x="513" y="146"/>
                    </a:lnTo>
                    <a:lnTo>
                      <a:pt x="510" y="135"/>
                    </a:lnTo>
                    <a:lnTo>
                      <a:pt x="503" y="126"/>
                    </a:lnTo>
                    <a:lnTo>
                      <a:pt x="497" y="118"/>
                    </a:lnTo>
                    <a:lnTo>
                      <a:pt x="491" y="110"/>
                    </a:lnTo>
                    <a:lnTo>
                      <a:pt x="484" y="103"/>
                    </a:lnTo>
                    <a:lnTo>
                      <a:pt x="482" y="103"/>
                    </a:lnTo>
                    <a:lnTo>
                      <a:pt x="481" y="101"/>
                    </a:lnTo>
                    <a:lnTo>
                      <a:pt x="479" y="101"/>
                    </a:lnTo>
                    <a:lnTo>
                      <a:pt x="478" y="101"/>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1" name="Freeform 42"/>
              <p:cNvSpPr>
                <a:spLocks/>
              </p:cNvSpPr>
              <p:nvPr/>
            </p:nvSpPr>
            <p:spPr bwMode="auto">
              <a:xfrm>
                <a:off x="2982" y="2082"/>
                <a:ext cx="174" cy="141"/>
              </a:xfrm>
              <a:custGeom>
                <a:avLst/>
                <a:gdLst>
                  <a:gd name="T0" fmla="*/ 148 w 523"/>
                  <a:gd name="T1" fmla="*/ 31 h 422"/>
                  <a:gd name="T2" fmla="*/ 130 w 523"/>
                  <a:gd name="T3" fmla="*/ 28 h 422"/>
                  <a:gd name="T4" fmla="*/ 113 w 523"/>
                  <a:gd name="T5" fmla="*/ 18 h 422"/>
                  <a:gd name="T6" fmla="*/ 96 w 523"/>
                  <a:gd name="T7" fmla="*/ 6 h 422"/>
                  <a:gd name="T8" fmla="*/ 88 w 523"/>
                  <a:gd name="T9" fmla="*/ 3 h 422"/>
                  <a:gd name="T10" fmla="*/ 83 w 523"/>
                  <a:gd name="T11" fmla="*/ 1 h 422"/>
                  <a:gd name="T12" fmla="*/ 76 w 523"/>
                  <a:gd name="T13" fmla="*/ 2 h 422"/>
                  <a:gd name="T14" fmla="*/ 69 w 523"/>
                  <a:gd name="T15" fmla="*/ 0 h 422"/>
                  <a:gd name="T16" fmla="*/ 66 w 523"/>
                  <a:gd name="T17" fmla="*/ 2 h 422"/>
                  <a:gd name="T18" fmla="*/ 72 w 523"/>
                  <a:gd name="T19" fmla="*/ 11 h 422"/>
                  <a:gd name="T20" fmla="*/ 87 w 523"/>
                  <a:gd name="T21" fmla="*/ 24 h 422"/>
                  <a:gd name="T22" fmla="*/ 88 w 523"/>
                  <a:gd name="T23" fmla="*/ 33 h 422"/>
                  <a:gd name="T24" fmla="*/ 76 w 523"/>
                  <a:gd name="T25" fmla="*/ 36 h 422"/>
                  <a:gd name="T26" fmla="*/ 34 w 523"/>
                  <a:gd name="T27" fmla="*/ 36 h 422"/>
                  <a:gd name="T28" fmla="*/ 14 w 523"/>
                  <a:gd name="T29" fmla="*/ 38 h 422"/>
                  <a:gd name="T30" fmla="*/ 1 w 523"/>
                  <a:gd name="T31" fmla="*/ 49 h 422"/>
                  <a:gd name="T32" fmla="*/ 3 w 523"/>
                  <a:gd name="T33" fmla="*/ 51 h 422"/>
                  <a:gd name="T34" fmla="*/ 12 w 523"/>
                  <a:gd name="T35" fmla="*/ 52 h 422"/>
                  <a:gd name="T36" fmla="*/ 22 w 523"/>
                  <a:gd name="T37" fmla="*/ 51 h 422"/>
                  <a:gd name="T38" fmla="*/ 51 w 523"/>
                  <a:gd name="T39" fmla="*/ 55 h 422"/>
                  <a:gd name="T40" fmla="*/ 65 w 523"/>
                  <a:gd name="T41" fmla="*/ 62 h 422"/>
                  <a:gd name="T42" fmla="*/ 51 w 523"/>
                  <a:gd name="T43" fmla="*/ 76 h 422"/>
                  <a:gd name="T44" fmla="*/ 38 w 523"/>
                  <a:gd name="T45" fmla="*/ 84 h 422"/>
                  <a:gd name="T46" fmla="*/ 14 w 523"/>
                  <a:gd name="T47" fmla="*/ 93 h 422"/>
                  <a:gd name="T48" fmla="*/ 5 w 523"/>
                  <a:gd name="T49" fmla="*/ 97 h 422"/>
                  <a:gd name="T50" fmla="*/ 4 w 523"/>
                  <a:gd name="T51" fmla="*/ 107 h 422"/>
                  <a:gd name="T52" fmla="*/ 9 w 523"/>
                  <a:gd name="T53" fmla="*/ 109 h 422"/>
                  <a:gd name="T54" fmla="*/ 28 w 523"/>
                  <a:gd name="T55" fmla="*/ 106 h 422"/>
                  <a:gd name="T56" fmla="*/ 49 w 523"/>
                  <a:gd name="T57" fmla="*/ 98 h 422"/>
                  <a:gd name="T58" fmla="*/ 66 w 523"/>
                  <a:gd name="T59" fmla="*/ 90 h 422"/>
                  <a:gd name="T60" fmla="*/ 76 w 523"/>
                  <a:gd name="T61" fmla="*/ 86 h 422"/>
                  <a:gd name="T62" fmla="*/ 74 w 523"/>
                  <a:gd name="T63" fmla="*/ 88 h 422"/>
                  <a:gd name="T64" fmla="*/ 71 w 523"/>
                  <a:gd name="T65" fmla="*/ 90 h 422"/>
                  <a:gd name="T66" fmla="*/ 66 w 523"/>
                  <a:gd name="T67" fmla="*/ 94 h 422"/>
                  <a:gd name="T68" fmla="*/ 49 w 523"/>
                  <a:gd name="T69" fmla="*/ 103 h 422"/>
                  <a:gd name="T70" fmla="*/ 38 w 523"/>
                  <a:gd name="T71" fmla="*/ 109 h 422"/>
                  <a:gd name="T72" fmla="*/ 25 w 523"/>
                  <a:gd name="T73" fmla="*/ 115 h 422"/>
                  <a:gd name="T74" fmla="*/ 25 w 523"/>
                  <a:gd name="T75" fmla="*/ 126 h 422"/>
                  <a:gd name="T76" fmla="*/ 41 w 523"/>
                  <a:gd name="T77" fmla="*/ 126 h 422"/>
                  <a:gd name="T78" fmla="*/ 51 w 523"/>
                  <a:gd name="T79" fmla="*/ 121 h 422"/>
                  <a:gd name="T80" fmla="*/ 61 w 523"/>
                  <a:gd name="T81" fmla="*/ 116 h 422"/>
                  <a:gd name="T82" fmla="*/ 78 w 523"/>
                  <a:gd name="T83" fmla="*/ 106 h 422"/>
                  <a:gd name="T84" fmla="*/ 87 w 523"/>
                  <a:gd name="T85" fmla="*/ 100 h 422"/>
                  <a:gd name="T86" fmla="*/ 85 w 523"/>
                  <a:gd name="T87" fmla="*/ 104 h 422"/>
                  <a:gd name="T88" fmla="*/ 58 w 523"/>
                  <a:gd name="T89" fmla="*/ 125 h 422"/>
                  <a:gd name="T90" fmla="*/ 41 w 523"/>
                  <a:gd name="T91" fmla="*/ 132 h 422"/>
                  <a:gd name="T92" fmla="*/ 40 w 523"/>
                  <a:gd name="T93" fmla="*/ 141 h 422"/>
                  <a:gd name="T94" fmla="*/ 54 w 523"/>
                  <a:gd name="T95" fmla="*/ 140 h 422"/>
                  <a:gd name="T96" fmla="*/ 70 w 523"/>
                  <a:gd name="T97" fmla="*/ 135 h 422"/>
                  <a:gd name="T98" fmla="*/ 90 w 523"/>
                  <a:gd name="T99" fmla="*/ 121 h 422"/>
                  <a:gd name="T100" fmla="*/ 109 w 523"/>
                  <a:gd name="T101" fmla="*/ 104 h 422"/>
                  <a:gd name="T102" fmla="*/ 141 w 523"/>
                  <a:gd name="T103" fmla="*/ 91 h 422"/>
                  <a:gd name="T104" fmla="*/ 162 w 523"/>
                  <a:gd name="T105" fmla="*/ 82 h 422"/>
                  <a:gd name="T106" fmla="*/ 170 w 523"/>
                  <a:gd name="T107" fmla="*/ 77 h 422"/>
                  <a:gd name="T108" fmla="*/ 174 w 523"/>
                  <a:gd name="T109" fmla="*/ 67 h 422"/>
                  <a:gd name="T110" fmla="*/ 171 w 523"/>
                  <a:gd name="T111" fmla="*/ 49 h 422"/>
                  <a:gd name="T112" fmla="*/ 163 w 523"/>
                  <a:gd name="T113" fmla="*/ 37 h 422"/>
                  <a:gd name="T114" fmla="*/ 159 w 523"/>
                  <a:gd name="T115" fmla="*/ 34 h 4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23"/>
                  <a:gd name="T175" fmla="*/ 0 h 422"/>
                  <a:gd name="T176" fmla="*/ 523 w 523"/>
                  <a:gd name="T177" fmla="*/ 422 h 4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23" h="422">
                    <a:moveTo>
                      <a:pt x="478" y="101"/>
                    </a:moveTo>
                    <a:lnTo>
                      <a:pt x="478" y="101"/>
                    </a:lnTo>
                    <a:lnTo>
                      <a:pt x="468" y="98"/>
                    </a:lnTo>
                    <a:lnTo>
                      <a:pt x="457" y="96"/>
                    </a:lnTo>
                    <a:lnTo>
                      <a:pt x="446" y="94"/>
                    </a:lnTo>
                    <a:lnTo>
                      <a:pt x="434" y="93"/>
                    </a:lnTo>
                    <a:lnTo>
                      <a:pt x="423" y="93"/>
                    </a:lnTo>
                    <a:lnTo>
                      <a:pt x="412" y="90"/>
                    </a:lnTo>
                    <a:lnTo>
                      <a:pt x="402" y="88"/>
                    </a:lnTo>
                    <a:lnTo>
                      <a:pt x="392" y="85"/>
                    </a:lnTo>
                    <a:lnTo>
                      <a:pt x="379" y="79"/>
                    </a:lnTo>
                    <a:lnTo>
                      <a:pt x="367" y="73"/>
                    </a:lnTo>
                    <a:lnTo>
                      <a:pt x="353" y="65"/>
                    </a:lnTo>
                    <a:lnTo>
                      <a:pt x="341" y="55"/>
                    </a:lnTo>
                    <a:lnTo>
                      <a:pt x="327" y="46"/>
                    </a:lnTo>
                    <a:lnTo>
                      <a:pt x="314" y="36"/>
                    </a:lnTo>
                    <a:lnTo>
                      <a:pt x="302" y="27"/>
                    </a:lnTo>
                    <a:lnTo>
                      <a:pt x="290" y="19"/>
                    </a:lnTo>
                    <a:lnTo>
                      <a:pt x="285" y="17"/>
                    </a:lnTo>
                    <a:lnTo>
                      <a:pt x="280" y="16"/>
                    </a:lnTo>
                    <a:lnTo>
                      <a:pt x="275" y="14"/>
                    </a:lnTo>
                    <a:lnTo>
                      <a:pt x="270" y="12"/>
                    </a:lnTo>
                    <a:lnTo>
                      <a:pt x="265" y="9"/>
                    </a:lnTo>
                    <a:lnTo>
                      <a:pt x="260" y="7"/>
                    </a:lnTo>
                    <a:lnTo>
                      <a:pt x="255" y="6"/>
                    </a:lnTo>
                    <a:lnTo>
                      <a:pt x="252" y="4"/>
                    </a:lnTo>
                    <a:lnTo>
                      <a:pt x="248" y="4"/>
                    </a:lnTo>
                    <a:lnTo>
                      <a:pt x="244" y="4"/>
                    </a:lnTo>
                    <a:lnTo>
                      <a:pt x="240" y="4"/>
                    </a:lnTo>
                    <a:lnTo>
                      <a:pt x="235" y="4"/>
                    </a:lnTo>
                    <a:lnTo>
                      <a:pt x="229" y="5"/>
                    </a:lnTo>
                    <a:lnTo>
                      <a:pt x="222" y="5"/>
                    </a:lnTo>
                    <a:lnTo>
                      <a:pt x="214" y="3"/>
                    </a:lnTo>
                    <a:lnTo>
                      <a:pt x="208" y="0"/>
                    </a:lnTo>
                    <a:lnTo>
                      <a:pt x="207" y="0"/>
                    </a:lnTo>
                    <a:lnTo>
                      <a:pt x="205" y="0"/>
                    </a:lnTo>
                    <a:lnTo>
                      <a:pt x="204" y="0"/>
                    </a:lnTo>
                    <a:lnTo>
                      <a:pt x="199" y="7"/>
                    </a:lnTo>
                    <a:lnTo>
                      <a:pt x="197" y="13"/>
                    </a:lnTo>
                    <a:lnTo>
                      <a:pt x="198" y="18"/>
                    </a:lnTo>
                    <a:lnTo>
                      <a:pt x="204" y="25"/>
                    </a:lnTo>
                    <a:lnTo>
                      <a:pt x="215" y="34"/>
                    </a:lnTo>
                    <a:lnTo>
                      <a:pt x="225" y="42"/>
                    </a:lnTo>
                    <a:lnTo>
                      <a:pt x="237" y="49"/>
                    </a:lnTo>
                    <a:lnTo>
                      <a:pt x="245" y="56"/>
                    </a:lnTo>
                    <a:lnTo>
                      <a:pt x="254" y="64"/>
                    </a:lnTo>
                    <a:lnTo>
                      <a:pt x="260" y="73"/>
                    </a:lnTo>
                    <a:lnTo>
                      <a:pt x="264" y="83"/>
                    </a:lnTo>
                    <a:lnTo>
                      <a:pt x="265" y="96"/>
                    </a:lnTo>
                    <a:lnTo>
                      <a:pt x="264" y="97"/>
                    </a:lnTo>
                    <a:lnTo>
                      <a:pt x="264" y="98"/>
                    </a:lnTo>
                    <a:lnTo>
                      <a:pt x="263" y="100"/>
                    </a:lnTo>
                    <a:lnTo>
                      <a:pt x="263" y="101"/>
                    </a:lnTo>
                    <a:lnTo>
                      <a:pt x="248" y="105"/>
                    </a:lnTo>
                    <a:lnTo>
                      <a:pt x="228" y="107"/>
                    </a:lnTo>
                    <a:lnTo>
                      <a:pt x="204" y="108"/>
                    </a:lnTo>
                    <a:lnTo>
                      <a:pt x="177" y="108"/>
                    </a:lnTo>
                    <a:lnTo>
                      <a:pt x="149" y="108"/>
                    </a:lnTo>
                    <a:lnTo>
                      <a:pt x="124" y="108"/>
                    </a:lnTo>
                    <a:lnTo>
                      <a:pt x="102" y="107"/>
                    </a:lnTo>
                    <a:lnTo>
                      <a:pt x="84" y="107"/>
                    </a:lnTo>
                    <a:lnTo>
                      <a:pt x="73" y="109"/>
                    </a:lnTo>
                    <a:lnTo>
                      <a:pt x="59" y="110"/>
                    </a:lnTo>
                    <a:lnTo>
                      <a:pt x="43" y="113"/>
                    </a:lnTo>
                    <a:lnTo>
                      <a:pt x="28" y="116"/>
                    </a:lnTo>
                    <a:lnTo>
                      <a:pt x="14" y="120"/>
                    </a:lnTo>
                    <a:lnTo>
                      <a:pt x="5" y="127"/>
                    </a:lnTo>
                    <a:lnTo>
                      <a:pt x="0" y="136"/>
                    </a:lnTo>
                    <a:lnTo>
                      <a:pt x="3" y="148"/>
                    </a:lnTo>
                    <a:lnTo>
                      <a:pt x="4" y="149"/>
                    </a:lnTo>
                    <a:lnTo>
                      <a:pt x="5" y="150"/>
                    </a:lnTo>
                    <a:lnTo>
                      <a:pt x="8" y="152"/>
                    </a:lnTo>
                    <a:lnTo>
                      <a:pt x="10" y="152"/>
                    </a:lnTo>
                    <a:lnTo>
                      <a:pt x="15" y="154"/>
                    </a:lnTo>
                    <a:lnTo>
                      <a:pt x="21" y="155"/>
                    </a:lnTo>
                    <a:lnTo>
                      <a:pt x="29" y="156"/>
                    </a:lnTo>
                    <a:lnTo>
                      <a:pt x="36" y="156"/>
                    </a:lnTo>
                    <a:lnTo>
                      <a:pt x="44" y="155"/>
                    </a:lnTo>
                    <a:lnTo>
                      <a:pt x="51" y="155"/>
                    </a:lnTo>
                    <a:lnTo>
                      <a:pt x="59" y="154"/>
                    </a:lnTo>
                    <a:lnTo>
                      <a:pt x="65" y="152"/>
                    </a:lnTo>
                    <a:lnTo>
                      <a:pt x="76" y="152"/>
                    </a:lnTo>
                    <a:lnTo>
                      <a:pt x="93" y="155"/>
                    </a:lnTo>
                    <a:lnTo>
                      <a:pt x="113" y="157"/>
                    </a:lnTo>
                    <a:lnTo>
                      <a:pt x="134" y="160"/>
                    </a:lnTo>
                    <a:lnTo>
                      <a:pt x="154" y="164"/>
                    </a:lnTo>
                    <a:lnTo>
                      <a:pt x="173" y="168"/>
                    </a:lnTo>
                    <a:lnTo>
                      <a:pt x="187" y="172"/>
                    </a:lnTo>
                    <a:lnTo>
                      <a:pt x="195" y="177"/>
                    </a:lnTo>
                    <a:lnTo>
                      <a:pt x="195" y="187"/>
                    </a:lnTo>
                    <a:lnTo>
                      <a:pt x="192" y="197"/>
                    </a:lnTo>
                    <a:lnTo>
                      <a:pt x="184" y="206"/>
                    </a:lnTo>
                    <a:lnTo>
                      <a:pt x="175" y="214"/>
                    </a:lnTo>
                    <a:lnTo>
                      <a:pt x="165" y="221"/>
                    </a:lnTo>
                    <a:lnTo>
                      <a:pt x="154" y="228"/>
                    </a:lnTo>
                    <a:lnTo>
                      <a:pt x="143" y="233"/>
                    </a:lnTo>
                    <a:lnTo>
                      <a:pt x="133" y="238"/>
                    </a:lnTo>
                    <a:lnTo>
                      <a:pt x="124" y="245"/>
                    </a:lnTo>
                    <a:lnTo>
                      <a:pt x="113" y="251"/>
                    </a:lnTo>
                    <a:lnTo>
                      <a:pt x="100" y="258"/>
                    </a:lnTo>
                    <a:lnTo>
                      <a:pt x="86" y="263"/>
                    </a:lnTo>
                    <a:lnTo>
                      <a:pt x="71" y="269"/>
                    </a:lnTo>
                    <a:lnTo>
                      <a:pt x="56" y="275"/>
                    </a:lnTo>
                    <a:lnTo>
                      <a:pt x="43" y="279"/>
                    </a:lnTo>
                    <a:lnTo>
                      <a:pt x="31" y="281"/>
                    </a:lnTo>
                    <a:lnTo>
                      <a:pt x="26" y="285"/>
                    </a:lnTo>
                    <a:lnTo>
                      <a:pt x="21" y="288"/>
                    </a:lnTo>
                    <a:lnTo>
                      <a:pt x="16" y="291"/>
                    </a:lnTo>
                    <a:lnTo>
                      <a:pt x="13" y="295"/>
                    </a:lnTo>
                    <a:lnTo>
                      <a:pt x="10" y="300"/>
                    </a:lnTo>
                    <a:lnTo>
                      <a:pt x="9" y="305"/>
                    </a:lnTo>
                    <a:lnTo>
                      <a:pt x="10" y="311"/>
                    </a:lnTo>
                    <a:lnTo>
                      <a:pt x="13" y="319"/>
                    </a:lnTo>
                    <a:lnTo>
                      <a:pt x="16" y="320"/>
                    </a:lnTo>
                    <a:lnTo>
                      <a:pt x="20" y="322"/>
                    </a:lnTo>
                    <a:lnTo>
                      <a:pt x="24" y="323"/>
                    </a:lnTo>
                    <a:lnTo>
                      <a:pt x="28" y="326"/>
                    </a:lnTo>
                    <a:lnTo>
                      <a:pt x="36" y="328"/>
                    </a:lnTo>
                    <a:lnTo>
                      <a:pt x="50" y="327"/>
                    </a:lnTo>
                    <a:lnTo>
                      <a:pt x="66" y="322"/>
                    </a:lnTo>
                    <a:lnTo>
                      <a:pt x="85" y="317"/>
                    </a:lnTo>
                    <a:lnTo>
                      <a:pt x="104" y="311"/>
                    </a:lnTo>
                    <a:lnTo>
                      <a:pt x="123" y="305"/>
                    </a:lnTo>
                    <a:lnTo>
                      <a:pt x="137" y="298"/>
                    </a:lnTo>
                    <a:lnTo>
                      <a:pt x="148" y="293"/>
                    </a:lnTo>
                    <a:lnTo>
                      <a:pt x="159" y="288"/>
                    </a:lnTo>
                    <a:lnTo>
                      <a:pt x="169" y="282"/>
                    </a:lnTo>
                    <a:lnTo>
                      <a:pt x="179" y="277"/>
                    </a:lnTo>
                    <a:lnTo>
                      <a:pt x="189" y="272"/>
                    </a:lnTo>
                    <a:lnTo>
                      <a:pt x="199" y="268"/>
                    </a:lnTo>
                    <a:lnTo>
                      <a:pt x="209" y="263"/>
                    </a:lnTo>
                    <a:lnTo>
                      <a:pt x="220" y="259"/>
                    </a:lnTo>
                    <a:lnTo>
                      <a:pt x="233" y="256"/>
                    </a:lnTo>
                    <a:lnTo>
                      <a:pt x="229" y="257"/>
                    </a:lnTo>
                    <a:lnTo>
                      <a:pt x="227" y="259"/>
                    </a:lnTo>
                    <a:lnTo>
                      <a:pt x="225" y="261"/>
                    </a:lnTo>
                    <a:lnTo>
                      <a:pt x="223" y="263"/>
                    </a:lnTo>
                    <a:lnTo>
                      <a:pt x="222" y="263"/>
                    </a:lnTo>
                    <a:lnTo>
                      <a:pt x="220" y="266"/>
                    </a:lnTo>
                    <a:lnTo>
                      <a:pt x="218" y="267"/>
                    </a:lnTo>
                    <a:lnTo>
                      <a:pt x="217" y="269"/>
                    </a:lnTo>
                    <a:lnTo>
                      <a:pt x="214" y="270"/>
                    </a:lnTo>
                    <a:lnTo>
                      <a:pt x="212" y="271"/>
                    </a:lnTo>
                    <a:lnTo>
                      <a:pt x="209" y="273"/>
                    </a:lnTo>
                    <a:lnTo>
                      <a:pt x="208" y="276"/>
                    </a:lnTo>
                    <a:lnTo>
                      <a:pt x="199" y="280"/>
                    </a:lnTo>
                    <a:lnTo>
                      <a:pt x="189" y="286"/>
                    </a:lnTo>
                    <a:lnTo>
                      <a:pt x="179" y="291"/>
                    </a:lnTo>
                    <a:lnTo>
                      <a:pt x="169" y="297"/>
                    </a:lnTo>
                    <a:lnTo>
                      <a:pt x="158" y="303"/>
                    </a:lnTo>
                    <a:lnTo>
                      <a:pt x="148" y="309"/>
                    </a:lnTo>
                    <a:lnTo>
                      <a:pt x="138" y="314"/>
                    </a:lnTo>
                    <a:lnTo>
                      <a:pt x="128" y="319"/>
                    </a:lnTo>
                    <a:lnTo>
                      <a:pt x="120" y="322"/>
                    </a:lnTo>
                    <a:lnTo>
                      <a:pt x="113" y="326"/>
                    </a:lnTo>
                    <a:lnTo>
                      <a:pt x="105" y="328"/>
                    </a:lnTo>
                    <a:lnTo>
                      <a:pt x="98" y="331"/>
                    </a:lnTo>
                    <a:lnTo>
                      <a:pt x="90" y="334"/>
                    </a:lnTo>
                    <a:lnTo>
                      <a:pt x="84" y="339"/>
                    </a:lnTo>
                    <a:lnTo>
                      <a:pt x="76" y="344"/>
                    </a:lnTo>
                    <a:lnTo>
                      <a:pt x="71" y="351"/>
                    </a:lnTo>
                    <a:lnTo>
                      <a:pt x="70" y="363"/>
                    </a:lnTo>
                    <a:lnTo>
                      <a:pt x="73" y="372"/>
                    </a:lnTo>
                    <a:lnTo>
                      <a:pt x="76" y="378"/>
                    </a:lnTo>
                    <a:lnTo>
                      <a:pt x="83" y="381"/>
                    </a:lnTo>
                    <a:lnTo>
                      <a:pt x="90" y="383"/>
                    </a:lnTo>
                    <a:lnTo>
                      <a:pt x="100" y="382"/>
                    </a:lnTo>
                    <a:lnTo>
                      <a:pt x="110" y="380"/>
                    </a:lnTo>
                    <a:lnTo>
                      <a:pt x="122" y="376"/>
                    </a:lnTo>
                    <a:lnTo>
                      <a:pt x="129" y="373"/>
                    </a:lnTo>
                    <a:lnTo>
                      <a:pt x="137" y="370"/>
                    </a:lnTo>
                    <a:lnTo>
                      <a:pt x="145" y="367"/>
                    </a:lnTo>
                    <a:lnTo>
                      <a:pt x="153" y="363"/>
                    </a:lnTo>
                    <a:lnTo>
                      <a:pt x="162" y="359"/>
                    </a:lnTo>
                    <a:lnTo>
                      <a:pt x="169" y="356"/>
                    </a:lnTo>
                    <a:lnTo>
                      <a:pt x="177" y="351"/>
                    </a:lnTo>
                    <a:lnTo>
                      <a:pt x="183" y="347"/>
                    </a:lnTo>
                    <a:lnTo>
                      <a:pt x="193" y="342"/>
                    </a:lnTo>
                    <a:lnTo>
                      <a:pt x="203" y="337"/>
                    </a:lnTo>
                    <a:lnTo>
                      <a:pt x="213" y="330"/>
                    </a:lnTo>
                    <a:lnTo>
                      <a:pt x="223" y="323"/>
                    </a:lnTo>
                    <a:lnTo>
                      <a:pt x="234" y="317"/>
                    </a:lnTo>
                    <a:lnTo>
                      <a:pt x="244" y="309"/>
                    </a:lnTo>
                    <a:lnTo>
                      <a:pt x="254" y="302"/>
                    </a:lnTo>
                    <a:lnTo>
                      <a:pt x="263" y="297"/>
                    </a:lnTo>
                    <a:lnTo>
                      <a:pt x="262" y="298"/>
                    </a:lnTo>
                    <a:lnTo>
                      <a:pt x="260" y="298"/>
                    </a:lnTo>
                    <a:lnTo>
                      <a:pt x="260" y="299"/>
                    </a:lnTo>
                    <a:lnTo>
                      <a:pt x="260" y="300"/>
                    </a:lnTo>
                    <a:lnTo>
                      <a:pt x="254" y="312"/>
                    </a:lnTo>
                    <a:lnTo>
                      <a:pt x="244" y="324"/>
                    </a:lnTo>
                    <a:lnTo>
                      <a:pt x="229" y="339"/>
                    </a:lnTo>
                    <a:lnTo>
                      <a:pt x="212" y="351"/>
                    </a:lnTo>
                    <a:lnTo>
                      <a:pt x="193" y="364"/>
                    </a:lnTo>
                    <a:lnTo>
                      <a:pt x="173" y="374"/>
                    </a:lnTo>
                    <a:lnTo>
                      <a:pt x="155" y="382"/>
                    </a:lnTo>
                    <a:lnTo>
                      <a:pt x="140" y="387"/>
                    </a:lnTo>
                    <a:lnTo>
                      <a:pt x="129" y="390"/>
                    </a:lnTo>
                    <a:lnTo>
                      <a:pt x="122" y="396"/>
                    </a:lnTo>
                    <a:lnTo>
                      <a:pt x="115" y="401"/>
                    </a:lnTo>
                    <a:lnTo>
                      <a:pt x="112" y="407"/>
                    </a:lnTo>
                    <a:lnTo>
                      <a:pt x="112" y="412"/>
                    </a:lnTo>
                    <a:lnTo>
                      <a:pt x="114" y="418"/>
                    </a:lnTo>
                    <a:lnTo>
                      <a:pt x="120" y="421"/>
                    </a:lnTo>
                    <a:lnTo>
                      <a:pt x="130" y="422"/>
                    </a:lnTo>
                    <a:lnTo>
                      <a:pt x="142" y="422"/>
                    </a:lnTo>
                    <a:lnTo>
                      <a:pt x="152" y="421"/>
                    </a:lnTo>
                    <a:lnTo>
                      <a:pt x="162" y="419"/>
                    </a:lnTo>
                    <a:lnTo>
                      <a:pt x="172" y="417"/>
                    </a:lnTo>
                    <a:lnTo>
                      <a:pt x="182" y="414"/>
                    </a:lnTo>
                    <a:lnTo>
                      <a:pt x="192" y="411"/>
                    </a:lnTo>
                    <a:lnTo>
                      <a:pt x="200" y="408"/>
                    </a:lnTo>
                    <a:lnTo>
                      <a:pt x="210" y="403"/>
                    </a:lnTo>
                    <a:lnTo>
                      <a:pt x="225" y="397"/>
                    </a:lnTo>
                    <a:lnTo>
                      <a:pt x="242" y="388"/>
                    </a:lnTo>
                    <a:lnTo>
                      <a:pt x="257" y="376"/>
                    </a:lnTo>
                    <a:lnTo>
                      <a:pt x="272" y="361"/>
                    </a:lnTo>
                    <a:lnTo>
                      <a:pt x="285" y="347"/>
                    </a:lnTo>
                    <a:lnTo>
                      <a:pt x="301" y="333"/>
                    </a:lnTo>
                    <a:lnTo>
                      <a:pt x="314" y="320"/>
                    </a:lnTo>
                    <a:lnTo>
                      <a:pt x="327" y="310"/>
                    </a:lnTo>
                    <a:lnTo>
                      <a:pt x="344" y="301"/>
                    </a:lnTo>
                    <a:lnTo>
                      <a:pt x="362" y="293"/>
                    </a:lnTo>
                    <a:lnTo>
                      <a:pt x="382" y="287"/>
                    </a:lnTo>
                    <a:lnTo>
                      <a:pt x="402" y="280"/>
                    </a:lnTo>
                    <a:lnTo>
                      <a:pt x="423" y="273"/>
                    </a:lnTo>
                    <a:lnTo>
                      <a:pt x="443" y="266"/>
                    </a:lnTo>
                    <a:lnTo>
                      <a:pt x="462" y="258"/>
                    </a:lnTo>
                    <a:lnTo>
                      <a:pt x="481" y="248"/>
                    </a:lnTo>
                    <a:lnTo>
                      <a:pt x="486" y="246"/>
                    </a:lnTo>
                    <a:lnTo>
                      <a:pt x="492" y="243"/>
                    </a:lnTo>
                    <a:lnTo>
                      <a:pt x="497" y="240"/>
                    </a:lnTo>
                    <a:lnTo>
                      <a:pt x="503" y="237"/>
                    </a:lnTo>
                    <a:lnTo>
                      <a:pt x="508" y="232"/>
                    </a:lnTo>
                    <a:lnTo>
                      <a:pt x="512" y="229"/>
                    </a:lnTo>
                    <a:lnTo>
                      <a:pt x="516" y="225"/>
                    </a:lnTo>
                    <a:lnTo>
                      <a:pt x="518" y="221"/>
                    </a:lnTo>
                    <a:lnTo>
                      <a:pt x="522" y="210"/>
                    </a:lnTo>
                    <a:lnTo>
                      <a:pt x="523" y="200"/>
                    </a:lnTo>
                    <a:lnTo>
                      <a:pt x="523" y="189"/>
                    </a:lnTo>
                    <a:lnTo>
                      <a:pt x="522" y="178"/>
                    </a:lnTo>
                    <a:lnTo>
                      <a:pt x="520" y="167"/>
                    </a:lnTo>
                    <a:lnTo>
                      <a:pt x="516" y="156"/>
                    </a:lnTo>
                    <a:lnTo>
                      <a:pt x="513" y="146"/>
                    </a:lnTo>
                    <a:lnTo>
                      <a:pt x="510" y="135"/>
                    </a:lnTo>
                    <a:lnTo>
                      <a:pt x="503" y="126"/>
                    </a:lnTo>
                    <a:lnTo>
                      <a:pt x="497" y="118"/>
                    </a:lnTo>
                    <a:lnTo>
                      <a:pt x="491" y="110"/>
                    </a:lnTo>
                    <a:lnTo>
                      <a:pt x="484" y="103"/>
                    </a:lnTo>
                    <a:lnTo>
                      <a:pt x="482" y="103"/>
                    </a:lnTo>
                    <a:lnTo>
                      <a:pt x="481" y="101"/>
                    </a:lnTo>
                    <a:lnTo>
                      <a:pt x="479" y="101"/>
                    </a:lnTo>
                    <a:lnTo>
                      <a:pt x="478" y="10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2" name="Freeform 43"/>
              <p:cNvSpPr>
                <a:spLocks/>
              </p:cNvSpPr>
              <p:nvPr/>
            </p:nvSpPr>
            <p:spPr bwMode="auto">
              <a:xfrm>
                <a:off x="2708" y="2023"/>
                <a:ext cx="167" cy="119"/>
              </a:xfrm>
              <a:custGeom>
                <a:avLst/>
                <a:gdLst>
                  <a:gd name="T0" fmla="*/ 142 w 500"/>
                  <a:gd name="T1" fmla="*/ 113 h 356"/>
                  <a:gd name="T2" fmla="*/ 133 w 500"/>
                  <a:gd name="T3" fmla="*/ 104 h 356"/>
                  <a:gd name="T4" fmla="*/ 123 w 500"/>
                  <a:gd name="T5" fmla="*/ 95 h 356"/>
                  <a:gd name="T6" fmla="*/ 111 w 500"/>
                  <a:gd name="T7" fmla="*/ 89 h 356"/>
                  <a:gd name="T8" fmla="*/ 98 w 500"/>
                  <a:gd name="T9" fmla="*/ 86 h 356"/>
                  <a:gd name="T10" fmla="*/ 83 w 500"/>
                  <a:gd name="T11" fmla="*/ 84 h 356"/>
                  <a:gd name="T12" fmla="*/ 66 w 500"/>
                  <a:gd name="T13" fmla="*/ 83 h 356"/>
                  <a:gd name="T14" fmla="*/ 50 w 500"/>
                  <a:gd name="T15" fmla="*/ 80 h 356"/>
                  <a:gd name="T16" fmla="*/ 40 w 500"/>
                  <a:gd name="T17" fmla="*/ 79 h 356"/>
                  <a:gd name="T18" fmla="*/ 33 w 500"/>
                  <a:gd name="T19" fmla="*/ 81 h 356"/>
                  <a:gd name="T20" fmla="*/ 25 w 500"/>
                  <a:gd name="T21" fmla="*/ 84 h 356"/>
                  <a:gd name="T22" fmla="*/ 18 w 500"/>
                  <a:gd name="T23" fmla="*/ 85 h 356"/>
                  <a:gd name="T24" fmla="*/ 14 w 500"/>
                  <a:gd name="T25" fmla="*/ 82 h 356"/>
                  <a:gd name="T26" fmla="*/ 8 w 500"/>
                  <a:gd name="T27" fmla="*/ 76 h 356"/>
                  <a:gd name="T28" fmla="*/ 3 w 500"/>
                  <a:gd name="T29" fmla="*/ 69 h 356"/>
                  <a:gd name="T30" fmla="*/ 0 w 500"/>
                  <a:gd name="T31" fmla="*/ 60 h 356"/>
                  <a:gd name="T32" fmla="*/ 3 w 500"/>
                  <a:gd name="T33" fmla="*/ 50 h 356"/>
                  <a:gd name="T34" fmla="*/ 10 w 500"/>
                  <a:gd name="T35" fmla="*/ 41 h 356"/>
                  <a:gd name="T36" fmla="*/ 16 w 500"/>
                  <a:gd name="T37" fmla="*/ 31 h 356"/>
                  <a:gd name="T38" fmla="*/ 20 w 500"/>
                  <a:gd name="T39" fmla="*/ 27 h 356"/>
                  <a:gd name="T40" fmla="*/ 25 w 500"/>
                  <a:gd name="T41" fmla="*/ 22 h 356"/>
                  <a:gd name="T42" fmla="*/ 29 w 500"/>
                  <a:gd name="T43" fmla="*/ 19 h 356"/>
                  <a:gd name="T44" fmla="*/ 31 w 500"/>
                  <a:gd name="T45" fmla="*/ 17 h 356"/>
                  <a:gd name="T46" fmla="*/ 48 w 500"/>
                  <a:gd name="T47" fmla="*/ 14 h 356"/>
                  <a:gd name="T48" fmla="*/ 66 w 500"/>
                  <a:gd name="T49" fmla="*/ 10 h 356"/>
                  <a:gd name="T50" fmla="*/ 83 w 500"/>
                  <a:gd name="T51" fmla="*/ 7 h 356"/>
                  <a:gd name="T52" fmla="*/ 100 w 500"/>
                  <a:gd name="T53" fmla="*/ 4 h 356"/>
                  <a:gd name="T54" fmla="*/ 116 w 500"/>
                  <a:gd name="T55" fmla="*/ 1 h 356"/>
                  <a:gd name="T56" fmla="*/ 127 w 500"/>
                  <a:gd name="T57" fmla="*/ 0 h 356"/>
                  <a:gd name="T58" fmla="*/ 133 w 500"/>
                  <a:gd name="T59" fmla="*/ 0 h 356"/>
                  <a:gd name="T60" fmla="*/ 140 w 500"/>
                  <a:gd name="T61" fmla="*/ 0 h 356"/>
                  <a:gd name="T62" fmla="*/ 148 w 500"/>
                  <a:gd name="T63" fmla="*/ 4 h 356"/>
                  <a:gd name="T64" fmla="*/ 156 w 500"/>
                  <a:gd name="T65" fmla="*/ 8 h 356"/>
                  <a:gd name="T66" fmla="*/ 161 w 500"/>
                  <a:gd name="T67" fmla="*/ 11 h 356"/>
                  <a:gd name="T68" fmla="*/ 162 w 500"/>
                  <a:gd name="T69" fmla="*/ 12 h 356"/>
                  <a:gd name="T70" fmla="*/ 165 w 500"/>
                  <a:gd name="T71" fmla="*/ 14 h 356"/>
                  <a:gd name="T72" fmla="*/ 166 w 500"/>
                  <a:gd name="T73" fmla="*/ 16 h 356"/>
                  <a:gd name="T74" fmla="*/ 166 w 500"/>
                  <a:gd name="T75" fmla="*/ 20 h 356"/>
                  <a:gd name="T76" fmla="*/ 155 w 500"/>
                  <a:gd name="T77" fmla="*/ 39 h 356"/>
                  <a:gd name="T78" fmla="*/ 142 w 500"/>
                  <a:gd name="T79" fmla="*/ 58 h 356"/>
                  <a:gd name="T80" fmla="*/ 133 w 500"/>
                  <a:gd name="T81" fmla="*/ 65 h 356"/>
                  <a:gd name="T82" fmla="*/ 128 w 500"/>
                  <a:gd name="T83" fmla="*/ 73 h 356"/>
                  <a:gd name="T84" fmla="*/ 134 w 500"/>
                  <a:gd name="T85" fmla="*/ 87 h 356"/>
                  <a:gd name="T86" fmla="*/ 142 w 500"/>
                  <a:gd name="T87" fmla="*/ 102 h 356"/>
                  <a:gd name="T88" fmla="*/ 146 w 500"/>
                  <a:gd name="T89" fmla="*/ 109 h 356"/>
                  <a:gd name="T90" fmla="*/ 147 w 500"/>
                  <a:gd name="T91" fmla="*/ 114 h 356"/>
                  <a:gd name="T92" fmla="*/ 148 w 500"/>
                  <a:gd name="T93" fmla="*/ 119 h 3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00"/>
                  <a:gd name="T142" fmla="*/ 0 h 356"/>
                  <a:gd name="T143" fmla="*/ 500 w 500"/>
                  <a:gd name="T144" fmla="*/ 356 h 35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00" h="356">
                    <a:moveTo>
                      <a:pt x="442" y="356"/>
                    </a:moveTo>
                    <a:lnTo>
                      <a:pt x="433" y="347"/>
                    </a:lnTo>
                    <a:lnTo>
                      <a:pt x="424" y="338"/>
                    </a:lnTo>
                    <a:lnTo>
                      <a:pt x="416" y="329"/>
                    </a:lnTo>
                    <a:lnTo>
                      <a:pt x="407" y="321"/>
                    </a:lnTo>
                    <a:lnTo>
                      <a:pt x="397" y="312"/>
                    </a:lnTo>
                    <a:lnTo>
                      <a:pt x="388" y="302"/>
                    </a:lnTo>
                    <a:lnTo>
                      <a:pt x="378" y="294"/>
                    </a:lnTo>
                    <a:lnTo>
                      <a:pt x="369" y="285"/>
                    </a:lnTo>
                    <a:lnTo>
                      <a:pt x="356" y="277"/>
                    </a:lnTo>
                    <a:lnTo>
                      <a:pt x="343" y="272"/>
                    </a:lnTo>
                    <a:lnTo>
                      <a:pt x="331" y="267"/>
                    </a:lnTo>
                    <a:lnTo>
                      <a:pt x="318" y="263"/>
                    </a:lnTo>
                    <a:lnTo>
                      <a:pt x="306" y="260"/>
                    </a:lnTo>
                    <a:lnTo>
                      <a:pt x="292" y="257"/>
                    </a:lnTo>
                    <a:lnTo>
                      <a:pt x="277" y="254"/>
                    </a:lnTo>
                    <a:lnTo>
                      <a:pt x="260" y="252"/>
                    </a:lnTo>
                    <a:lnTo>
                      <a:pt x="249" y="252"/>
                    </a:lnTo>
                    <a:lnTo>
                      <a:pt x="234" y="251"/>
                    </a:lnTo>
                    <a:lnTo>
                      <a:pt x="217" y="250"/>
                    </a:lnTo>
                    <a:lnTo>
                      <a:pt x="198" y="247"/>
                    </a:lnTo>
                    <a:lnTo>
                      <a:pt x="180" y="245"/>
                    </a:lnTo>
                    <a:lnTo>
                      <a:pt x="164" y="242"/>
                    </a:lnTo>
                    <a:lnTo>
                      <a:pt x="149" y="238"/>
                    </a:lnTo>
                    <a:lnTo>
                      <a:pt x="139" y="235"/>
                    </a:lnTo>
                    <a:lnTo>
                      <a:pt x="129" y="235"/>
                    </a:lnTo>
                    <a:lnTo>
                      <a:pt x="120" y="236"/>
                    </a:lnTo>
                    <a:lnTo>
                      <a:pt x="113" y="237"/>
                    </a:lnTo>
                    <a:lnTo>
                      <a:pt x="105" y="238"/>
                    </a:lnTo>
                    <a:lnTo>
                      <a:pt x="98" y="241"/>
                    </a:lnTo>
                    <a:lnTo>
                      <a:pt x="90" y="243"/>
                    </a:lnTo>
                    <a:lnTo>
                      <a:pt x="83" y="246"/>
                    </a:lnTo>
                    <a:lnTo>
                      <a:pt x="74" y="250"/>
                    </a:lnTo>
                    <a:lnTo>
                      <a:pt x="66" y="252"/>
                    </a:lnTo>
                    <a:lnTo>
                      <a:pt x="60" y="253"/>
                    </a:lnTo>
                    <a:lnTo>
                      <a:pt x="54" y="253"/>
                    </a:lnTo>
                    <a:lnTo>
                      <a:pt x="50" y="251"/>
                    </a:lnTo>
                    <a:lnTo>
                      <a:pt x="45" y="248"/>
                    </a:lnTo>
                    <a:lnTo>
                      <a:pt x="41" y="245"/>
                    </a:lnTo>
                    <a:lnTo>
                      <a:pt x="36" y="241"/>
                    </a:lnTo>
                    <a:lnTo>
                      <a:pt x="31" y="235"/>
                    </a:lnTo>
                    <a:lnTo>
                      <a:pt x="25" y="227"/>
                    </a:lnTo>
                    <a:lnTo>
                      <a:pt x="19" y="220"/>
                    </a:lnTo>
                    <a:lnTo>
                      <a:pt x="13" y="213"/>
                    </a:lnTo>
                    <a:lnTo>
                      <a:pt x="9" y="205"/>
                    </a:lnTo>
                    <a:lnTo>
                      <a:pt x="5" y="196"/>
                    </a:lnTo>
                    <a:lnTo>
                      <a:pt x="3" y="189"/>
                    </a:lnTo>
                    <a:lnTo>
                      <a:pt x="0" y="179"/>
                    </a:lnTo>
                    <a:lnTo>
                      <a:pt x="0" y="169"/>
                    </a:lnTo>
                    <a:lnTo>
                      <a:pt x="4" y="159"/>
                    </a:lnTo>
                    <a:lnTo>
                      <a:pt x="10" y="150"/>
                    </a:lnTo>
                    <a:lnTo>
                      <a:pt x="16" y="141"/>
                    </a:lnTo>
                    <a:lnTo>
                      <a:pt x="23" y="132"/>
                    </a:lnTo>
                    <a:lnTo>
                      <a:pt x="29" y="122"/>
                    </a:lnTo>
                    <a:lnTo>
                      <a:pt x="36" y="113"/>
                    </a:lnTo>
                    <a:lnTo>
                      <a:pt x="43" y="103"/>
                    </a:lnTo>
                    <a:lnTo>
                      <a:pt x="49" y="93"/>
                    </a:lnTo>
                    <a:lnTo>
                      <a:pt x="53" y="89"/>
                    </a:lnTo>
                    <a:lnTo>
                      <a:pt x="58" y="84"/>
                    </a:lnTo>
                    <a:lnTo>
                      <a:pt x="61" y="80"/>
                    </a:lnTo>
                    <a:lnTo>
                      <a:pt x="65" y="75"/>
                    </a:lnTo>
                    <a:lnTo>
                      <a:pt x="70" y="71"/>
                    </a:lnTo>
                    <a:lnTo>
                      <a:pt x="74" y="66"/>
                    </a:lnTo>
                    <a:lnTo>
                      <a:pt x="79" y="62"/>
                    </a:lnTo>
                    <a:lnTo>
                      <a:pt x="84" y="58"/>
                    </a:lnTo>
                    <a:lnTo>
                      <a:pt x="87" y="56"/>
                    </a:lnTo>
                    <a:lnTo>
                      <a:pt x="89" y="54"/>
                    </a:lnTo>
                    <a:lnTo>
                      <a:pt x="92" y="53"/>
                    </a:lnTo>
                    <a:lnTo>
                      <a:pt x="94" y="52"/>
                    </a:lnTo>
                    <a:lnTo>
                      <a:pt x="112" y="49"/>
                    </a:lnTo>
                    <a:lnTo>
                      <a:pt x="129" y="44"/>
                    </a:lnTo>
                    <a:lnTo>
                      <a:pt x="145" y="41"/>
                    </a:lnTo>
                    <a:lnTo>
                      <a:pt x="163" y="37"/>
                    </a:lnTo>
                    <a:lnTo>
                      <a:pt x="180" y="33"/>
                    </a:lnTo>
                    <a:lnTo>
                      <a:pt x="197" y="30"/>
                    </a:lnTo>
                    <a:lnTo>
                      <a:pt x="214" y="25"/>
                    </a:lnTo>
                    <a:lnTo>
                      <a:pt x="232" y="22"/>
                    </a:lnTo>
                    <a:lnTo>
                      <a:pt x="248" y="20"/>
                    </a:lnTo>
                    <a:lnTo>
                      <a:pt x="264" y="17"/>
                    </a:lnTo>
                    <a:lnTo>
                      <a:pt x="282" y="14"/>
                    </a:lnTo>
                    <a:lnTo>
                      <a:pt x="298" y="11"/>
                    </a:lnTo>
                    <a:lnTo>
                      <a:pt x="314" y="8"/>
                    </a:lnTo>
                    <a:lnTo>
                      <a:pt x="332" y="5"/>
                    </a:lnTo>
                    <a:lnTo>
                      <a:pt x="348" y="2"/>
                    </a:lnTo>
                    <a:lnTo>
                      <a:pt x="364" y="0"/>
                    </a:lnTo>
                    <a:lnTo>
                      <a:pt x="372" y="0"/>
                    </a:lnTo>
                    <a:lnTo>
                      <a:pt x="379" y="0"/>
                    </a:lnTo>
                    <a:lnTo>
                      <a:pt x="386" y="0"/>
                    </a:lnTo>
                    <a:lnTo>
                      <a:pt x="393" y="0"/>
                    </a:lnTo>
                    <a:lnTo>
                      <a:pt x="399" y="0"/>
                    </a:lnTo>
                    <a:lnTo>
                      <a:pt x="406" y="0"/>
                    </a:lnTo>
                    <a:lnTo>
                      <a:pt x="413" y="0"/>
                    </a:lnTo>
                    <a:lnTo>
                      <a:pt x="419" y="1"/>
                    </a:lnTo>
                    <a:lnTo>
                      <a:pt x="428" y="4"/>
                    </a:lnTo>
                    <a:lnTo>
                      <a:pt x="436" y="9"/>
                    </a:lnTo>
                    <a:lnTo>
                      <a:pt x="443" y="12"/>
                    </a:lnTo>
                    <a:lnTo>
                      <a:pt x="451" y="17"/>
                    </a:lnTo>
                    <a:lnTo>
                      <a:pt x="458" y="21"/>
                    </a:lnTo>
                    <a:lnTo>
                      <a:pt x="466" y="25"/>
                    </a:lnTo>
                    <a:lnTo>
                      <a:pt x="473" y="29"/>
                    </a:lnTo>
                    <a:lnTo>
                      <a:pt x="481" y="33"/>
                    </a:lnTo>
                    <a:lnTo>
                      <a:pt x="482" y="34"/>
                    </a:lnTo>
                    <a:lnTo>
                      <a:pt x="482" y="35"/>
                    </a:lnTo>
                    <a:lnTo>
                      <a:pt x="483" y="35"/>
                    </a:lnTo>
                    <a:lnTo>
                      <a:pt x="486" y="35"/>
                    </a:lnTo>
                    <a:lnTo>
                      <a:pt x="487" y="38"/>
                    </a:lnTo>
                    <a:lnTo>
                      <a:pt x="491" y="40"/>
                    </a:lnTo>
                    <a:lnTo>
                      <a:pt x="493" y="42"/>
                    </a:lnTo>
                    <a:lnTo>
                      <a:pt x="497" y="43"/>
                    </a:lnTo>
                    <a:lnTo>
                      <a:pt x="498" y="46"/>
                    </a:lnTo>
                    <a:lnTo>
                      <a:pt x="498" y="49"/>
                    </a:lnTo>
                    <a:lnTo>
                      <a:pt x="500" y="51"/>
                    </a:lnTo>
                    <a:lnTo>
                      <a:pt x="500" y="53"/>
                    </a:lnTo>
                    <a:lnTo>
                      <a:pt x="497" y="61"/>
                    </a:lnTo>
                    <a:lnTo>
                      <a:pt x="490" y="76"/>
                    </a:lnTo>
                    <a:lnTo>
                      <a:pt x="478" y="95"/>
                    </a:lnTo>
                    <a:lnTo>
                      <a:pt x="464" y="118"/>
                    </a:lnTo>
                    <a:lnTo>
                      <a:pt x="451" y="139"/>
                    </a:lnTo>
                    <a:lnTo>
                      <a:pt x="436" y="159"/>
                    </a:lnTo>
                    <a:lnTo>
                      <a:pt x="424" y="173"/>
                    </a:lnTo>
                    <a:lnTo>
                      <a:pt x="414" y="181"/>
                    </a:lnTo>
                    <a:lnTo>
                      <a:pt x="407" y="187"/>
                    </a:lnTo>
                    <a:lnTo>
                      <a:pt x="399" y="193"/>
                    </a:lnTo>
                    <a:lnTo>
                      <a:pt x="392" y="199"/>
                    </a:lnTo>
                    <a:lnTo>
                      <a:pt x="383" y="207"/>
                    </a:lnTo>
                    <a:lnTo>
                      <a:pt x="383" y="219"/>
                    </a:lnTo>
                    <a:lnTo>
                      <a:pt x="387" y="231"/>
                    </a:lnTo>
                    <a:lnTo>
                      <a:pt x="393" y="246"/>
                    </a:lnTo>
                    <a:lnTo>
                      <a:pt x="401" y="261"/>
                    </a:lnTo>
                    <a:lnTo>
                      <a:pt x="409" y="276"/>
                    </a:lnTo>
                    <a:lnTo>
                      <a:pt x="418" y="291"/>
                    </a:lnTo>
                    <a:lnTo>
                      <a:pt x="426" y="305"/>
                    </a:lnTo>
                    <a:lnTo>
                      <a:pt x="432" y="316"/>
                    </a:lnTo>
                    <a:lnTo>
                      <a:pt x="434" y="321"/>
                    </a:lnTo>
                    <a:lnTo>
                      <a:pt x="437" y="326"/>
                    </a:lnTo>
                    <a:lnTo>
                      <a:pt x="438" y="331"/>
                    </a:lnTo>
                    <a:lnTo>
                      <a:pt x="439" y="336"/>
                    </a:lnTo>
                    <a:lnTo>
                      <a:pt x="441" y="341"/>
                    </a:lnTo>
                    <a:lnTo>
                      <a:pt x="442" y="346"/>
                    </a:lnTo>
                    <a:lnTo>
                      <a:pt x="442" y="351"/>
                    </a:lnTo>
                    <a:lnTo>
                      <a:pt x="442" y="356"/>
                    </a:lnTo>
                    <a:close/>
                  </a:path>
                </a:pathLst>
              </a:custGeom>
              <a:solidFill>
                <a:srgbClr val="FFFFFF"/>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3" name="Freeform 44"/>
              <p:cNvSpPr>
                <a:spLocks/>
              </p:cNvSpPr>
              <p:nvPr/>
            </p:nvSpPr>
            <p:spPr bwMode="auto">
              <a:xfrm>
                <a:off x="2708" y="2023"/>
                <a:ext cx="167" cy="119"/>
              </a:xfrm>
              <a:custGeom>
                <a:avLst/>
                <a:gdLst>
                  <a:gd name="T0" fmla="*/ 145 w 500"/>
                  <a:gd name="T1" fmla="*/ 116 h 356"/>
                  <a:gd name="T2" fmla="*/ 136 w 500"/>
                  <a:gd name="T3" fmla="*/ 107 h 356"/>
                  <a:gd name="T4" fmla="*/ 126 w 500"/>
                  <a:gd name="T5" fmla="*/ 98 h 356"/>
                  <a:gd name="T6" fmla="*/ 119 w 500"/>
                  <a:gd name="T7" fmla="*/ 93 h 356"/>
                  <a:gd name="T8" fmla="*/ 106 w 500"/>
                  <a:gd name="T9" fmla="*/ 88 h 356"/>
                  <a:gd name="T10" fmla="*/ 93 w 500"/>
                  <a:gd name="T11" fmla="*/ 85 h 356"/>
                  <a:gd name="T12" fmla="*/ 83 w 500"/>
                  <a:gd name="T13" fmla="*/ 84 h 356"/>
                  <a:gd name="T14" fmla="*/ 66 w 500"/>
                  <a:gd name="T15" fmla="*/ 83 h 356"/>
                  <a:gd name="T16" fmla="*/ 50 w 500"/>
                  <a:gd name="T17" fmla="*/ 80 h 356"/>
                  <a:gd name="T18" fmla="*/ 43 w 500"/>
                  <a:gd name="T19" fmla="*/ 79 h 356"/>
                  <a:gd name="T20" fmla="*/ 35 w 500"/>
                  <a:gd name="T21" fmla="*/ 80 h 356"/>
                  <a:gd name="T22" fmla="*/ 28 w 500"/>
                  <a:gd name="T23" fmla="*/ 82 h 356"/>
                  <a:gd name="T24" fmla="*/ 22 w 500"/>
                  <a:gd name="T25" fmla="*/ 84 h 356"/>
                  <a:gd name="T26" fmla="*/ 17 w 500"/>
                  <a:gd name="T27" fmla="*/ 84 h 356"/>
                  <a:gd name="T28" fmla="*/ 12 w 500"/>
                  <a:gd name="T29" fmla="*/ 81 h 356"/>
                  <a:gd name="T30" fmla="*/ 8 w 500"/>
                  <a:gd name="T31" fmla="*/ 76 h 356"/>
                  <a:gd name="T32" fmla="*/ 3 w 500"/>
                  <a:gd name="T33" fmla="*/ 69 h 356"/>
                  <a:gd name="T34" fmla="*/ 0 w 500"/>
                  <a:gd name="T35" fmla="*/ 60 h 356"/>
                  <a:gd name="T36" fmla="*/ 1 w 500"/>
                  <a:gd name="T37" fmla="*/ 53 h 356"/>
                  <a:gd name="T38" fmla="*/ 8 w 500"/>
                  <a:gd name="T39" fmla="*/ 44 h 356"/>
                  <a:gd name="T40" fmla="*/ 14 w 500"/>
                  <a:gd name="T41" fmla="*/ 34 h 356"/>
                  <a:gd name="T42" fmla="*/ 18 w 500"/>
                  <a:gd name="T43" fmla="*/ 30 h 356"/>
                  <a:gd name="T44" fmla="*/ 22 w 500"/>
                  <a:gd name="T45" fmla="*/ 25 h 356"/>
                  <a:gd name="T46" fmla="*/ 26 w 500"/>
                  <a:gd name="T47" fmla="*/ 21 h 356"/>
                  <a:gd name="T48" fmla="*/ 29 w 500"/>
                  <a:gd name="T49" fmla="*/ 19 h 356"/>
                  <a:gd name="T50" fmla="*/ 31 w 500"/>
                  <a:gd name="T51" fmla="*/ 17 h 356"/>
                  <a:gd name="T52" fmla="*/ 43 w 500"/>
                  <a:gd name="T53" fmla="*/ 15 h 356"/>
                  <a:gd name="T54" fmla="*/ 60 w 500"/>
                  <a:gd name="T55" fmla="*/ 11 h 356"/>
                  <a:gd name="T56" fmla="*/ 77 w 500"/>
                  <a:gd name="T57" fmla="*/ 7 h 356"/>
                  <a:gd name="T58" fmla="*/ 88 w 500"/>
                  <a:gd name="T59" fmla="*/ 6 h 356"/>
                  <a:gd name="T60" fmla="*/ 105 w 500"/>
                  <a:gd name="T61" fmla="*/ 3 h 356"/>
                  <a:gd name="T62" fmla="*/ 122 w 500"/>
                  <a:gd name="T63" fmla="*/ 0 h 356"/>
                  <a:gd name="T64" fmla="*/ 127 w 500"/>
                  <a:gd name="T65" fmla="*/ 0 h 356"/>
                  <a:gd name="T66" fmla="*/ 133 w 500"/>
                  <a:gd name="T67" fmla="*/ 0 h 356"/>
                  <a:gd name="T68" fmla="*/ 140 w 500"/>
                  <a:gd name="T69" fmla="*/ 0 h 356"/>
                  <a:gd name="T70" fmla="*/ 146 w 500"/>
                  <a:gd name="T71" fmla="*/ 3 h 356"/>
                  <a:gd name="T72" fmla="*/ 153 w 500"/>
                  <a:gd name="T73" fmla="*/ 7 h 356"/>
                  <a:gd name="T74" fmla="*/ 161 w 500"/>
                  <a:gd name="T75" fmla="*/ 11 h 356"/>
                  <a:gd name="T76" fmla="*/ 161 w 500"/>
                  <a:gd name="T77" fmla="*/ 12 h 356"/>
                  <a:gd name="T78" fmla="*/ 162 w 500"/>
                  <a:gd name="T79" fmla="*/ 12 h 356"/>
                  <a:gd name="T80" fmla="*/ 165 w 500"/>
                  <a:gd name="T81" fmla="*/ 14 h 356"/>
                  <a:gd name="T82" fmla="*/ 166 w 500"/>
                  <a:gd name="T83" fmla="*/ 15 h 356"/>
                  <a:gd name="T84" fmla="*/ 167 w 500"/>
                  <a:gd name="T85" fmla="*/ 18 h 356"/>
                  <a:gd name="T86" fmla="*/ 164 w 500"/>
                  <a:gd name="T87" fmla="*/ 25 h 356"/>
                  <a:gd name="T88" fmla="*/ 151 w 500"/>
                  <a:gd name="T89" fmla="*/ 46 h 356"/>
                  <a:gd name="T90" fmla="*/ 138 w 500"/>
                  <a:gd name="T91" fmla="*/ 61 h 356"/>
                  <a:gd name="T92" fmla="*/ 133 w 500"/>
                  <a:gd name="T93" fmla="*/ 65 h 356"/>
                  <a:gd name="T94" fmla="*/ 128 w 500"/>
                  <a:gd name="T95" fmla="*/ 69 h 356"/>
                  <a:gd name="T96" fmla="*/ 131 w 500"/>
                  <a:gd name="T97" fmla="*/ 82 h 356"/>
                  <a:gd name="T98" fmla="*/ 140 w 500"/>
                  <a:gd name="T99" fmla="*/ 97 h 356"/>
                  <a:gd name="T100" fmla="*/ 144 w 500"/>
                  <a:gd name="T101" fmla="*/ 106 h 356"/>
                  <a:gd name="T102" fmla="*/ 146 w 500"/>
                  <a:gd name="T103" fmla="*/ 111 h 356"/>
                  <a:gd name="T104" fmla="*/ 148 w 500"/>
                  <a:gd name="T105" fmla="*/ 116 h 3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00"/>
                  <a:gd name="T160" fmla="*/ 0 h 356"/>
                  <a:gd name="T161" fmla="*/ 500 w 500"/>
                  <a:gd name="T162" fmla="*/ 356 h 3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00" h="356">
                    <a:moveTo>
                      <a:pt x="442" y="356"/>
                    </a:moveTo>
                    <a:lnTo>
                      <a:pt x="442" y="356"/>
                    </a:lnTo>
                    <a:lnTo>
                      <a:pt x="433" y="347"/>
                    </a:lnTo>
                    <a:lnTo>
                      <a:pt x="424" y="338"/>
                    </a:lnTo>
                    <a:lnTo>
                      <a:pt x="416" y="329"/>
                    </a:lnTo>
                    <a:lnTo>
                      <a:pt x="407" y="321"/>
                    </a:lnTo>
                    <a:lnTo>
                      <a:pt x="397" y="312"/>
                    </a:lnTo>
                    <a:lnTo>
                      <a:pt x="388" y="302"/>
                    </a:lnTo>
                    <a:lnTo>
                      <a:pt x="378" y="294"/>
                    </a:lnTo>
                    <a:lnTo>
                      <a:pt x="369" y="285"/>
                    </a:lnTo>
                    <a:lnTo>
                      <a:pt x="356" y="277"/>
                    </a:lnTo>
                    <a:lnTo>
                      <a:pt x="343" y="272"/>
                    </a:lnTo>
                    <a:lnTo>
                      <a:pt x="331" y="267"/>
                    </a:lnTo>
                    <a:lnTo>
                      <a:pt x="318" y="263"/>
                    </a:lnTo>
                    <a:lnTo>
                      <a:pt x="306" y="260"/>
                    </a:lnTo>
                    <a:lnTo>
                      <a:pt x="292" y="257"/>
                    </a:lnTo>
                    <a:lnTo>
                      <a:pt x="277" y="254"/>
                    </a:lnTo>
                    <a:lnTo>
                      <a:pt x="260" y="252"/>
                    </a:lnTo>
                    <a:lnTo>
                      <a:pt x="249" y="252"/>
                    </a:lnTo>
                    <a:lnTo>
                      <a:pt x="234" y="251"/>
                    </a:lnTo>
                    <a:lnTo>
                      <a:pt x="217" y="250"/>
                    </a:lnTo>
                    <a:lnTo>
                      <a:pt x="198" y="247"/>
                    </a:lnTo>
                    <a:lnTo>
                      <a:pt x="180" y="245"/>
                    </a:lnTo>
                    <a:lnTo>
                      <a:pt x="164" y="242"/>
                    </a:lnTo>
                    <a:lnTo>
                      <a:pt x="149" y="238"/>
                    </a:lnTo>
                    <a:lnTo>
                      <a:pt x="139" y="235"/>
                    </a:lnTo>
                    <a:lnTo>
                      <a:pt x="129" y="235"/>
                    </a:lnTo>
                    <a:lnTo>
                      <a:pt x="120" y="236"/>
                    </a:lnTo>
                    <a:lnTo>
                      <a:pt x="113" y="237"/>
                    </a:lnTo>
                    <a:lnTo>
                      <a:pt x="105" y="238"/>
                    </a:lnTo>
                    <a:lnTo>
                      <a:pt x="98" y="241"/>
                    </a:lnTo>
                    <a:lnTo>
                      <a:pt x="90" y="243"/>
                    </a:lnTo>
                    <a:lnTo>
                      <a:pt x="83" y="246"/>
                    </a:lnTo>
                    <a:lnTo>
                      <a:pt x="74" y="250"/>
                    </a:lnTo>
                    <a:lnTo>
                      <a:pt x="66" y="252"/>
                    </a:lnTo>
                    <a:lnTo>
                      <a:pt x="60" y="253"/>
                    </a:lnTo>
                    <a:lnTo>
                      <a:pt x="54" y="253"/>
                    </a:lnTo>
                    <a:lnTo>
                      <a:pt x="50" y="251"/>
                    </a:lnTo>
                    <a:lnTo>
                      <a:pt x="45" y="248"/>
                    </a:lnTo>
                    <a:lnTo>
                      <a:pt x="41" y="245"/>
                    </a:lnTo>
                    <a:lnTo>
                      <a:pt x="36" y="241"/>
                    </a:lnTo>
                    <a:lnTo>
                      <a:pt x="31" y="235"/>
                    </a:lnTo>
                    <a:lnTo>
                      <a:pt x="25" y="227"/>
                    </a:lnTo>
                    <a:lnTo>
                      <a:pt x="19" y="220"/>
                    </a:lnTo>
                    <a:lnTo>
                      <a:pt x="13" y="213"/>
                    </a:lnTo>
                    <a:lnTo>
                      <a:pt x="9" y="205"/>
                    </a:lnTo>
                    <a:lnTo>
                      <a:pt x="5" y="196"/>
                    </a:lnTo>
                    <a:lnTo>
                      <a:pt x="3" y="189"/>
                    </a:lnTo>
                    <a:lnTo>
                      <a:pt x="0" y="179"/>
                    </a:lnTo>
                    <a:lnTo>
                      <a:pt x="0" y="169"/>
                    </a:lnTo>
                    <a:lnTo>
                      <a:pt x="4" y="159"/>
                    </a:lnTo>
                    <a:lnTo>
                      <a:pt x="10" y="150"/>
                    </a:lnTo>
                    <a:lnTo>
                      <a:pt x="16" y="141"/>
                    </a:lnTo>
                    <a:lnTo>
                      <a:pt x="23" y="132"/>
                    </a:lnTo>
                    <a:lnTo>
                      <a:pt x="29" y="122"/>
                    </a:lnTo>
                    <a:lnTo>
                      <a:pt x="36" y="113"/>
                    </a:lnTo>
                    <a:lnTo>
                      <a:pt x="43" y="103"/>
                    </a:lnTo>
                    <a:lnTo>
                      <a:pt x="49" y="93"/>
                    </a:lnTo>
                    <a:lnTo>
                      <a:pt x="53" y="89"/>
                    </a:lnTo>
                    <a:lnTo>
                      <a:pt x="58" y="84"/>
                    </a:lnTo>
                    <a:lnTo>
                      <a:pt x="61" y="80"/>
                    </a:lnTo>
                    <a:lnTo>
                      <a:pt x="65" y="75"/>
                    </a:lnTo>
                    <a:lnTo>
                      <a:pt x="70" y="71"/>
                    </a:lnTo>
                    <a:lnTo>
                      <a:pt x="74" y="66"/>
                    </a:lnTo>
                    <a:lnTo>
                      <a:pt x="79" y="62"/>
                    </a:lnTo>
                    <a:lnTo>
                      <a:pt x="84" y="58"/>
                    </a:lnTo>
                    <a:lnTo>
                      <a:pt x="87" y="56"/>
                    </a:lnTo>
                    <a:lnTo>
                      <a:pt x="89" y="54"/>
                    </a:lnTo>
                    <a:lnTo>
                      <a:pt x="92" y="53"/>
                    </a:lnTo>
                    <a:lnTo>
                      <a:pt x="94" y="52"/>
                    </a:lnTo>
                    <a:lnTo>
                      <a:pt x="112" y="49"/>
                    </a:lnTo>
                    <a:lnTo>
                      <a:pt x="129" y="44"/>
                    </a:lnTo>
                    <a:lnTo>
                      <a:pt x="145" y="41"/>
                    </a:lnTo>
                    <a:lnTo>
                      <a:pt x="163" y="37"/>
                    </a:lnTo>
                    <a:lnTo>
                      <a:pt x="180" y="33"/>
                    </a:lnTo>
                    <a:lnTo>
                      <a:pt x="197" y="30"/>
                    </a:lnTo>
                    <a:lnTo>
                      <a:pt x="214" y="25"/>
                    </a:lnTo>
                    <a:lnTo>
                      <a:pt x="232" y="22"/>
                    </a:lnTo>
                    <a:lnTo>
                      <a:pt x="248" y="20"/>
                    </a:lnTo>
                    <a:lnTo>
                      <a:pt x="264" y="17"/>
                    </a:lnTo>
                    <a:lnTo>
                      <a:pt x="282" y="14"/>
                    </a:lnTo>
                    <a:lnTo>
                      <a:pt x="298" y="11"/>
                    </a:lnTo>
                    <a:lnTo>
                      <a:pt x="314" y="8"/>
                    </a:lnTo>
                    <a:lnTo>
                      <a:pt x="332" y="5"/>
                    </a:lnTo>
                    <a:lnTo>
                      <a:pt x="348" y="2"/>
                    </a:lnTo>
                    <a:lnTo>
                      <a:pt x="364" y="0"/>
                    </a:lnTo>
                    <a:lnTo>
                      <a:pt x="372" y="0"/>
                    </a:lnTo>
                    <a:lnTo>
                      <a:pt x="379" y="0"/>
                    </a:lnTo>
                    <a:lnTo>
                      <a:pt x="386" y="0"/>
                    </a:lnTo>
                    <a:lnTo>
                      <a:pt x="393" y="0"/>
                    </a:lnTo>
                    <a:lnTo>
                      <a:pt x="399" y="0"/>
                    </a:lnTo>
                    <a:lnTo>
                      <a:pt x="406" y="0"/>
                    </a:lnTo>
                    <a:lnTo>
                      <a:pt x="413" y="0"/>
                    </a:lnTo>
                    <a:lnTo>
                      <a:pt x="419" y="1"/>
                    </a:lnTo>
                    <a:lnTo>
                      <a:pt x="428" y="4"/>
                    </a:lnTo>
                    <a:lnTo>
                      <a:pt x="436" y="9"/>
                    </a:lnTo>
                    <a:lnTo>
                      <a:pt x="443" y="12"/>
                    </a:lnTo>
                    <a:lnTo>
                      <a:pt x="451" y="17"/>
                    </a:lnTo>
                    <a:lnTo>
                      <a:pt x="458" y="21"/>
                    </a:lnTo>
                    <a:lnTo>
                      <a:pt x="466" y="25"/>
                    </a:lnTo>
                    <a:lnTo>
                      <a:pt x="473" y="29"/>
                    </a:lnTo>
                    <a:lnTo>
                      <a:pt x="481" y="33"/>
                    </a:lnTo>
                    <a:lnTo>
                      <a:pt x="482" y="34"/>
                    </a:lnTo>
                    <a:lnTo>
                      <a:pt x="482" y="35"/>
                    </a:lnTo>
                    <a:lnTo>
                      <a:pt x="483" y="35"/>
                    </a:lnTo>
                    <a:lnTo>
                      <a:pt x="486" y="35"/>
                    </a:lnTo>
                    <a:lnTo>
                      <a:pt x="487" y="38"/>
                    </a:lnTo>
                    <a:lnTo>
                      <a:pt x="491" y="40"/>
                    </a:lnTo>
                    <a:lnTo>
                      <a:pt x="493" y="42"/>
                    </a:lnTo>
                    <a:lnTo>
                      <a:pt x="497" y="43"/>
                    </a:lnTo>
                    <a:lnTo>
                      <a:pt x="498" y="46"/>
                    </a:lnTo>
                    <a:lnTo>
                      <a:pt x="498" y="49"/>
                    </a:lnTo>
                    <a:lnTo>
                      <a:pt x="500" y="51"/>
                    </a:lnTo>
                    <a:lnTo>
                      <a:pt x="500" y="53"/>
                    </a:lnTo>
                    <a:lnTo>
                      <a:pt x="497" y="61"/>
                    </a:lnTo>
                    <a:lnTo>
                      <a:pt x="490" y="76"/>
                    </a:lnTo>
                    <a:lnTo>
                      <a:pt x="478" y="95"/>
                    </a:lnTo>
                    <a:lnTo>
                      <a:pt x="464" y="118"/>
                    </a:lnTo>
                    <a:lnTo>
                      <a:pt x="451" y="139"/>
                    </a:lnTo>
                    <a:lnTo>
                      <a:pt x="436" y="159"/>
                    </a:lnTo>
                    <a:lnTo>
                      <a:pt x="424" y="173"/>
                    </a:lnTo>
                    <a:lnTo>
                      <a:pt x="414" y="181"/>
                    </a:lnTo>
                    <a:lnTo>
                      <a:pt x="407" y="187"/>
                    </a:lnTo>
                    <a:lnTo>
                      <a:pt x="399" y="193"/>
                    </a:lnTo>
                    <a:lnTo>
                      <a:pt x="392" y="199"/>
                    </a:lnTo>
                    <a:lnTo>
                      <a:pt x="383" y="207"/>
                    </a:lnTo>
                    <a:lnTo>
                      <a:pt x="383" y="219"/>
                    </a:lnTo>
                    <a:lnTo>
                      <a:pt x="387" y="231"/>
                    </a:lnTo>
                    <a:lnTo>
                      <a:pt x="393" y="246"/>
                    </a:lnTo>
                    <a:lnTo>
                      <a:pt x="401" y="261"/>
                    </a:lnTo>
                    <a:lnTo>
                      <a:pt x="409" y="276"/>
                    </a:lnTo>
                    <a:lnTo>
                      <a:pt x="418" y="291"/>
                    </a:lnTo>
                    <a:lnTo>
                      <a:pt x="426" y="305"/>
                    </a:lnTo>
                    <a:lnTo>
                      <a:pt x="432" y="316"/>
                    </a:lnTo>
                    <a:lnTo>
                      <a:pt x="434" y="321"/>
                    </a:lnTo>
                    <a:lnTo>
                      <a:pt x="437" y="326"/>
                    </a:lnTo>
                    <a:lnTo>
                      <a:pt x="438" y="331"/>
                    </a:lnTo>
                    <a:lnTo>
                      <a:pt x="439" y="336"/>
                    </a:lnTo>
                    <a:lnTo>
                      <a:pt x="441" y="341"/>
                    </a:lnTo>
                    <a:lnTo>
                      <a:pt x="442" y="346"/>
                    </a:lnTo>
                    <a:lnTo>
                      <a:pt x="442" y="351"/>
                    </a:lnTo>
                    <a:lnTo>
                      <a:pt x="442" y="35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4" name="Freeform 45"/>
              <p:cNvSpPr>
                <a:spLocks/>
              </p:cNvSpPr>
              <p:nvPr/>
            </p:nvSpPr>
            <p:spPr bwMode="auto">
              <a:xfrm>
                <a:off x="2698" y="1926"/>
                <a:ext cx="153" cy="188"/>
              </a:xfrm>
              <a:custGeom>
                <a:avLst/>
                <a:gdLst>
                  <a:gd name="T0" fmla="*/ 127 w 458"/>
                  <a:gd name="T1" fmla="*/ 178 h 566"/>
                  <a:gd name="T2" fmla="*/ 126 w 458"/>
                  <a:gd name="T3" fmla="*/ 166 h 566"/>
                  <a:gd name="T4" fmla="*/ 136 w 458"/>
                  <a:gd name="T5" fmla="*/ 149 h 566"/>
                  <a:gd name="T6" fmla="*/ 149 w 458"/>
                  <a:gd name="T7" fmla="*/ 129 h 566"/>
                  <a:gd name="T8" fmla="*/ 148 w 458"/>
                  <a:gd name="T9" fmla="*/ 111 h 566"/>
                  <a:gd name="T10" fmla="*/ 138 w 458"/>
                  <a:gd name="T11" fmla="*/ 92 h 566"/>
                  <a:gd name="T12" fmla="*/ 137 w 458"/>
                  <a:gd name="T13" fmla="*/ 80 h 566"/>
                  <a:gd name="T14" fmla="*/ 149 w 458"/>
                  <a:gd name="T15" fmla="*/ 68 h 566"/>
                  <a:gd name="T16" fmla="*/ 153 w 458"/>
                  <a:gd name="T17" fmla="*/ 45 h 566"/>
                  <a:gd name="T18" fmla="*/ 148 w 458"/>
                  <a:gd name="T19" fmla="*/ 35 h 566"/>
                  <a:gd name="T20" fmla="*/ 140 w 458"/>
                  <a:gd name="T21" fmla="*/ 30 h 566"/>
                  <a:gd name="T22" fmla="*/ 133 w 458"/>
                  <a:gd name="T23" fmla="*/ 30 h 566"/>
                  <a:gd name="T24" fmla="*/ 129 w 458"/>
                  <a:gd name="T25" fmla="*/ 35 h 566"/>
                  <a:gd name="T26" fmla="*/ 126 w 458"/>
                  <a:gd name="T27" fmla="*/ 41 h 566"/>
                  <a:gd name="T28" fmla="*/ 123 w 458"/>
                  <a:gd name="T29" fmla="*/ 48 h 566"/>
                  <a:gd name="T30" fmla="*/ 117 w 458"/>
                  <a:gd name="T31" fmla="*/ 44 h 566"/>
                  <a:gd name="T32" fmla="*/ 114 w 458"/>
                  <a:gd name="T33" fmla="*/ 37 h 566"/>
                  <a:gd name="T34" fmla="*/ 111 w 458"/>
                  <a:gd name="T35" fmla="*/ 30 h 566"/>
                  <a:gd name="T36" fmla="*/ 109 w 458"/>
                  <a:gd name="T37" fmla="*/ 30 h 566"/>
                  <a:gd name="T38" fmla="*/ 108 w 458"/>
                  <a:gd name="T39" fmla="*/ 25 h 566"/>
                  <a:gd name="T40" fmla="*/ 108 w 458"/>
                  <a:gd name="T41" fmla="*/ 17 h 566"/>
                  <a:gd name="T42" fmla="*/ 102 w 458"/>
                  <a:gd name="T43" fmla="*/ 16 h 566"/>
                  <a:gd name="T44" fmla="*/ 101 w 458"/>
                  <a:gd name="T45" fmla="*/ 17 h 566"/>
                  <a:gd name="T46" fmla="*/ 94 w 458"/>
                  <a:gd name="T47" fmla="*/ 18 h 566"/>
                  <a:gd name="T48" fmla="*/ 77 w 458"/>
                  <a:gd name="T49" fmla="*/ 11 h 566"/>
                  <a:gd name="T50" fmla="*/ 71 w 458"/>
                  <a:gd name="T51" fmla="*/ 3 h 566"/>
                  <a:gd name="T52" fmla="*/ 62 w 458"/>
                  <a:gd name="T53" fmla="*/ 0 h 566"/>
                  <a:gd name="T54" fmla="*/ 60 w 458"/>
                  <a:gd name="T55" fmla="*/ 1 h 566"/>
                  <a:gd name="T56" fmla="*/ 58 w 458"/>
                  <a:gd name="T57" fmla="*/ 3 h 566"/>
                  <a:gd name="T58" fmla="*/ 53 w 458"/>
                  <a:gd name="T59" fmla="*/ 9 h 566"/>
                  <a:gd name="T60" fmla="*/ 46 w 458"/>
                  <a:gd name="T61" fmla="*/ 14 h 566"/>
                  <a:gd name="T62" fmla="*/ 41 w 458"/>
                  <a:gd name="T63" fmla="*/ 19 h 566"/>
                  <a:gd name="T64" fmla="*/ 32 w 458"/>
                  <a:gd name="T65" fmla="*/ 21 h 566"/>
                  <a:gd name="T66" fmla="*/ 18 w 458"/>
                  <a:gd name="T67" fmla="*/ 27 h 566"/>
                  <a:gd name="T68" fmla="*/ 8 w 458"/>
                  <a:gd name="T69" fmla="*/ 34 h 566"/>
                  <a:gd name="T70" fmla="*/ 5 w 458"/>
                  <a:gd name="T71" fmla="*/ 35 h 566"/>
                  <a:gd name="T72" fmla="*/ 1 w 458"/>
                  <a:gd name="T73" fmla="*/ 41 h 566"/>
                  <a:gd name="T74" fmla="*/ 3 w 458"/>
                  <a:gd name="T75" fmla="*/ 49 h 566"/>
                  <a:gd name="T76" fmla="*/ 9 w 458"/>
                  <a:gd name="T77" fmla="*/ 68 h 566"/>
                  <a:gd name="T78" fmla="*/ 12 w 458"/>
                  <a:gd name="T79" fmla="*/ 75 h 566"/>
                  <a:gd name="T80" fmla="*/ 14 w 458"/>
                  <a:gd name="T81" fmla="*/ 83 h 566"/>
                  <a:gd name="T82" fmla="*/ 26 w 458"/>
                  <a:gd name="T83" fmla="*/ 106 h 566"/>
                  <a:gd name="T84" fmla="*/ 42 w 458"/>
                  <a:gd name="T85" fmla="*/ 135 h 566"/>
                  <a:gd name="T86" fmla="*/ 49 w 458"/>
                  <a:gd name="T87" fmla="*/ 149 h 566"/>
                  <a:gd name="T88" fmla="*/ 55 w 458"/>
                  <a:gd name="T89" fmla="*/ 159 h 566"/>
                  <a:gd name="T90" fmla="*/ 61 w 458"/>
                  <a:gd name="T91" fmla="*/ 163 h 566"/>
                  <a:gd name="T92" fmla="*/ 70 w 458"/>
                  <a:gd name="T93" fmla="*/ 164 h 566"/>
                  <a:gd name="T94" fmla="*/ 76 w 458"/>
                  <a:gd name="T95" fmla="*/ 163 h 566"/>
                  <a:gd name="T96" fmla="*/ 78 w 458"/>
                  <a:gd name="T97" fmla="*/ 168 h 566"/>
                  <a:gd name="T98" fmla="*/ 82 w 458"/>
                  <a:gd name="T99" fmla="*/ 173 h 566"/>
                  <a:gd name="T100" fmla="*/ 99 w 458"/>
                  <a:gd name="T101" fmla="*/ 176 h 566"/>
                  <a:gd name="T102" fmla="*/ 119 w 458"/>
                  <a:gd name="T103" fmla="*/ 180 h 566"/>
                  <a:gd name="T104" fmla="*/ 129 w 458"/>
                  <a:gd name="T105" fmla="*/ 186 h 56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58"/>
                  <a:gd name="T160" fmla="*/ 0 h 566"/>
                  <a:gd name="T161" fmla="*/ 458 w 458"/>
                  <a:gd name="T162" fmla="*/ 566 h 56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58" h="566">
                    <a:moveTo>
                      <a:pt x="393" y="566"/>
                    </a:moveTo>
                    <a:lnTo>
                      <a:pt x="388" y="556"/>
                    </a:lnTo>
                    <a:lnTo>
                      <a:pt x="383" y="546"/>
                    </a:lnTo>
                    <a:lnTo>
                      <a:pt x="379" y="537"/>
                    </a:lnTo>
                    <a:lnTo>
                      <a:pt x="376" y="528"/>
                    </a:lnTo>
                    <a:lnTo>
                      <a:pt x="373" y="519"/>
                    </a:lnTo>
                    <a:lnTo>
                      <a:pt x="373" y="509"/>
                    </a:lnTo>
                    <a:lnTo>
                      <a:pt x="376" y="499"/>
                    </a:lnTo>
                    <a:lnTo>
                      <a:pt x="379" y="489"/>
                    </a:lnTo>
                    <a:lnTo>
                      <a:pt x="388" y="479"/>
                    </a:lnTo>
                    <a:lnTo>
                      <a:pt x="398" y="466"/>
                    </a:lnTo>
                    <a:lnTo>
                      <a:pt x="408" y="450"/>
                    </a:lnTo>
                    <a:lnTo>
                      <a:pt x="419" y="434"/>
                    </a:lnTo>
                    <a:lnTo>
                      <a:pt x="429" y="418"/>
                    </a:lnTo>
                    <a:lnTo>
                      <a:pt x="439" y="403"/>
                    </a:lnTo>
                    <a:lnTo>
                      <a:pt x="446" y="389"/>
                    </a:lnTo>
                    <a:lnTo>
                      <a:pt x="449" y="378"/>
                    </a:lnTo>
                    <a:lnTo>
                      <a:pt x="449" y="363"/>
                    </a:lnTo>
                    <a:lnTo>
                      <a:pt x="447" y="348"/>
                    </a:lnTo>
                    <a:lnTo>
                      <a:pt x="442" y="334"/>
                    </a:lnTo>
                    <a:lnTo>
                      <a:pt x="436" y="320"/>
                    </a:lnTo>
                    <a:lnTo>
                      <a:pt x="429" y="306"/>
                    </a:lnTo>
                    <a:lnTo>
                      <a:pt x="422" y="293"/>
                    </a:lnTo>
                    <a:lnTo>
                      <a:pt x="414" y="278"/>
                    </a:lnTo>
                    <a:lnTo>
                      <a:pt x="409" y="265"/>
                    </a:lnTo>
                    <a:lnTo>
                      <a:pt x="409" y="256"/>
                    </a:lnTo>
                    <a:lnTo>
                      <a:pt x="409" y="248"/>
                    </a:lnTo>
                    <a:lnTo>
                      <a:pt x="411" y="242"/>
                    </a:lnTo>
                    <a:lnTo>
                      <a:pt x="417" y="236"/>
                    </a:lnTo>
                    <a:lnTo>
                      <a:pt x="428" y="232"/>
                    </a:lnTo>
                    <a:lnTo>
                      <a:pt x="438" y="222"/>
                    </a:lnTo>
                    <a:lnTo>
                      <a:pt x="447" y="206"/>
                    </a:lnTo>
                    <a:lnTo>
                      <a:pt x="452" y="189"/>
                    </a:lnTo>
                    <a:lnTo>
                      <a:pt x="456" y="169"/>
                    </a:lnTo>
                    <a:lnTo>
                      <a:pt x="458" y="151"/>
                    </a:lnTo>
                    <a:lnTo>
                      <a:pt x="458" y="135"/>
                    </a:lnTo>
                    <a:lnTo>
                      <a:pt x="456" y="124"/>
                    </a:lnTo>
                    <a:lnTo>
                      <a:pt x="453" y="116"/>
                    </a:lnTo>
                    <a:lnTo>
                      <a:pt x="449" y="110"/>
                    </a:lnTo>
                    <a:lnTo>
                      <a:pt x="444" y="104"/>
                    </a:lnTo>
                    <a:lnTo>
                      <a:pt x="441" y="99"/>
                    </a:lnTo>
                    <a:lnTo>
                      <a:pt x="434" y="94"/>
                    </a:lnTo>
                    <a:lnTo>
                      <a:pt x="427" y="91"/>
                    </a:lnTo>
                    <a:lnTo>
                      <a:pt x="419" y="89"/>
                    </a:lnTo>
                    <a:lnTo>
                      <a:pt x="409" y="88"/>
                    </a:lnTo>
                    <a:lnTo>
                      <a:pt x="406" y="89"/>
                    </a:lnTo>
                    <a:lnTo>
                      <a:pt x="403" y="89"/>
                    </a:lnTo>
                    <a:lnTo>
                      <a:pt x="399" y="90"/>
                    </a:lnTo>
                    <a:lnTo>
                      <a:pt x="394" y="92"/>
                    </a:lnTo>
                    <a:lnTo>
                      <a:pt x="391" y="96"/>
                    </a:lnTo>
                    <a:lnTo>
                      <a:pt x="388" y="101"/>
                    </a:lnTo>
                    <a:lnTo>
                      <a:pt x="386" y="104"/>
                    </a:lnTo>
                    <a:lnTo>
                      <a:pt x="383" y="109"/>
                    </a:lnTo>
                    <a:lnTo>
                      <a:pt x="381" y="113"/>
                    </a:lnTo>
                    <a:lnTo>
                      <a:pt x="379" y="118"/>
                    </a:lnTo>
                    <a:lnTo>
                      <a:pt x="378" y="122"/>
                    </a:lnTo>
                    <a:lnTo>
                      <a:pt x="377" y="129"/>
                    </a:lnTo>
                    <a:lnTo>
                      <a:pt x="376" y="139"/>
                    </a:lnTo>
                    <a:lnTo>
                      <a:pt x="373" y="144"/>
                    </a:lnTo>
                    <a:lnTo>
                      <a:pt x="369" y="146"/>
                    </a:lnTo>
                    <a:lnTo>
                      <a:pt x="366" y="145"/>
                    </a:lnTo>
                    <a:lnTo>
                      <a:pt x="359" y="143"/>
                    </a:lnTo>
                    <a:lnTo>
                      <a:pt x="354" y="139"/>
                    </a:lnTo>
                    <a:lnTo>
                      <a:pt x="349" y="133"/>
                    </a:lnTo>
                    <a:lnTo>
                      <a:pt x="346" y="126"/>
                    </a:lnTo>
                    <a:lnTo>
                      <a:pt x="344" y="123"/>
                    </a:lnTo>
                    <a:lnTo>
                      <a:pt x="343" y="118"/>
                    </a:lnTo>
                    <a:lnTo>
                      <a:pt x="341" y="111"/>
                    </a:lnTo>
                    <a:lnTo>
                      <a:pt x="339" y="105"/>
                    </a:lnTo>
                    <a:lnTo>
                      <a:pt x="337" y="100"/>
                    </a:lnTo>
                    <a:lnTo>
                      <a:pt x="333" y="94"/>
                    </a:lnTo>
                    <a:lnTo>
                      <a:pt x="331" y="91"/>
                    </a:lnTo>
                    <a:lnTo>
                      <a:pt x="327" y="90"/>
                    </a:lnTo>
                    <a:lnTo>
                      <a:pt x="326" y="85"/>
                    </a:lnTo>
                    <a:lnTo>
                      <a:pt x="326" y="80"/>
                    </a:lnTo>
                    <a:lnTo>
                      <a:pt x="324" y="74"/>
                    </a:lnTo>
                    <a:lnTo>
                      <a:pt x="324" y="68"/>
                    </a:lnTo>
                    <a:lnTo>
                      <a:pt x="323" y="62"/>
                    </a:lnTo>
                    <a:lnTo>
                      <a:pt x="323" y="57"/>
                    </a:lnTo>
                    <a:lnTo>
                      <a:pt x="322" y="51"/>
                    </a:lnTo>
                    <a:lnTo>
                      <a:pt x="321" y="47"/>
                    </a:lnTo>
                    <a:lnTo>
                      <a:pt x="317" y="45"/>
                    </a:lnTo>
                    <a:lnTo>
                      <a:pt x="312" y="47"/>
                    </a:lnTo>
                    <a:lnTo>
                      <a:pt x="305" y="48"/>
                    </a:lnTo>
                    <a:lnTo>
                      <a:pt x="302" y="50"/>
                    </a:lnTo>
                    <a:lnTo>
                      <a:pt x="299" y="53"/>
                    </a:lnTo>
                    <a:lnTo>
                      <a:pt x="292" y="54"/>
                    </a:lnTo>
                    <a:lnTo>
                      <a:pt x="280" y="53"/>
                    </a:lnTo>
                    <a:lnTo>
                      <a:pt x="268" y="51"/>
                    </a:lnTo>
                    <a:lnTo>
                      <a:pt x="254" y="47"/>
                    </a:lnTo>
                    <a:lnTo>
                      <a:pt x="240" y="41"/>
                    </a:lnTo>
                    <a:lnTo>
                      <a:pt x="229" y="34"/>
                    </a:lnTo>
                    <a:lnTo>
                      <a:pt x="222" y="25"/>
                    </a:lnTo>
                    <a:lnTo>
                      <a:pt x="220" y="19"/>
                    </a:lnTo>
                    <a:lnTo>
                      <a:pt x="217" y="13"/>
                    </a:lnTo>
                    <a:lnTo>
                      <a:pt x="212" y="9"/>
                    </a:lnTo>
                    <a:lnTo>
                      <a:pt x="207" y="4"/>
                    </a:lnTo>
                    <a:lnTo>
                      <a:pt x="199" y="1"/>
                    </a:lnTo>
                    <a:lnTo>
                      <a:pt x="192" y="0"/>
                    </a:lnTo>
                    <a:lnTo>
                      <a:pt x="185" y="0"/>
                    </a:lnTo>
                    <a:lnTo>
                      <a:pt x="179" y="2"/>
                    </a:lnTo>
                    <a:lnTo>
                      <a:pt x="179" y="3"/>
                    </a:lnTo>
                    <a:lnTo>
                      <a:pt x="179" y="5"/>
                    </a:lnTo>
                    <a:lnTo>
                      <a:pt x="177" y="7"/>
                    </a:lnTo>
                    <a:lnTo>
                      <a:pt x="175" y="9"/>
                    </a:lnTo>
                    <a:lnTo>
                      <a:pt x="173" y="11"/>
                    </a:lnTo>
                    <a:lnTo>
                      <a:pt x="169" y="18"/>
                    </a:lnTo>
                    <a:lnTo>
                      <a:pt x="164" y="22"/>
                    </a:lnTo>
                    <a:lnTo>
                      <a:pt x="158" y="27"/>
                    </a:lnTo>
                    <a:lnTo>
                      <a:pt x="152" y="30"/>
                    </a:lnTo>
                    <a:lnTo>
                      <a:pt x="145" y="33"/>
                    </a:lnTo>
                    <a:lnTo>
                      <a:pt x="140" y="37"/>
                    </a:lnTo>
                    <a:lnTo>
                      <a:pt x="137" y="41"/>
                    </a:lnTo>
                    <a:lnTo>
                      <a:pt x="134" y="47"/>
                    </a:lnTo>
                    <a:lnTo>
                      <a:pt x="130" y="51"/>
                    </a:lnTo>
                    <a:lnTo>
                      <a:pt x="127" y="55"/>
                    </a:lnTo>
                    <a:lnTo>
                      <a:pt x="122" y="58"/>
                    </a:lnTo>
                    <a:lnTo>
                      <a:pt x="117" y="60"/>
                    </a:lnTo>
                    <a:lnTo>
                      <a:pt x="110" y="61"/>
                    </a:lnTo>
                    <a:lnTo>
                      <a:pt x="104" y="62"/>
                    </a:lnTo>
                    <a:lnTo>
                      <a:pt x="96" y="63"/>
                    </a:lnTo>
                    <a:lnTo>
                      <a:pt x="90" y="63"/>
                    </a:lnTo>
                    <a:lnTo>
                      <a:pt x="76" y="68"/>
                    </a:lnTo>
                    <a:lnTo>
                      <a:pt x="64" y="73"/>
                    </a:lnTo>
                    <a:lnTo>
                      <a:pt x="55" y="80"/>
                    </a:lnTo>
                    <a:lnTo>
                      <a:pt x="46" y="86"/>
                    </a:lnTo>
                    <a:lnTo>
                      <a:pt x="39" y="93"/>
                    </a:lnTo>
                    <a:lnTo>
                      <a:pt x="33" y="99"/>
                    </a:lnTo>
                    <a:lnTo>
                      <a:pt x="25" y="103"/>
                    </a:lnTo>
                    <a:lnTo>
                      <a:pt x="16" y="104"/>
                    </a:lnTo>
                    <a:lnTo>
                      <a:pt x="16" y="105"/>
                    </a:lnTo>
                    <a:lnTo>
                      <a:pt x="14" y="110"/>
                    </a:lnTo>
                    <a:lnTo>
                      <a:pt x="9" y="116"/>
                    </a:lnTo>
                    <a:lnTo>
                      <a:pt x="4" y="122"/>
                    </a:lnTo>
                    <a:lnTo>
                      <a:pt x="0" y="124"/>
                    </a:lnTo>
                    <a:lnTo>
                      <a:pt x="0" y="128"/>
                    </a:lnTo>
                    <a:lnTo>
                      <a:pt x="3" y="136"/>
                    </a:lnTo>
                    <a:lnTo>
                      <a:pt x="8" y="149"/>
                    </a:lnTo>
                    <a:lnTo>
                      <a:pt x="13" y="163"/>
                    </a:lnTo>
                    <a:lnTo>
                      <a:pt x="18" y="179"/>
                    </a:lnTo>
                    <a:lnTo>
                      <a:pt x="23" y="193"/>
                    </a:lnTo>
                    <a:lnTo>
                      <a:pt x="26" y="204"/>
                    </a:lnTo>
                    <a:lnTo>
                      <a:pt x="29" y="211"/>
                    </a:lnTo>
                    <a:lnTo>
                      <a:pt x="31" y="215"/>
                    </a:lnTo>
                    <a:lnTo>
                      <a:pt x="33" y="221"/>
                    </a:lnTo>
                    <a:lnTo>
                      <a:pt x="35" y="226"/>
                    </a:lnTo>
                    <a:lnTo>
                      <a:pt x="36" y="232"/>
                    </a:lnTo>
                    <a:lnTo>
                      <a:pt x="39" y="239"/>
                    </a:lnTo>
                    <a:lnTo>
                      <a:pt x="40" y="244"/>
                    </a:lnTo>
                    <a:lnTo>
                      <a:pt x="41" y="250"/>
                    </a:lnTo>
                    <a:lnTo>
                      <a:pt x="43" y="254"/>
                    </a:lnTo>
                    <a:lnTo>
                      <a:pt x="54" y="276"/>
                    </a:lnTo>
                    <a:lnTo>
                      <a:pt x="65" y="297"/>
                    </a:lnTo>
                    <a:lnTo>
                      <a:pt x="78" y="320"/>
                    </a:lnTo>
                    <a:lnTo>
                      <a:pt x="89" y="341"/>
                    </a:lnTo>
                    <a:lnTo>
                      <a:pt x="102" y="363"/>
                    </a:lnTo>
                    <a:lnTo>
                      <a:pt x="114" y="384"/>
                    </a:lnTo>
                    <a:lnTo>
                      <a:pt x="125" y="406"/>
                    </a:lnTo>
                    <a:lnTo>
                      <a:pt x="138" y="427"/>
                    </a:lnTo>
                    <a:lnTo>
                      <a:pt x="140" y="433"/>
                    </a:lnTo>
                    <a:lnTo>
                      <a:pt x="144" y="440"/>
                    </a:lnTo>
                    <a:lnTo>
                      <a:pt x="147" y="449"/>
                    </a:lnTo>
                    <a:lnTo>
                      <a:pt x="150" y="457"/>
                    </a:lnTo>
                    <a:lnTo>
                      <a:pt x="155" y="466"/>
                    </a:lnTo>
                    <a:lnTo>
                      <a:pt x="159" y="474"/>
                    </a:lnTo>
                    <a:lnTo>
                      <a:pt x="164" y="479"/>
                    </a:lnTo>
                    <a:lnTo>
                      <a:pt x="170" y="484"/>
                    </a:lnTo>
                    <a:lnTo>
                      <a:pt x="174" y="486"/>
                    </a:lnTo>
                    <a:lnTo>
                      <a:pt x="179" y="489"/>
                    </a:lnTo>
                    <a:lnTo>
                      <a:pt x="184" y="492"/>
                    </a:lnTo>
                    <a:lnTo>
                      <a:pt x="192" y="494"/>
                    </a:lnTo>
                    <a:lnTo>
                      <a:pt x="198" y="495"/>
                    </a:lnTo>
                    <a:lnTo>
                      <a:pt x="204" y="496"/>
                    </a:lnTo>
                    <a:lnTo>
                      <a:pt x="210" y="495"/>
                    </a:lnTo>
                    <a:lnTo>
                      <a:pt x="215" y="494"/>
                    </a:lnTo>
                    <a:lnTo>
                      <a:pt x="218" y="494"/>
                    </a:lnTo>
                    <a:lnTo>
                      <a:pt x="223" y="492"/>
                    </a:lnTo>
                    <a:lnTo>
                      <a:pt x="228" y="490"/>
                    </a:lnTo>
                    <a:lnTo>
                      <a:pt x="230" y="489"/>
                    </a:lnTo>
                    <a:lnTo>
                      <a:pt x="232" y="494"/>
                    </a:lnTo>
                    <a:lnTo>
                      <a:pt x="233" y="499"/>
                    </a:lnTo>
                    <a:lnTo>
                      <a:pt x="234" y="505"/>
                    </a:lnTo>
                    <a:lnTo>
                      <a:pt x="235" y="510"/>
                    </a:lnTo>
                    <a:lnTo>
                      <a:pt x="238" y="515"/>
                    </a:lnTo>
                    <a:lnTo>
                      <a:pt x="240" y="519"/>
                    </a:lnTo>
                    <a:lnTo>
                      <a:pt x="245" y="521"/>
                    </a:lnTo>
                    <a:lnTo>
                      <a:pt x="253" y="523"/>
                    </a:lnTo>
                    <a:lnTo>
                      <a:pt x="267" y="526"/>
                    </a:lnTo>
                    <a:lnTo>
                      <a:pt x="280" y="528"/>
                    </a:lnTo>
                    <a:lnTo>
                      <a:pt x="297" y="530"/>
                    </a:lnTo>
                    <a:lnTo>
                      <a:pt x="312" y="533"/>
                    </a:lnTo>
                    <a:lnTo>
                      <a:pt x="327" y="536"/>
                    </a:lnTo>
                    <a:lnTo>
                      <a:pt x="342" y="538"/>
                    </a:lnTo>
                    <a:lnTo>
                      <a:pt x="356" y="543"/>
                    </a:lnTo>
                    <a:lnTo>
                      <a:pt x="367" y="548"/>
                    </a:lnTo>
                    <a:lnTo>
                      <a:pt x="373" y="551"/>
                    </a:lnTo>
                    <a:lnTo>
                      <a:pt x="381" y="557"/>
                    </a:lnTo>
                    <a:lnTo>
                      <a:pt x="387" y="561"/>
                    </a:lnTo>
                    <a:lnTo>
                      <a:pt x="393" y="566"/>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5" name="Freeform 46"/>
              <p:cNvSpPr>
                <a:spLocks/>
              </p:cNvSpPr>
              <p:nvPr/>
            </p:nvSpPr>
            <p:spPr bwMode="auto">
              <a:xfrm>
                <a:off x="2698" y="1926"/>
                <a:ext cx="153" cy="188"/>
              </a:xfrm>
              <a:custGeom>
                <a:avLst/>
                <a:gdLst>
                  <a:gd name="T0" fmla="*/ 128 w 458"/>
                  <a:gd name="T1" fmla="*/ 181 h 566"/>
                  <a:gd name="T2" fmla="*/ 125 w 458"/>
                  <a:gd name="T3" fmla="*/ 169 h 566"/>
                  <a:gd name="T4" fmla="*/ 130 w 458"/>
                  <a:gd name="T5" fmla="*/ 159 h 566"/>
                  <a:gd name="T6" fmla="*/ 143 w 458"/>
                  <a:gd name="T7" fmla="*/ 139 h 566"/>
                  <a:gd name="T8" fmla="*/ 150 w 458"/>
                  <a:gd name="T9" fmla="*/ 126 h 566"/>
                  <a:gd name="T10" fmla="*/ 146 w 458"/>
                  <a:gd name="T11" fmla="*/ 106 h 566"/>
                  <a:gd name="T12" fmla="*/ 137 w 458"/>
                  <a:gd name="T13" fmla="*/ 88 h 566"/>
                  <a:gd name="T14" fmla="*/ 137 w 458"/>
                  <a:gd name="T15" fmla="*/ 80 h 566"/>
                  <a:gd name="T16" fmla="*/ 146 w 458"/>
                  <a:gd name="T17" fmla="*/ 74 h 566"/>
                  <a:gd name="T18" fmla="*/ 153 w 458"/>
                  <a:gd name="T19" fmla="*/ 50 h 566"/>
                  <a:gd name="T20" fmla="*/ 151 w 458"/>
                  <a:gd name="T21" fmla="*/ 39 h 566"/>
                  <a:gd name="T22" fmla="*/ 145 w 458"/>
                  <a:gd name="T23" fmla="*/ 31 h 566"/>
                  <a:gd name="T24" fmla="*/ 137 w 458"/>
                  <a:gd name="T25" fmla="*/ 29 h 566"/>
                  <a:gd name="T26" fmla="*/ 132 w 458"/>
                  <a:gd name="T27" fmla="*/ 31 h 566"/>
                  <a:gd name="T28" fmla="*/ 129 w 458"/>
                  <a:gd name="T29" fmla="*/ 35 h 566"/>
                  <a:gd name="T30" fmla="*/ 126 w 458"/>
                  <a:gd name="T31" fmla="*/ 41 h 566"/>
                  <a:gd name="T32" fmla="*/ 125 w 458"/>
                  <a:gd name="T33" fmla="*/ 48 h 566"/>
                  <a:gd name="T34" fmla="*/ 118 w 458"/>
                  <a:gd name="T35" fmla="*/ 46 h 566"/>
                  <a:gd name="T36" fmla="*/ 115 w 458"/>
                  <a:gd name="T37" fmla="*/ 41 h 566"/>
                  <a:gd name="T38" fmla="*/ 113 w 458"/>
                  <a:gd name="T39" fmla="*/ 33 h 566"/>
                  <a:gd name="T40" fmla="*/ 109 w 458"/>
                  <a:gd name="T41" fmla="*/ 30 h 566"/>
                  <a:gd name="T42" fmla="*/ 109 w 458"/>
                  <a:gd name="T43" fmla="*/ 30 h 566"/>
                  <a:gd name="T44" fmla="*/ 108 w 458"/>
                  <a:gd name="T45" fmla="*/ 25 h 566"/>
                  <a:gd name="T46" fmla="*/ 108 w 458"/>
                  <a:gd name="T47" fmla="*/ 17 h 566"/>
                  <a:gd name="T48" fmla="*/ 104 w 458"/>
                  <a:gd name="T49" fmla="*/ 16 h 566"/>
                  <a:gd name="T50" fmla="*/ 101 w 458"/>
                  <a:gd name="T51" fmla="*/ 17 h 566"/>
                  <a:gd name="T52" fmla="*/ 101 w 458"/>
                  <a:gd name="T53" fmla="*/ 17 h 566"/>
                  <a:gd name="T54" fmla="*/ 90 w 458"/>
                  <a:gd name="T55" fmla="*/ 17 h 566"/>
                  <a:gd name="T56" fmla="*/ 74 w 458"/>
                  <a:gd name="T57" fmla="*/ 8 h 566"/>
                  <a:gd name="T58" fmla="*/ 71 w 458"/>
                  <a:gd name="T59" fmla="*/ 3 h 566"/>
                  <a:gd name="T60" fmla="*/ 62 w 458"/>
                  <a:gd name="T61" fmla="*/ 0 h 566"/>
                  <a:gd name="T62" fmla="*/ 60 w 458"/>
                  <a:gd name="T63" fmla="*/ 1 h 566"/>
                  <a:gd name="T64" fmla="*/ 60 w 458"/>
                  <a:gd name="T65" fmla="*/ 2 h 566"/>
                  <a:gd name="T66" fmla="*/ 58 w 458"/>
                  <a:gd name="T67" fmla="*/ 4 h 566"/>
                  <a:gd name="T68" fmla="*/ 51 w 458"/>
                  <a:gd name="T69" fmla="*/ 10 h 566"/>
                  <a:gd name="T70" fmla="*/ 45 w 458"/>
                  <a:gd name="T71" fmla="*/ 16 h 566"/>
                  <a:gd name="T72" fmla="*/ 41 w 458"/>
                  <a:gd name="T73" fmla="*/ 19 h 566"/>
                  <a:gd name="T74" fmla="*/ 32 w 458"/>
                  <a:gd name="T75" fmla="*/ 21 h 566"/>
                  <a:gd name="T76" fmla="*/ 21 w 458"/>
                  <a:gd name="T77" fmla="*/ 24 h 566"/>
                  <a:gd name="T78" fmla="*/ 11 w 458"/>
                  <a:gd name="T79" fmla="*/ 33 h 566"/>
                  <a:gd name="T80" fmla="*/ 5 w 458"/>
                  <a:gd name="T81" fmla="*/ 35 h 566"/>
                  <a:gd name="T82" fmla="*/ 5 w 458"/>
                  <a:gd name="T83" fmla="*/ 35 h 566"/>
                  <a:gd name="T84" fmla="*/ 0 w 458"/>
                  <a:gd name="T85" fmla="*/ 41 h 566"/>
                  <a:gd name="T86" fmla="*/ 3 w 458"/>
                  <a:gd name="T87" fmla="*/ 49 h 566"/>
                  <a:gd name="T88" fmla="*/ 9 w 458"/>
                  <a:gd name="T89" fmla="*/ 68 h 566"/>
                  <a:gd name="T90" fmla="*/ 11 w 458"/>
                  <a:gd name="T91" fmla="*/ 73 h 566"/>
                  <a:gd name="T92" fmla="*/ 13 w 458"/>
                  <a:gd name="T93" fmla="*/ 81 h 566"/>
                  <a:gd name="T94" fmla="*/ 18 w 458"/>
                  <a:gd name="T95" fmla="*/ 92 h 566"/>
                  <a:gd name="T96" fmla="*/ 34 w 458"/>
                  <a:gd name="T97" fmla="*/ 121 h 566"/>
                  <a:gd name="T98" fmla="*/ 46 w 458"/>
                  <a:gd name="T99" fmla="*/ 142 h 566"/>
                  <a:gd name="T100" fmla="*/ 50 w 458"/>
                  <a:gd name="T101" fmla="*/ 152 h 566"/>
                  <a:gd name="T102" fmla="*/ 57 w 458"/>
                  <a:gd name="T103" fmla="*/ 161 h 566"/>
                  <a:gd name="T104" fmla="*/ 61 w 458"/>
                  <a:gd name="T105" fmla="*/ 163 h 566"/>
                  <a:gd name="T106" fmla="*/ 70 w 458"/>
                  <a:gd name="T107" fmla="*/ 164 h 566"/>
                  <a:gd name="T108" fmla="*/ 74 w 458"/>
                  <a:gd name="T109" fmla="*/ 163 h 566"/>
                  <a:gd name="T110" fmla="*/ 78 w 458"/>
                  <a:gd name="T111" fmla="*/ 164 h 566"/>
                  <a:gd name="T112" fmla="*/ 80 w 458"/>
                  <a:gd name="T113" fmla="*/ 171 h 566"/>
                  <a:gd name="T114" fmla="*/ 85 w 458"/>
                  <a:gd name="T115" fmla="*/ 174 h 566"/>
                  <a:gd name="T116" fmla="*/ 104 w 458"/>
                  <a:gd name="T117" fmla="*/ 177 h 566"/>
                  <a:gd name="T118" fmla="*/ 123 w 458"/>
                  <a:gd name="T119" fmla="*/ 182 h 566"/>
                  <a:gd name="T120" fmla="*/ 129 w 458"/>
                  <a:gd name="T121" fmla="*/ 186 h 5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58"/>
                  <a:gd name="T184" fmla="*/ 0 h 566"/>
                  <a:gd name="T185" fmla="*/ 458 w 458"/>
                  <a:gd name="T186" fmla="*/ 566 h 56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58" h="566">
                    <a:moveTo>
                      <a:pt x="393" y="566"/>
                    </a:moveTo>
                    <a:lnTo>
                      <a:pt x="393" y="566"/>
                    </a:lnTo>
                    <a:lnTo>
                      <a:pt x="388" y="556"/>
                    </a:lnTo>
                    <a:lnTo>
                      <a:pt x="383" y="546"/>
                    </a:lnTo>
                    <a:lnTo>
                      <a:pt x="379" y="537"/>
                    </a:lnTo>
                    <a:lnTo>
                      <a:pt x="376" y="528"/>
                    </a:lnTo>
                    <a:lnTo>
                      <a:pt x="373" y="519"/>
                    </a:lnTo>
                    <a:lnTo>
                      <a:pt x="373" y="509"/>
                    </a:lnTo>
                    <a:lnTo>
                      <a:pt x="376" y="499"/>
                    </a:lnTo>
                    <a:lnTo>
                      <a:pt x="379" y="489"/>
                    </a:lnTo>
                    <a:lnTo>
                      <a:pt x="388" y="479"/>
                    </a:lnTo>
                    <a:lnTo>
                      <a:pt x="398" y="466"/>
                    </a:lnTo>
                    <a:lnTo>
                      <a:pt x="408" y="450"/>
                    </a:lnTo>
                    <a:lnTo>
                      <a:pt x="419" y="434"/>
                    </a:lnTo>
                    <a:lnTo>
                      <a:pt x="429" y="418"/>
                    </a:lnTo>
                    <a:lnTo>
                      <a:pt x="439" y="403"/>
                    </a:lnTo>
                    <a:lnTo>
                      <a:pt x="446" y="389"/>
                    </a:lnTo>
                    <a:lnTo>
                      <a:pt x="449" y="378"/>
                    </a:lnTo>
                    <a:lnTo>
                      <a:pt x="449" y="363"/>
                    </a:lnTo>
                    <a:lnTo>
                      <a:pt x="447" y="348"/>
                    </a:lnTo>
                    <a:lnTo>
                      <a:pt x="442" y="334"/>
                    </a:lnTo>
                    <a:lnTo>
                      <a:pt x="436" y="320"/>
                    </a:lnTo>
                    <a:lnTo>
                      <a:pt x="429" y="306"/>
                    </a:lnTo>
                    <a:lnTo>
                      <a:pt x="422" y="293"/>
                    </a:lnTo>
                    <a:lnTo>
                      <a:pt x="414" y="278"/>
                    </a:lnTo>
                    <a:lnTo>
                      <a:pt x="409" y="265"/>
                    </a:lnTo>
                    <a:lnTo>
                      <a:pt x="409" y="256"/>
                    </a:lnTo>
                    <a:lnTo>
                      <a:pt x="409" y="248"/>
                    </a:lnTo>
                    <a:lnTo>
                      <a:pt x="411" y="242"/>
                    </a:lnTo>
                    <a:lnTo>
                      <a:pt x="417" y="236"/>
                    </a:lnTo>
                    <a:lnTo>
                      <a:pt x="428" y="232"/>
                    </a:lnTo>
                    <a:lnTo>
                      <a:pt x="438" y="222"/>
                    </a:lnTo>
                    <a:lnTo>
                      <a:pt x="447" y="206"/>
                    </a:lnTo>
                    <a:lnTo>
                      <a:pt x="452" y="189"/>
                    </a:lnTo>
                    <a:lnTo>
                      <a:pt x="456" y="169"/>
                    </a:lnTo>
                    <a:lnTo>
                      <a:pt x="458" y="151"/>
                    </a:lnTo>
                    <a:lnTo>
                      <a:pt x="458" y="135"/>
                    </a:lnTo>
                    <a:lnTo>
                      <a:pt x="456" y="124"/>
                    </a:lnTo>
                    <a:lnTo>
                      <a:pt x="453" y="116"/>
                    </a:lnTo>
                    <a:lnTo>
                      <a:pt x="449" y="110"/>
                    </a:lnTo>
                    <a:lnTo>
                      <a:pt x="444" y="104"/>
                    </a:lnTo>
                    <a:lnTo>
                      <a:pt x="441" y="99"/>
                    </a:lnTo>
                    <a:lnTo>
                      <a:pt x="434" y="94"/>
                    </a:lnTo>
                    <a:lnTo>
                      <a:pt x="427" y="91"/>
                    </a:lnTo>
                    <a:lnTo>
                      <a:pt x="419" y="89"/>
                    </a:lnTo>
                    <a:lnTo>
                      <a:pt x="409" y="88"/>
                    </a:lnTo>
                    <a:lnTo>
                      <a:pt x="406" y="89"/>
                    </a:lnTo>
                    <a:lnTo>
                      <a:pt x="403" y="89"/>
                    </a:lnTo>
                    <a:lnTo>
                      <a:pt x="399" y="90"/>
                    </a:lnTo>
                    <a:lnTo>
                      <a:pt x="394" y="92"/>
                    </a:lnTo>
                    <a:lnTo>
                      <a:pt x="391" y="96"/>
                    </a:lnTo>
                    <a:lnTo>
                      <a:pt x="388" y="101"/>
                    </a:lnTo>
                    <a:lnTo>
                      <a:pt x="386" y="104"/>
                    </a:lnTo>
                    <a:lnTo>
                      <a:pt x="383" y="109"/>
                    </a:lnTo>
                    <a:lnTo>
                      <a:pt x="381" y="113"/>
                    </a:lnTo>
                    <a:lnTo>
                      <a:pt x="379" y="118"/>
                    </a:lnTo>
                    <a:lnTo>
                      <a:pt x="378" y="122"/>
                    </a:lnTo>
                    <a:lnTo>
                      <a:pt x="377" y="129"/>
                    </a:lnTo>
                    <a:lnTo>
                      <a:pt x="376" y="139"/>
                    </a:lnTo>
                    <a:lnTo>
                      <a:pt x="373" y="144"/>
                    </a:lnTo>
                    <a:lnTo>
                      <a:pt x="369" y="146"/>
                    </a:lnTo>
                    <a:lnTo>
                      <a:pt x="366" y="145"/>
                    </a:lnTo>
                    <a:lnTo>
                      <a:pt x="359" y="143"/>
                    </a:lnTo>
                    <a:lnTo>
                      <a:pt x="354" y="139"/>
                    </a:lnTo>
                    <a:lnTo>
                      <a:pt x="349" y="133"/>
                    </a:lnTo>
                    <a:lnTo>
                      <a:pt x="346" y="126"/>
                    </a:lnTo>
                    <a:lnTo>
                      <a:pt x="344" y="123"/>
                    </a:lnTo>
                    <a:lnTo>
                      <a:pt x="343" y="118"/>
                    </a:lnTo>
                    <a:lnTo>
                      <a:pt x="341" y="111"/>
                    </a:lnTo>
                    <a:lnTo>
                      <a:pt x="339" y="105"/>
                    </a:lnTo>
                    <a:lnTo>
                      <a:pt x="337" y="100"/>
                    </a:lnTo>
                    <a:lnTo>
                      <a:pt x="333" y="94"/>
                    </a:lnTo>
                    <a:lnTo>
                      <a:pt x="331" y="91"/>
                    </a:lnTo>
                    <a:lnTo>
                      <a:pt x="327" y="90"/>
                    </a:lnTo>
                    <a:lnTo>
                      <a:pt x="326" y="85"/>
                    </a:lnTo>
                    <a:lnTo>
                      <a:pt x="326" y="80"/>
                    </a:lnTo>
                    <a:lnTo>
                      <a:pt x="324" y="74"/>
                    </a:lnTo>
                    <a:lnTo>
                      <a:pt x="324" y="68"/>
                    </a:lnTo>
                    <a:lnTo>
                      <a:pt x="323" y="62"/>
                    </a:lnTo>
                    <a:lnTo>
                      <a:pt x="323" y="57"/>
                    </a:lnTo>
                    <a:lnTo>
                      <a:pt x="322" y="51"/>
                    </a:lnTo>
                    <a:lnTo>
                      <a:pt x="321" y="47"/>
                    </a:lnTo>
                    <a:lnTo>
                      <a:pt x="317" y="45"/>
                    </a:lnTo>
                    <a:lnTo>
                      <a:pt x="312" y="47"/>
                    </a:lnTo>
                    <a:lnTo>
                      <a:pt x="305" y="48"/>
                    </a:lnTo>
                    <a:lnTo>
                      <a:pt x="302" y="50"/>
                    </a:lnTo>
                    <a:lnTo>
                      <a:pt x="299" y="53"/>
                    </a:lnTo>
                    <a:lnTo>
                      <a:pt x="292" y="54"/>
                    </a:lnTo>
                    <a:lnTo>
                      <a:pt x="280" y="53"/>
                    </a:lnTo>
                    <a:lnTo>
                      <a:pt x="268" y="51"/>
                    </a:lnTo>
                    <a:lnTo>
                      <a:pt x="254" y="47"/>
                    </a:lnTo>
                    <a:lnTo>
                      <a:pt x="240" y="41"/>
                    </a:lnTo>
                    <a:lnTo>
                      <a:pt x="229" y="34"/>
                    </a:lnTo>
                    <a:lnTo>
                      <a:pt x="222" y="25"/>
                    </a:lnTo>
                    <a:lnTo>
                      <a:pt x="220" y="19"/>
                    </a:lnTo>
                    <a:lnTo>
                      <a:pt x="217" y="13"/>
                    </a:lnTo>
                    <a:lnTo>
                      <a:pt x="212" y="9"/>
                    </a:lnTo>
                    <a:lnTo>
                      <a:pt x="207" y="4"/>
                    </a:lnTo>
                    <a:lnTo>
                      <a:pt x="199" y="1"/>
                    </a:lnTo>
                    <a:lnTo>
                      <a:pt x="192" y="0"/>
                    </a:lnTo>
                    <a:lnTo>
                      <a:pt x="185" y="0"/>
                    </a:lnTo>
                    <a:lnTo>
                      <a:pt x="179" y="2"/>
                    </a:lnTo>
                    <a:lnTo>
                      <a:pt x="179" y="3"/>
                    </a:lnTo>
                    <a:lnTo>
                      <a:pt x="179" y="5"/>
                    </a:lnTo>
                    <a:lnTo>
                      <a:pt x="177" y="7"/>
                    </a:lnTo>
                    <a:lnTo>
                      <a:pt x="175" y="9"/>
                    </a:lnTo>
                    <a:lnTo>
                      <a:pt x="173" y="11"/>
                    </a:lnTo>
                    <a:lnTo>
                      <a:pt x="169" y="18"/>
                    </a:lnTo>
                    <a:lnTo>
                      <a:pt x="164" y="22"/>
                    </a:lnTo>
                    <a:lnTo>
                      <a:pt x="158" y="27"/>
                    </a:lnTo>
                    <a:lnTo>
                      <a:pt x="152" y="30"/>
                    </a:lnTo>
                    <a:lnTo>
                      <a:pt x="145" y="33"/>
                    </a:lnTo>
                    <a:lnTo>
                      <a:pt x="140" y="37"/>
                    </a:lnTo>
                    <a:lnTo>
                      <a:pt x="137" y="41"/>
                    </a:lnTo>
                    <a:lnTo>
                      <a:pt x="134" y="47"/>
                    </a:lnTo>
                    <a:lnTo>
                      <a:pt x="130" y="51"/>
                    </a:lnTo>
                    <a:lnTo>
                      <a:pt x="127" y="55"/>
                    </a:lnTo>
                    <a:lnTo>
                      <a:pt x="122" y="58"/>
                    </a:lnTo>
                    <a:lnTo>
                      <a:pt x="117" y="60"/>
                    </a:lnTo>
                    <a:lnTo>
                      <a:pt x="110" y="61"/>
                    </a:lnTo>
                    <a:lnTo>
                      <a:pt x="104" y="62"/>
                    </a:lnTo>
                    <a:lnTo>
                      <a:pt x="96" y="63"/>
                    </a:lnTo>
                    <a:lnTo>
                      <a:pt x="90" y="63"/>
                    </a:lnTo>
                    <a:lnTo>
                      <a:pt x="76" y="68"/>
                    </a:lnTo>
                    <a:lnTo>
                      <a:pt x="64" y="73"/>
                    </a:lnTo>
                    <a:lnTo>
                      <a:pt x="55" y="80"/>
                    </a:lnTo>
                    <a:lnTo>
                      <a:pt x="46" y="86"/>
                    </a:lnTo>
                    <a:lnTo>
                      <a:pt x="39" y="93"/>
                    </a:lnTo>
                    <a:lnTo>
                      <a:pt x="33" y="99"/>
                    </a:lnTo>
                    <a:lnTo>
                      <a:pt x="25" y="103"/>
                    </a:lnTo>
                    <a:lnTo>
                      <a:pt x="16" y="104"/>
                    </a:lnTo>
                    <a:lnTo>
                      <a:pt x="16" y="105"/>
                    </a:lnTo>
                    <a:lnTo>
                      <a:pt x="14" y="110"/>
                    </a:lnTo>
                    <a:lnTo>
                      <a:pt x="9" y="116"/>
                    </a:lnTo>
                    <a:lnTo>
                      <a:pt x="4" y="122"/>
                    </a:lnTo>
                    <a:lnTo>
                      <a:pt x="0" y="124"/>
                    </a:lnTo>
                    <a:lnTo>
                      <a:pt x="0" y="128"/>
                    </a:lnTo>
                    <a:lnTo>
                      <a:pt x="3" y="136"/>
                    </a:lnTo>
                    <a:lnTo>
                      <a:pt x="8" y="149"/>
                    </a:lnTo>
                    <a:lnTo>
                      <a:pt x="13" y="163"/>
                    </a:lnTo>
                    <a:lnTo>
                      <a:pt x="18" y="179"/>
                    </a:lnTo>
                    <a:lnTo>
                      <a:pt x="23" y="193"/>
                    </a:lnTo>
                    <a:lnTo>
                      <a:pt x="26" y="204"/>
                    </a:lnTo>
                    <a:lnTo>
                      <a:pt x="29" y="211"/>
                    </a:lnTo>
                    <a:lnTo>
                      <a:pt x="31" y="215"/>
                    </a:lnTo>
                    <a:lnTo>
                      <a:pt x="33" y="221"/>
                    </a:lnTo>
                    <a:lnTo>
                      <a:pt x="35" y="226"/>
                    </a:lnTo>
                    <a:lnTo>
                      <a:pt x="36" y="232"/>
                    </a:lnTo>
                    <a:lnTo>
                      <a:pt x="39" y="239"/>
                    </a:lnTo>
                    <a:lnTo>
                      <a:pt x="40" y="244"/>
                    </a:lnTo>
                    <a:lnTo>
                      <a:pt x="41" y="250"/>
                    </a:lnTo>
                    <a:lnTo>
                      <a:pt x="43" y="254"/>
                    </a:lnTo>
                    <a:lnTo>
                      <a:pt x="54" y="276"/>
                    </a:lnTo>
                    <a:lnTo>
                      <a:pt x="65" y="297"/>
                    </a:lnTo>
                    <a:lnTo>
                      <a:pt x="78" y="320"/>
                    </a:lnTo>
                    <a:lnTo>
                      <a:pt x="89" y="341"/>
                    </a:lnTo>
                    <a:lnTo>
                      <a:pt x="102" y="363"/>
                    </a:lnTo>
                    <a:lnTo>
                      <a:pt x="114" y="384"/>
                    </a:lnTo>
                    <a:lnTo>
                      <a:pt x="125" y="406"/>
                    </a:lnTo>
                    <a:lnTo>
                      <a:pt x="138" y="427"/>
                    </a:lnTo>
                    <a:lnTo>
                      <a:pt x="140" y="433"/>
                    </a:lnTo>
                    <a:lnTo>
                      <a:pt x="144" y="440"/>
                    </a:lnTo>
                    <a:lnTo>
                      <a:pt x="147" y="449"/>
                    </a:lnTo>
                    <a:lnTo>
                      <a:pt x="150" y="457"/>
                    </a:lnTo>
                    <a:lnTo>
                      <a:pt x="155" y="466"/>
                    </a:lnTo>
                    <a:lnTo>
                      <a:pt x="159" y="474"/>
                    </a:lnTo>
                    <a:lnTo>
                      <a:pt x="164" y="479"/>
                    </a:lnTo>
                    <a:lnTo>
                      <a:pt x="170" y="484"/>
                    </a:lnTo>
                    <a:lnTo>
                      <a:pt x="174" y="486"/>
                    </a:lnTo>
                    <a:lnTo>
                      <a:pt x="179" y="489"/>
                    </a:lnTo>
                    <a:lnTo>
                      <a:pt x="184" y="492"/>
                    </a:lnTo>
                    <a:lnTo>
                      <a:pt x="192" y="494"/>
                    </a:lnTo>
                    <a:lnTo>
                      <a:pt x="198" y="495"/>
                    </a:lnTo>
                    <a:lnTo>
                      <a:pt x="204" y="496"/>
                    </a:lnTo>
                    <a:lnTo>
                      <a:pt x="210" y="495"/>
                    </a:lnTo>
                    <a:lnTo>
                      <a:pt x="215" y="494"/>
                    </a:lnTo>
                    <a:lnTo>
                      <a:pt x="218" y="494"/>
                    </a:lnTo>
                    <a:lnTo>
                      <a:pt x="223" y="492"/>
                    </a:lnTo>
                    <a:lnTo>
                      <a:pt x="228" y="490"/>
                    </a:lnTo>
                    <a:lnTo>
                      <a:pt x="230" y="489"/>
                    </a:lnTo>
                    <a:lnTo>
                      <a:pt x="232" y="494"/>
                    </a:lnTo>
                    <a:lnTo>
                      <a:pt x="233" y="499"/>
                    </a:lnTo>
                    <a:lnTo>
                      <a:pt x="234" y="505"/>
                    </a:lnTo>
                    <a:lnTo>
                      <a:pt x="235" y="510"/>
                    </a:lnTo>
                    <a:lnTo>
                      <a:pt x="238" y="515"/>
                    </a:lnTo>
                    <a:lnTo>
                      <a:pt x="240" y="519"/>
                    </a:lnTo>
                    <a:lnTo>
                      <a:pt x="245" y="521"/>
                    </a:lnTo>
                    <a:lnTo>
                      <a:pt x="253" y="523"/>
                    </a:lnTo>
                    <a:lnTo>
                      <a:pt x="267" y="526"/>
                    </a:lnTo>
                    <a:lnTo>
                      <a:pt x="280" y="528"/>
                    </a:lnTo>
                    <a:lnTo>
                      <a:pt x="297" y="530"/>
                    </a:lnTo>
                    <a:lnTo>
                      <a:pt x="312" y="533"/>
                    </a:lnTo>
                    <a:lnTo>
                      <a:pt x="327" y="536"/>
                    </a:lnTo>
                    <a:lnTo>
                      <a:pt x="342" y="538"/>
                    </a:lnTo>
                    <a:lnTo>
                      <a:pt x="356" y="543"/>
                    </a:lnTo>
                    <a:lnTo>
                      <a:pt x="367" y="548"/>
                    </a:lnTo>
                    <a:lnTo>
                      <a:pt x="373" y="551"/>
                    </a:lnTo>
                    <a:lnTo>
                      <a:pt x="381" y="557"/>
                    </a:lnTo>
                    <a:lnTo>
                      <a:pt x="387" y="561"/>
                    </a:lnTo>
                    <a:lnTo>
                      <a:pt x="393" y="56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6" name="Freeform 47"/>
              <p:cNvSpPr>
                <a:spLocks/>
              </p:cNvSpPr>
              <p:nvPr/>
            </p:nvSpPr>
            <p:spPr bwMode="auto">
              <a:xfrm>
                <a:off x="2758" y="2059"/>
                <a:ext cx="16" cy="8"/>
              </a:xfrm>
              <a:custGeom>
                <a:avLst/>
                <a:gdLst>
                  <a:gd name="T0" fmla="*/ 0 w 48"/>
                  <a:gd name="T1" fmla="*/ 6 h 23"/>
                  <a:gd name="T2" fmla="*/ 1 w 48"/>
                  <a:gd name="T3" fmla="*/ 6 h 23"/>
                  <a:gd name="T4" fmla="*/ 2 w 48"/>
                  <a:gd name="T5" fmla="*/ 5 h 23"/>
                  <a:gd name="T6" fmla="*/ 4 w 48"/>
                  <a:gd name="T7" fmla="*/ 4 h 23"/>
                  <a:gd name="T8" fmla="*/ 7 w 48"/>
                  <a:gd name="T9" fmla="*/ 2 h 23"/>
                  <a:gd name="T10" fmla="*/ 10 w 48"/>
                  <a:gd name="T11" fmla="*/ 2 h 23"/>
                  <a:gd name="T12" fmla="*/ 13 w 48"/>
                  <a:gd name="T13" fmla="*/ 1 h 23"/>
                  <a:gd name="T14" fmla="*/ 15 w 48"/>
                  <a:gd name="T15" fmla="*/ 0 h 23"/>
                  <a:gd name="T16" fmla="*/ 16 w 48"/>
                  <a:gd name="T17" fmla="*/ 0 h 23"/>
                  <a:gd name="T18" fmla="*/ 16 w 48"/>
                  <a:gd name="T19" fmla="*/ 2 h 23"/>
                  <a:gd name="T20" fmla="*/ 14 w 48"/>
                  <a:gd name="T21" fmla="*/ 4 h 23"/>
                  <a:gd name="T22" fmla="*/ 12 w 48"/>
                  <a:gd name="T23" fmla="*/ 6 h 23"/>
                  <a:gd name="T24" fmla="*/ 10 w 48"/>
                  <a:gd name="T25" fmla="*/ 8 h 23"/>
                  <a:gd name="T26" fmla="*/ 9 w 48"/>
                  <a:gd name="T27" fmla="*/ 8 h 23"/>
                  <a:gd name="T28" fmla="*/ 9 w 48"/>
                  <a:gd name="T29" fmla="*/ 8 h 23"/>
                  <a:gd name="T30" fmla="*/ 9 w 48"/>
                  <a:gd name="T31" fmla="*/ 8 h 23"/>
                  <a:gd name="T32" fmla="*/ 8 w 48"/>
                  <a:gd name="T33" fmla="*/ 8 h 23"/>
                  <a:gd name="T34" fmla="*/ 7 w 48"/>
                  <a:gd name="T35" fmla="*/ 8 h 23"/>
                  <a:gd name="T36" fmla="*/ 5 w 48"/>
                  <a:gd name="T37" fmla="*/ 8 h 23"/>
                  <a:gd name="T38" fmla="*/ 3 w 48"/>
                  <a:gd name="T39" fmla="*/ 8 h 23"/>
                  <a:gd name="T40" fmla="*/ 1 w 48"/>
                  <a:gd name="T41" fmla="*/ 8 h 23"/>
                  <a:gd name="T42" fmla="*/ 1 w 48"/>
                  <a:gd name="T43" fmla="*/ 7 h 23"/>
                  <a:gd name="T44" fmla="*/ 1 w 48"/>
                  <a:gd name="T45" fmla="*/ 6 h 23"/>
                  <a:gd name="T46" fmla="*/ 0 w 48"/>
                  <a:gd name="T47" fmla="*/ 6 h 23"/>
                  <a:gd name="T48" fmla="*/ 0 w 48"/>
                  <a:gd name="T49" fmla="*/ 6 h 2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
                  <a:gd name="T76" fmla="*/ 0 h 23"/>
                  <a:gd name="T77" fmla="*/ 48 w 48"/>
                  <a:gd name="T78" fmla="*/ 23 h 2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 h="23">
                    <a:moveTo>
                      <a:pt x="0" y="18"/>
                    </a:moveTo>
                    <a:lnTo>
                      <a:pt x="2" y="16"/>
                    </a:lnTo>
                    <a:lnTo>
                      <a:pt x="7" y="14"/>
                    </a:lnTo>
                    <a:lnTo>
                      <a:pt x="13" y="11"/>
                    </a:lnTo>
                    <a:lnTo>
                      <a:pt x="22" y="7"/>
                    </a:lnTo>
                    <a:lnTo>
                      <a:pt x="29" y="5"/>
                    </a:lnTo>
                    <a:lnTo>
                      <a:pt x="38" y="2"/>
                    </a:lnTo>
                    <a:lnTo>
                      <a:pt x="44" y="1"/>
                    </a:lnTo>
                    <a:lnTo>
                      <a:pt x="48" y="0"/>
                    </a:lnTo>
                    <a:lnTo>
                      <a:pt x="48" y="5"/>
                    </a:lnTo>
                    <a:lnTo>
                      <a:pt x="43" y="12"/>
                    </a:lnTo>
                    <a:lnTo>
                      <a:pt x="35" y="17"/>
                    </a:lnTo>
                    <a:lnTo>
                      <a:pt x="29" y="22"/>
                    </a:lnTo>
                    <a:lnTo>
                      <a:pt x="28" y="22"/>
                    </a:lnTo>
                    <a:lnTo>
                      <a:pt x="27" y="22"/>
                    </a:lnTo>
                    <a:lnTo>
                      <a:pt x="25" y="22"/>
                    </a:lnTo>
                    <a:lnTo>
                      <a:pt x="20" y="23"/>
                    </a:lnTo>
                    <a:lnTo>
                      <a:pt x="14" y="23"/>
                    </a:lnTo>
                    <a:lnTo>
                      <a:pt x="8" y="22"/>
                    </a:lnTo>
                    <a:lnTo>
                      <a:pt x="3" y="22"/>
                    </a:lnTo>
                    <a:lnTo>
                      <a:pt x="3" y="20"/>
                    </a:lnTo>
                    <a:lnTo>
                      <a:pt x="2" y="18"/>
                    </a:lnTo>
                    <a:lnTo>
                      <a:pt x="0" y="18"/>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7" name="Freeform 48"/>
              <p:cNvSpPr>
                <a:spLocks/>
              </p:cNvSpPr>
              <p:nvPr/>
            </p:nvSpPr>
            <p:spPr bwMode="auto">
              <a:xfrm>
                <a:off x="2758" y="2059"/>
                <a:ext cx="16" cy="8"/>
              </a:xfrm>
              <a:custGeom>
                <a:avLst/>
                <a:gdLst>
                  <a:gd name="T0" fmla="*/ 0 w 48"/>
                  <a:gd name="T1" fmla="*/ 6 h 23"/>
                  <a:gd name="T2" fmla="*/ 0 w 48"/>
                  <a:gd name="T3" fmla="*/ 6 h 23"/>
                  <a:gd name="T4" fmla="*/ 1 w 48"/>
                  <a:gd name="T5" fmla="*/ 6 h 23"/>
                  <a:gd name="T6" fmla="*/ 2 w 48"/>
                  <a:gd name="T7" fmla="*/ 5 h 23"/>
                  <a:gd name="T8" fmla="*/ 4 w 48"/>
                  <a:gd name="T9" fmla="*/ 4 h 23"/>
                  <a:gd name="T10" fmla="*/ 7 w 48"/>
                  <a:gd name="T11" fmla="*/ 2 h 23"/>
                  <a:gd name="T12" fmla="*/ 10 w 48"/>
                  <a:gd name="T13" fmla="*/ 2 h 23"/>
                  <a:gd name="T14" fmla="*/ 13 w 48"/>
                  <a:gd name="T15" fmla="*/ 1 h 23"/>
                  <a:gd name="T16" fmla="*/ 15 w 48"/>
                  <a:gd name="T17" fmla="*/ 0 h 23"/>
                  <a:gd name="T18" fmla="*/ 16 w 48"/>
                  <a:gd name="T19" fmla="*/ 0 h 23"/>
                  <a:gd name="T20" fmla="*/ 16 w 48"/>
                  <a:gd name="T21" fmla="*/ 0 h 23"/>
                  <a:gd name="T22" fmla="*/ 16 w 48"/>
                  <a:gd name="T23" fmla="*/ 2 h 23"/>
                  <a:gd name="T24" fmla="*/ 14 w 48"/>
                  <a:gd name="T25" fmla="*/ 4 h 23"/>
                  <a:gd name="T26" fmla="*/ 12 w 48"/>
                  <a:gd name="T27" fmla="*/ 6 h 23"/>
                  <a:gd name="T28" fmla="*/ 10 w 48"/>
                  <a:gd name="T29" fmla="*/ 8 h 23"/>
                  <a:gd name="T30" fmla="*/ 10 w 48"/>
                  <a:gd name="T31" fmla="*/ 8 h 23"/>
                  <a:gd name="T32" fmla="*/ 9 w 48"/>
                  <a:gd name="T33" fmla="*/ 8 h 23"/>
                  <a:gd name="T34" fmla="*/ 9 w 48"/>
                  <a:gd name="T35" fmla="*/ 8 h 23"/>
                  <a:gd name="T36" fmla="*/ 9 w 48"/>
                  <a:gd name="T37" fmla="*/ 8 h 23"/>
                  <a:gd name="T38" fmla="*/ 8 w 48"/>
                  <a:gd name="T39" fmla="*/ 8 h 23"/>
                  <a:gd name="T40" fmla="*/ 8 w 48"/>
                  <a:gd name="T41" fmla="*/ 8 h 23"/>
                  <a:gd name="T42" fmla="*/ 7 w 48"/>
                  <a:gd name="T43" fmla="*/ 8 h 23"/>
                  <a:gd name="T44" fmla="*/ 5 w 48"/>
                  <a:gd name="T45" fmla="*/ 8 h 23"/>
                  <a:gd name="T46" fmla="*/ 3 w 48"/>
                  <a:gd name="T47" fmla="*/ 8 h 23"/>
                  <a:gd name="T48" fmla="*/ 1 w 48"/>
                  <a:gd name="T49" fmla="*/ 8 h 23"/>
                  <a:gd name="T50" fmla="*/ 1 w 48"/>
                  <a:gd name="T51" fmla="*/ 8 h 23"/>
                  <a:gd name="T52" fmla="*/ 1 w 48"/>
                  <a:gd name="T53" fmla="*/ 7 h 23"/>
                  <a:gd name="T54" fmla="*/ 1 w 48"/>
                  <a:gd name="T55" fmla="*/ 6 h 23"/>
                  <a:gd name="T56" fmla="*/ 0 w 48"/>
                  <a:gd name="T57" fmla="*/ 6 h 23"/>
                  <a:gd name="T58" fmla="*/ 0 w 48"/>
                  <a:gd name="T59" fmla="*/ 6 h 2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8"/>
                  <a:gd name="T91" fmla="*/ 0 h 23"/>
                  <a:gd name="T92" fmla="*/ 48 w 48"/>
                  <a:gd name="T93" fmla="*/ 23 h 2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8" h="23">
                    <a:moveTo>
                      <a:pt x="0" y="18"/>
                    </a:moveTo>
                    <a:lnTo>
                      <a:pt x="0" y="18"/>
                    </a:lnTo>
                    <a:lnTo>
                      <a:pt x="2" y="16"/>
                    </a:lnTo>
                    <a:lnTo>
                      <a:pt x="7" y="14"/>
                    </a:lnTo>
                    <a:lnTo>
                      <a:pt x="13" y="11"/>
                    </a:lnTo>
                    <a:lnTo>
                      <a:pt x="22" y="7"/>
                    </a:lnTo>
                    <a:lnTo>
                      <a:pt x="29" y="5"/>
                    </a:lnTo>
                    <a:lnTo>
                      <a:pt x="38" y="2"/>
                    </a:lnTo>
                    <a:lnTo>
                      <a:pt x="44" y="1"/>
                    </a:lnTo>
                    <a:lnTo>
                      <a:pt x="48" y="0"/>
                    </a:lnTo>
                    <a:lnTo>
                      <a:pt x="48" y="5"/>
                    </a:lnTo>
                    <a:lnTo>
                      <a:pt x="43" y="12"/>
                    </a:lnTo>
                    <a:lnTo>
                      <a:pt x="35" y="17"/>
                    </a:lnTo>
                    <a:lnTo>
                      <a:pt x="29" y="22"/>
                    </a:lnTo>
                    <a:lnTo>
                      <a:pt x="28" y="22"/>
                    </a:lnTo>
                    <a:lnTo>
                      <a:pt x="27" y="22"/>
                    </a:lnTo>
                    <a:lnTo>
                      <a:pt x="25" y="22"/>
                    </a:lnTo>
                    <a:lnTo>
                      <a:pt x="20" y="23"/>
                    </a:lnTo>
                    <a:lnTo>
                      <a:pt x="14" y="23"/>
                    </a:lnTo>
                    <a:lnTo>
                      <a:pt x="8" y="22"/>
                    </a:lnTo>
                    <a:lnTo>
                      <a:pt x="3" y="22"/>
                    </a:lnTo>
                    <a:lnTo>
                      <a:pt x="3" y="20"/>
                    </a:lnTo>
                    <a:lnTo>
                      <a:pt x="2" y="18"/>
                    </a:lnTo>
                    <a:lnTo>
                      <a:pt x="0" y="18"/>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18" name="Freeform 49"/>
              <p:cNvSpPr>
                <a:spLocks/>
              </p:cNvSpPr>
              <p:nvPr/>
            </p:nvSpPr>
            <p:spPr bwMode="auto">
              <a:xfrm>
                <a:off x="2746" y="2047"/>
                <a:ext cx="38" cy="11"/>
              </a:xfrm>
              <a:custGeom>
                <a:avLst/>
                <a:gdLst>
                  <a:gd name="T0" fmla="*/ 6 w 115"/>
                  <a:gd name="T1" fmla="*/ 11 h 35"/>
                  <a:gd name="T2" fmla="*/ 2 w 115"/>
                  <a:gd name="T3" fmla="*/ 11 h 35"/>
                  <a:gd name="T4" fmla="*/ 0 w 115"/>
                  <a:gd name="T5" fmla="*/ 10 h 35"/>
                  <a:gd name="T6" fmla="*/ 0 w 115"/>
                  <a:gd name="T7" fmla="*/ 10 h 35"/>
                  <a:gd name="T8" fmla="*/ 0 w 115"/>
                  <a:gd name="T9" fmla="*/ 8 h 35"/>
                  <a:gd name="T10" fmla="*/ 2 w 115"/>
                  <a:gd name="T11" fmla="*/ 7 h 35"/>
                  <a:gd name="T12" fmla="*/ 3 w 115"/>
                  <a:gd name="T13" fmla="*/ 5 h 35"/>
                  <a:gd name="T14" fmla="*/ 5 w 115"/>
                  <a:gd name="T15" fmla="*/ 3 h 35"/>
                  <a:gd name="T16" fmla="*/ 7 w 115"/>
                  <a:gd name="T17" fmla="*/ 2 h 35"/>
                  <a:gd name="T18" fmla="*/ 8 w 115"/>
                  <a:gd name="T19" fmla="*/ 3 h 35"/>
                  <a:gd name="T20" fmla="*/ 9 w 115"/>
                  <a:gd name="T21" fmla="*/ 3 h 35"/>
                  <a:gd name="T22" fmla="*/ 11 w 115"/>
                  <a:gd name="T23" fmla="*/ 3 h 35"/>
                  <a:gd name="T24" fmla="*/ 12 w 115"/>
                  <a:gd name="T25" fmla="*/ 2 h 35"/>
                  <a:gd name="T26" fmla="*/ 12 w 115"/>
                  <a:gd name="T27" fmla="*/ 2 h 35"/>
                  <a:gd name="T28" fmla="*/ 13 w 115"/>
                  <a:gd name="T29" fmla="*/ 2 h 35"/>
                  <a:gd name="T30" fmla="*/ 14 w 115"/>
                  <a:gd name="T31" fmla="*/ 1 h 35"/>
                  <a:gd name="T32" fmla="*/ 14 w 115"/>
                  <a:gd name="T33" fmla="*/ 1 h 35"/>
                  <a:gd name="T34" fmla="*/ 17 w 115"/>
                  <a:gd name="T35" fmla="*/ 1 h 35"/>
                  <a:gd name="T36" fmla="*/ 20 w 115"/>
                  <a:gd name="T37" fmla="*/ 1 h 35"/>
                  <a:gd name="T38" fmla="*/ 23 w 115"/>
                  <a:gd name="T39" fmla="*/ 0 h 35"/>
                  <a:gd name="T40" fmla="*/ 26 w 115"/>
                  <a:gd name="T41" fmla="*/ 0 h 35"/>
                  <a:gd name="T42" fmla="*/ 29 w 115"/>
                  <a:gd name="T43" fmla="*/ 0 h 35"/>
                  <a:gd name="T44" fmla="*/ 32 w 115"/>
                  <a:gd name="T45" fmla="*/ 0 h 35"/>
                  <a:gd name="T46" fmla="*/ 35 w 115"/>
                  <a:gd name="T47" fmla="*/ 0 h 35"/>
                  <a:gd name="T48" fmla="*/ 38 w 115"/>
                  <a:gd name="T49" fmla="*/ 0 h 35"/>
                  <a:gd name="T50" fmla="*/ 38 w 115"/>
                  <a:gd name="T51" fmla="*/ 0 h 35"/>
                  <a:gd name="T52" fmla="*/ 38 w 115"/>
                  <a:gd name="T53" fmla="*/ 0 h 35"/>
                  <a:gd name="T54" fmla="*/ 38 w 115"/>
                  <a:gd name="T55" fmla="*/ 0 h 35"/>
                  <a:gd name="T56" fmla="*/ 38 w 115"/>
                  <a:gd name="T57" fmla="*/ 0 h 35"/>
                  <a:gd name="T58" fmla="*/ 37 w 115"/>
                  <a:gd name="T59" fmla="*/ 0 h 35"/>
                  <a:gd name="T60" fmla="*/ 36 w 115"/>
                  <a:gd name="T61" fmla="*/ 2 h 35"/>
                  <a:gd name="T62" fmla="*/ 34 w 115"/>
                  <a:gd name="T63" fmla="*/ 3 h 35"/>
                  <a:gd name="T64" fmla="*/ 32 w 115"/>
                  <a:gd name="T65" fmla="*/ 5 h 35"/>
                  <a:gd name="T66" fmla="*/ 29 w 115"/>
                  <a:gd name="T67" fmla="*/ 6 h 35"/>
                  <a:gd name="T68" fmla="*/ 26 w 115"/>
                  <a:gd name="T69" fmla="*/ 7 h 35"/>
                  <a:gd name="T70" fmla="*/ 24 w 115"/>
                  <a:gd name="T71" fmla="*/ 6 h 35"/>
                  <a:gd name="T72" fmla="*/ 22 w 115"/>
                  <a:gd name="T73" fmla="*/ 3 h 35"/>
                  <a:gd name="T74" fmla="*/ 20 w 115"/>
                  <a:gd name="T75" fmla="*/ 3 h 35"/>
                  <a:gd name="T76" fmla="*/ 17 w 115"/>
                  <a:gd name="T77" fmla="*/ 4 h 35"/>
                  <a:gd name="T78" fmla="*/ 15 w 115"/>
                  <a:gd name="T79" fmla="*/ 4 h 35"/>
                  <a:gd name="T80" fmla="*/ 13 w 115"/>
                  <a:gd name="T81" fmla="*/ 5 h 35"/>
                  <a:gd name="T82" fmla="*/ 11 w 115"/>
                  <a:gd name="T83" fmla="*/ 6 h 35"/>
                  <a:gd name="T84" fmla="*/ 9 w 115"/>
                  <a:gd name="T85" fmla="*/ 7 h 35"/>
                  <a:gd name="T86" fmla="*/ 8 w 115"/>
                  <a:gd name="T87" fmla="*/ 8 h 35"/>
                  <a:gd name="T88" fmla="*/ 7 w 115"/>
                  <a:gd name="T89" fmla="*/ 10 h 35"/>
                  <a:gd name="T90" fmla="*/ 7 w 115"/>
                  <a:gd name="T91" fmla="*/ 10 h 35"/>
                  <a:gd name="T92" fmla="*/ 7 w 115"/>
                  <a:gd name="T93" fmla="*/ 10 h 35"/>
                  <a:gd name="T94" fmla="*/ 7 w 115"/>
                  <a:gd name="T95" fmla="*/ 10 h 35"/>
                  <a:gd name="T96" fmla="*/ 7 w 115"/>
                  <a:gd name="T97" fmla="*/ 10 h 35"/>
                  <a:gd name="T98" fmla="*/ 7 w 115"/>
                  <a:gd name="T99" fmla="*/ 10 h 35"/>
                  <a:gd name="T100" fmla="*/ 7 w 115"/>
                  <a:gd name="T101" fmla="*/ 10 h 35"/>
                  <a:gd name="T102" fmla="*/ 7 w 115"/>
                  <a:gd name="T103" fmla="*/ 10 h 35"/>
                  <a:gd name="T104" fmla="*/ 7 w 115"/>
                  <a:gd name="T105" fmla="*/ 10 h 35"/>
                  <a:gd name="T106" fmla="*/ 7 w 115"/>
                  <a:gd name="T107" fmla="*/ 10 h 35"/>
                  <a:gd name="T108" fmla="*/ 7 w 115"/>
                  <a:gd name="T109" fmla="*/ 11 h 35"/>
                  <a:gd name="T110" fmla="*/ 6 w 115"/>
                  <a:gd name="T111" fmla="*/ 11 h 35"/>
                  <a:gd name="T112" fmla="*/ 6 w 115"/>
                  <a:gd name="T113" fmla="*/ 11 h 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5"/>
                  <a:gd name="T172" fmla="*/ 0 h 35"/>
                  <a:gd name="T173" fmla="*/ 115 w 115"/>
                  <a:gd name="T174" fmla="*/ 35 h 3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5" h="35">
                    <a:moveTo>
                      <a:pt x="18" y="34"/>
                    </a:moveTo>
                    <a:lnTo>
                      <a:pt x="7" y="35"/>
                    </a:lnTo>
                    <a:lnTo>
                      <a:pt x="1" y="33"/>
                    </a:lnTo>
                    <a:lnTo>
                      <a:pt x="0" y="31"/>
                    </a:lnTo>
                    <a:lnTo>
                      <a:pt x="1" y="26"/>
                    </a:lnTo>
                    <a:lnTo>
                      <a:pt x="5" y="22"/>
                    </a:lnTo>
                    <a:lnTo>
                      <a:pt x="10" y="16"/>
                    </a:lnTo>
                    <a:lnTo>
                      <a:pt x="15" y="11"/>
                    </a:lnTo>
                    <a:lnTo>
                      <a:pt x="20" y="6"/>
                    </a:lnTo>
                    <a:lnTo>
                      <a:pt x="23" y="9"/>
                    </a:lnTo>
                    <a:lnTo>
                      <a:pt x="28" y="9"/>
                    </a:lnTo>
                    <a:lnTo>
                      <a:pt x="32" y="9"/>
                    </a:lnTo>
                    <a:lnTo>
                      <a:pt x="36" y="6"/>
                    </a:lnTo>
                    <a:lnTo>
                      <a:pt x="37" y="6"/>
                    </a:lnTo>
                    <a:lnTo>
                      <a:pt x="40" y="5"/>
                    </a:lnTo>
                    <a:lnTo>
                      <a:pt x="41" y="3"/>
                    </a:lnTo>
                    <a:lnTo>
                      <a:pt x="43" y="2"/>
                    </a:lnTo>
                    <a:lnTo>
                      <a:pt x="52" y="2"/>
                    </a:lnTo>
                    <a:lnTo>
                      <a:pt x="61" y="2"/>
                    </a:lnTo>
                    <a:lnTo>
                      <a:pt x="70" y="1"/>
                    </a:lnTo>
                    <a:lnTo>
                      <a:pt x="80" y="1"/>
                    </a:lnTo>
                    <a:lnTo>
                      <a:pt x="88" y="1"/>
                    </a:lnTo>
                    <a:lnTo>
                      <a:pt x="97" y="0"/>
                    </a:lnTo>
                    <a:lnTo>
                      <a:pt x="106" y="0"/>
                    </a:lnTo>
                    <a:lnTo>
                      <a:pt x="115" y="0"/>
                    </a:lnTo>
                    <a:lnTo>
                      <a:pt x="113" y="1"/>
                    </a:lnTo>
                    <a:lnTo>
                      <a:pt x="108" y="5"/>
                    </a:lnTo>
                    <a:lnTo>
                      <a:pt x="102" y="11"/>
                    </a:lnTo>
                    <a:lnTo>
                      <a:pt x="96" y="15"/>
                    </a:lnTo>
                    <a:lnTo>
                      <a:pt x="87" y="20"/>
                    </a:lnTo>
                    <a:lnTo>
                      <a:pt x="80" y="21"/>
                    </a:lnTo>
                    <a:lnTo>
                      <a:pt x="73" y="19"/>
                    </a:lnTo>
                    <a:lnTo>
                      <a:pt x="68" y="11"/>
                    </a:lnTo>
                    <a:lnTo>
                      <a:pt x="60" y="11"/>
                    </a:lnTo>
                    <a:lnTo>
                      <a:pt x="51" y="12"/>
                    </a:lnTo>
                    <a:lnTo>
                      <a:pt x="45" y="13"/>
                    </a:lnTo>
                    <a:lnTo>
                      <a:pt x="38" y="15"/>
                    </a:lnTo>
                    <a:lnTo>
                      <a:pt x="33" y="18"/>
                    </a:lnTo>
                    <a:lnTo>
                      <a:pt x="28" y="22"/>
                    </a:lnTo>
                    <a:lnTo>
                      <a:pt x="25" y="26"/>
                    </a:lnTo>
                    <a:lnTo>
                      <a:pt x="22" y="32"/>
                    </a:lnTo>
                    <a:lnTo>
                      <a:pt x="21" y="32"/>
                    </a:lnTo>
                    <a:lnTo>
                      <a:pt x="20" y="32"/>
                    </a:lnTo>
                    <a:lnTo>
                      <a:pt x="20" y="33"/>
                    </a:lnTo>
                    <a:lnTo>
                      <a:pt x="20" y="34"/>
                    </a:lnTo>
                    <a:lnTo>
                      <a:pt x="18" y="34"/>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19" name="Freeform 50"/>
              <p:cNvSpPr>
                <a:spLocks/>
              </p:cNvSpPr>
              <p:nvPr/>
            </p:nvSpPr>
            <p:spPr bwMode="auto">
              <a:xfrm>
                <a:off x="2746" y="2047"/>
                <a:ext cx="38" cy="11"/>
              </a:xfrm>
              <a:custGeom>
                <a:avLst/>
                <a:gdLst>
                  <a:gd name="T0" fmla="*/ 6 w 115"/>
                  <a:gd name="T1" fmla="*/ 11 h 35"/>
                  <a:gd name="T2" fmla="*/ 0 w 115"/>
                  <a:gd name="T3" fmla="*/ 10 h 35"/>
                  <a:gd name="T4" fmla="*/ 0 w 115"/>
                  <a:gd name="T5" fmla="*/ 8 h 35"/>
                  <a:gd name="T6" fmla="*/ 3 w 115"/>
                  <a:gd name="T7" fmla="*/ 5 h 35"/>
                  <a:gd name="T8" fmla="*/ 7 w 115"/>
                  <a:gd name="T9" fmla="*/ 2 h 35"/>
                  <a:gd name="T10" fmla="*/ 8 w 115"/>
                  <a:gd name="T11" fmla="*/ 3 h 35"/>
                  <a:gd name="T12" fmla="*/ 11 w 115"/>
                  <a:gd name="T13" fmla="*/ 3 h 35"/>
                  <a:gd name="T14" fmla="*/ 12 w 115"/>
                  <a:gd name="T15" fmla="*/ 2 h 35"/>
                  <a:gd name="T16" fmla="*/ 13 w 115"/>
                  <a:gd name="T17" fmla="*/ 2 h 35"/>
                  <a:gd name="T18" fmla="*/ 14 w 115"/>
                  <a:gd name="T19" fmla="*/ 1 h 35"/>
                  <a:gd name="T20" fmla="*/ 17 w 115"/>
                  <a:gd name="T21" fmla="*/ 1 h 35"/>
                  <a:gd name="T22" fmla="*/ 23 w 115"/>
                  <a:gd name="T23" fmla="*/ 0 h 35"/>
                  <a:gd name="T24" fmla="*/ 29 w 115"/>
                  <a:gd name="T25" fmla="*/ 0 h 35"/>
                  <a:gd name="T26" fmla="*/ 35 w 115"/>
                  <a:gd name="T27" fmla="*/ 0 h 35"/>
                  <a:gd name="T28" fmla="*/ 38 w 115"/>
                  <a:gd name="T29" fmla="*/ 0 h 35"/>
                  <a:gd name="T30" fmla="*/ 38 w 115"/>
                  <a:gd name="T31" fmla="*/ 0 h 35"/>
                  <a:gd name="T32" fmla="*/ 38 w 115"/>
                  <a:gd name="T33" fmla="*/ 0 h 35"/>
                  <a:gd name="T34" fmla="*/ 37 w 115"/>
                  <a:gd name="T35" fmla="*/ 0 h 35"/>
                  <a:gd name="T36" fmla="*/ 34 w 115"/>
                  <a:gd name="T37" fmla="*/ 3 h 35"/>
                  <a:gd name="T38" fmla="*/ 29 w 115"/>
                  <a:gd name="T39" fmla="*/ 6 h 35"/>
                  <a:gd name="T40" fmla="*/ 24 w 115"/>
                  <a:gd name="T41" fmla="*/ 6 h 35"/>
                  <a:gd name="T42" fmla="*/ 22 w 115"/>
                  <a:gd name="T43" fmla="*/ 3 h 35"/>
                  <a:gd name="T44" fmla="*/ 17 w 115"/>
                  <a:gd name="T45" fmla="*/ 4 h 35"/>
                  <a:gd name="T46" fmla="*/ 13 w 115"/>
                  <a:gd name="T47" fmla="*/ 5 h 35"/>
                  <a:gd name="T48" fmla="*/ 9 w 115"/>
                  <a:gd name="T49" fmla="*/ 7 h 35"/>
                  <a:gd name="T50" fmla="*/ 7 w 115"/>
                  <a:gd name="T51" fmla="*/ 10 h 35"/>
                  <a:gd name="T52" fmla="*/ 7 w 115"/>
                  <a:gd name="T53" fmla="*/ 10 h 35"/>
                  <a:gd name="T54" fmla="*/ 7 w 115"/>
                  <a:gd name="T55" fmla="*/ 10 h 35"/>
                  <a:gd name="T56" fmla="*/ 7 w 115"/>
                  <a:gd name="T57" fmla="*/ 10 h 35"/>
                  <a:gd name="T58" fmla="*/ 7 w 115"/>
                  <a:gd name="T59" fmla="*/ 10 h 35"/>
                  <a:gd name="T60" fmla="*/ 7 w 115"/>
                  <a:gd name="T61" fmla="*/ 10 h 35"/>
                  <a:gd name="T62" fmla="*/ 7 w 115"/>
                  <a:gd name="T63" fmla="*/ 10 h 35"/>
                  <a:gd name="T64" fmla="*/ 6 w 115"/>
                  <a:gd name="T65" fmla="*/ 11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5"/>
                  <a:gd name="T100" fmla="*/ 0 h 35"/>
                  <a:gd name="T101" fmla="*/ 115 w 115"/>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5" h="35">
                    <a:moveTo>
                      <a:pt x="18" y="34"/>
                    </a:moveTo>
                    <a:lnTo>
                      <a:pt x="18" y="34"/>
                    </a:lnTo>
                    <a:lnTo>
                      <a:pt x="7" y="35"/>
                    </a:lnTo>
                    <a:lnTo>
                      <a:pt x="1" y="33"/>
                    </a:lnTo>
                    <a:lnTo>
                      <a:pt x="0" y="31"/>
                    </a:lnTo>
                    <a:lnTo>
                      <a:pt x="1" y="26"/>
                    </a:lnTo>
                    <a:lnTo>
                      <a:pt x="5" y="22"/>
                    </a:lnTo>
                    <a:lnTo>
                      <a:pt x="10" y="16"/>
                    </a:lnTo>
                    <a:lnTo>
                      <a:pt x="15" y="11"/>
                    </a:lnTo>
                    <a:lnTo>
                      <a:pt x="20" y="6"/>
                    </a:lnTo>
                    <a:lnTo>
                      <a:pt x="23" y="9"/>
                    </a:lnTo>
                    <a:lnTo>
                      <a:pt x="28" y="9"/>
                    </a:lnTo>
                    <a:lnTo>
                      <a:pt x="32" y="9"/>
                    </a:lnTo>
                    <a:lnTo>
                      <a:pt x="36" y="6"/>
                    </a:lnTo>
                    <a:lnTo>
                      <a:pt x="37" y="6"/>
                    </a:lnTo>
                    <a:lnTo>
                      <a:pt x="40" y="5"/>
                    </a:lnTo>
                    <a:lnTo>
                      <a:pt x="41" y="3"/>
                    </a:lnTo>
                    <a:lnTo>
                      <a:pt x="43" y="2"/>
                    </a:lnTo>
                    <a:lnTo>
                      <a:pt x="52" y="2"/>
                    </a:lnTo>
                    <a:lnTo>
                      <a:pt x="61" y="2"/>
                    </a:lnTo>
                    <a:lnTo>
                      <a:pt x="70" y="1"/>
                    </a:lnTo>
                    <a:lnTo>
                      <a:pt x="80" y="1"/>
                    </a:lnTo>
                    <a:lnTo>
                      <a:pt x="88" y="1"/>
                    </a:lnTo>
                    <a:lnTo>
                      <a:pt x="97" y="0"/>
                    </a:lnTo>
                    <a:lnTo>
                      <a:pt x="106" y="0"/>
                    </a:lnTo>
                    <a:lnTo>
                      <a:pt x="115" y="0"/>
                    </a:lnTo>
                    <a:lnTo>
                      <a:pt x="113" y="1"/>
                    </a:lnTo>
                    <a:lnTo>
                      <a:pt x="108" y="5"/>
                    </a:lnTo>
                    <a:lnTo>
                      <a:pt x="102" y="11"/>
                    </a:lnTo>
                    <a:lnTo>
                      <a:pt x="96" y="15"/>
                    </a:lnTo>
                    <a:lnTo>
                      <a:pt x="87" y="20"/>
                    </a:lnTo>
                    <a:lnTo>
                      <a:pt x="80" y="21"/>
                    </a:lnTo>
                    <a:lnTo>
                      <a:pt x="73" y="19"/>
                    </a:lnTo>
                    <a:lnTo>
                      <a:pt x="68" y="11"/>
                    </a:lnTo>
                    <a:lnTo>
                      <a:pt x="60" y="11"/>
                    </a:lnTo>
                    <a:lnTo>
                      <a:pt x="51" y="12"/>
                    </a:lnTo>
                    <a:lnTo>
                      <a:pt x="45" y="13"/>
                    </a:lnTo>
                    <a:lnTo>
                      <a:pt x="38" y="15"/>
                    </a:lnTo>
                    <a:lnTo>
                      <a:pt x="33" y="18"/>
                    </a:lnTo>
                    <a:lnTo>
                      <a:pt x="28" y="22"/>
                    </a:lnTo>
                    <a:lnTo>
                      <a:pt x="25" y="26"/>
                    </a:lnTo>
                    <a:lnTo>
                      <a:pt x="22" y="32"/>
                    </a:lnTo>
                    <a:lnTo>
                      <a:pt x="21" y="32"/>
                    </a:lnTo>
                    <a:lnTo>
                      <a:pt x="20" y="32"/>
                    </a:lnTo>
                    <a:lnTo>
                      <a:pt x="20" y="33"/>
                    </a:lnTo>
                    <a:lnTo>
                      <a:pt x="20" y="34"/>
                    </a:lnTo>
                    <a:lnTo>
                      <a:pt x="18" y="34"/>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0" name="Freeform 51"/>
              <p:cNvSpPr>
                <a:spLocks/>
              </p:cNvSpPr>
              <p:nvPr/>
            </p:nvSpPr>
            <p:spPr bwMode="auto">
              <a:xfrm>
                <a:off x="2741" y="2026"/>
                <a:ext cx="25" cy="10"/>
              </a:xfrm>
              <a:custGeom>
                <a:avLst/>
                <a:gdLst>
                  <a:gd name="T0" fmla="*/ 12 w 77"/>
                  <a:gd name="T1" fmla="*/ 9 h 30"/>
                  <a:gd name="T2" fmla="*/ 10 w 77"/>
                  <a:gd name="T3" fmla="*/ 10 h 30"/>
                  <a:gd name="T4" fmla="*/ 9 w 77"/>
                  <a:gd name="T5" fmla="*/ 10 h 30"/>
                  <a:gd name="T6" fmla="*/ 7 w 77"/>
                  <a:gd name="T7" fmla="*/ 9 h 30"/>
                  <a:gd name="T8" fmla="*/ 6 w 77"/>
                  <a:gd name="T9" fmla="*/ 9 h 30"/>
                  <a:gd name="T10" fmla="*/ 4 w 77"/>
                  <a:gd name="T11" fmla="*/ 8 h 30"/>
                  <a:gd name="T12" fmla="*/ 2 w 77"/>
                  <a:gd name="T13" fmla="*/ 8 h 30"/>
                  <a:gd name="T14" fmla="*/ 1 w 77"/>
                  <a:gd name="T15" fmla="*/ 7 h 30"/>
                  <a:gd name="T16" fmla="*/ 0 w 77"/>
                  <a:gd name="T17" fmla="*/ 6 h 30"/>
                  <a:gd name="T18" fmla="*/ 1 w 77"/>
                  <a:gd name="T19" fmla="*/ 6 h 30"/>
                  <a:gd name="T20" fmla="*/ 2 w 77"/>
                  <a:gd name="T21" fmla="*/ 5 h 30"/>
                  <a:gd name="T22" fmla="*/ 5 w 77"/>
                  <a:gd name="T23" fmla="*/ 5 h 30"/>
                  <a:gd name="T24" fmla="*/ 7 w 77"/>
                  <a:gd name="T25" fmla="*/ 4 h 30"/>
                  <a:gd name="T26" fmla="*/ 10 w 77"/>
                  <a:gd name="T27" fmla="*/ 3 h 30"/>
                  <a:gd name="T28" fmla="*/ 13 w 77"/>
                  <a:gd name="T29" fmla="*/ 2 h 30"/>
                  <a:gd name="T30" fmla="*/ 15 w 77"/>
                  <a:gd name="T31" fmla="*/ 2 h 30"/>
                  <a:gd name="T32" fmla="*/ 17 w 77"/>
                  <a:gd name="T33" fmla="*/ 1 h 30"/>
                  <a:gd name="T34" fmla="*/ 18 w 77"/>
                  <a:gd name="T35" fmla="*/ 1 h 30"/>
                  <a:gd name="T36" fmla="*/ 21 w 77"/>
                  <a:gd name="T37" fmla="*/ 0 h 30"/>
                  <a:gd name="T38" fmla="*/ 24 w 77"/>
                  <a:gd name="T39" fmla="*/ 0 h 30"/>
                  <a:gd name="T40" fmla="*/ 25 w 77"/>
                  <a:gd name="T41" fmla="*/ 1 h 30"/>
                  <a:gd name="T42" fmla="*/ 25 w 77"/>
                  <a:gd name="T43" fmla="*/ 1 h 30"/>
                  <a:gd name="T44" fmla="*/ 24 w 77"/>
                  <a:gd name="T45" fmla="*/ 1 h 30"/>
                  <a:gd name="T46" fmla="*/ 24 w 77"/>
                  <a:gd name="T47" fmla="*/ 1 h 30"/>
                  <a:gd name="T48" fmla="*/ 23 w 77"/>
                  <a:gd name="T49" fmla="*/ 1 h 30"/>
                  <a:gd name="T50" fmla="*/ 20 w 77"/>
                  <a:gd name="T51" fmla="*/ 3 h 30"/>
                  <a:gd name="T52" fmla="*/ 18 w 77"/>
                  <a:gd name="T53" fmla="*/ 6 h 30"/>
                  <a:gd name="T54" fmla="*/ 15 w 77"/>
                  <a:gd name="T55" fmla="*/ 8 h 30"/>
                  <a:gd name="T56" fmla="*/ 12 w 77"/>
                  <a:gd name="T57" fmla="*/ 9 h 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7"/>
                  <a:gd name="T88" fmla="*/ 0 h 30"/>
                  <a:gd name="T89" fmla="*/ 77 w 77"/>
                  <a:gd name="T90" fmla="*/ 30 h 3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7" h="30">
                    <a:moveTo>
                      <a:pt x="37" y="28"/>
                    </a:moveTo>
                    <a:lnTo>
                      <a:pt x="32" y="30"/>
                    </a:lnTo>
                    <a:lnTo>
                      <a:pt x="28" y="30"/>
                    </a:lnTo>
                    <a:lnTo>
                      <a:pt x="22" y="28"/>
                    </a:lnTo>
                    <a:lnTo>
                      <a:pt x="17" y="26"/>
                    </a:lnTo>
                    <a:lnTo>
                      <a:pt x="12" y="25"/>
                    </a:lnTo>
                    <a:lnTo>
                      <a:pt x="7" y="23"/>
                    </a:lnTo>
                    <a:lnTo>
                      <a:pt x="3" y="21"/>
                    </a:lnTo>
                    <a:lnTo>
                      <a:pt x="0" y="18"/>
                    </a:lnTo>
                    <a:lnTo>
                      <a:pt x="2" y="18"/>
                    </a:lnTo>
                    <a:lnTo>
                      <a:pt x="7" y="16"/>
                    </a:lnTo>
                    <a:lnTo>
                      <a:pt x="15" y="15"/>
                    </a:lnTo>
                    <a:lnTo>
                      <a:pt x="23" y="13"/>
                    </a:lnTo>
                    <a:lnTo>
                      <a:pt x="32" y="10"/>
                    </a:lnTo>
                    <a:lnTo>
                      <a:pt x="41" y="7"/>
                    </a:lnTo>
                    <a:lnTo>
                      <a:pt x="47" y="5"/>
                    </a:lnTo>
                    <a:lnTo>
                      <a:pt x="51" y="4"/>
                    </a:lnTo>
                    <a:lnTo>
                      <a:pt x="56" y="2"/>
                    </a:lnTo>
                    <a:lnTo>
                      <a:pt x="65" y="0"/>
                    </a:lnTo>
                    <a:lnTo>
                      <a:pt x="73" y="0"/>
                    </a:lnTo>
                    <a:lnTo>
                      <a:pt x="77" y="4"/>
                    </a:lnTo>
                    <a:lnTo>
                      <a:pt x="76" y="4"/>
                    </a:lnTo>
                    <a:lnTo>
                      <a:pt x="75" y="4"/>
                    </a:lnTo>
                    <a:lnTo>
                      <a:pt x="73" y="4"/>
                    </a:lnTo>
                    <a:lnTo>
                      <a:pt x="72" y="4"/>
                    </a:lnTo>
                    <a:lnTo>
                      <a:pt x="63" y="10"/>
                    </a:lnTo>
                    <a:lnTo>
                      <a:pt x="55" y="17"/>
                    </a:lnTo>
                    <a:lnTo>
                      <a:pt x="46" y="24"/>
                    </a:lnTo>
                    <a:lnTo>
                      <a:pt x="37" y="28"/>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1" name="Freeform 52"/>
              <p:cNvSpPr>
                <a:spLocks/>
              </p:cNvSpPr>
              <p:nvPr/>
            </p:nvSpPr>
            <p:spPr bwMode="auto">
              <a:xfrm>
                <a:off x="2741" y="2026"/>
                <a:ext cx="25" cy="10"/>
              </a:xfrm>
              <a:custGeom>
                <a:avLst/>
                <a:gdLst>
                  <a:gd name="T0" fmla="*/ 12 w 77"/>
                  <a:gd name="T1" fmla="*/ 9 h 30"/>
                  <a:gd name="T2" fmla="*/ 12 w 77"/>
                  <a:gd name="T3" fmla="*/ 9 h 30"/>
                  <a:gd name="T4" fmla="*/ 10 w 77"/>
                  <a:gd name="T5" fmla="*/ 10 h 30"/>
                  <a:gd name="T6" fmla="*/ 9 w 77"/>
                  <a:gd name="T7" fmla="*/ 10 h 30"/>
                  <a:gd name="T8" fmla="*/ 7 w 77"/>
                  <a:gd name="T9" fmla="*/ 9 h 30"/>
                  <a:gd name="T10" fmla="*/ 6 w 77"/>
                  <a:gd name="T11" fmla="*/ 9 h 30"/>
                  <a:gd name="T12" fmla="*/ 4 w 77"/>
                  <a:gd name="T13" fmla="*/ 8 h 30"/>
                  <a:gd name="T14" fmla="*/ 2 w 77"/>
                  <a:gd name="T15" fmla="*/ 8 h 30"/>
                  <a:gd name="T16" fmla="*/ 1 w 77"/>
                  <a:gd name="T17" fmla="*/ 7 h 30"/>
                  <a:gd name="T18" fmla="*/ 0 w 77"/>
                  <a:gd name="T19" fmla="*/ 6 h 30"/>
                  <a:gd name="T20" fmla="*/ 0 w 77"/>
                  <a:gd name="T21" fmla="*/ 6 h 30"/>
                  <a:gd name="T22" fmla="*/ 1 w 77"/>
                  <a:gd name="T23" fmla="*/ 6 h 30"/>
                  <a:gd name="T24" fmla="*/ 2 w 77"/>
                  <a:gd name="T25" fmla="*/ 5 h 30"/>
                  <a:gd name="T26" fmla="*/ 5 w 77"/>
                  <a:gd name="T27" fmla="*/ 5 h 30"/>
                  <a:gd name="T28" fmla="*/ 7 w 77"/>
                  <a:gd name="T29" fmla="*/ 4 h 30"/>
                  <a:gd name="T30" fmla="*/ 10 w 77"/>
                  <a:gd name="T31" fmla="*/ 3 h 30"/>
                  <a:gd name="T32" fmla="*/ 13 w 77"/>
                  <a:gd name="T33" fmla="*/ 2 h 30"/>
                  <a:gd name="T34" fmla="*/ 15 w 77"/>
                  <a:gd name="T35" fmla="*/ 2 h 30"/>
                  <a:gd name="T36" fmla="*/ 17 w 77"/>
                  <a:gd name="T37" fmla="*/ 1 h 30"/>
                  <a:gd name="T38" fmla="*/ 17 w 77"/>
                  <a:gd name="T39" fmla="*/ 1 h 30"/>
                  <a:gd name="T40" fmla="*/ 18 w 77"/>
                  <a:gd name="T41" fmla="*/ 1 h 30"/>
                  <a:gd name="T42" fmla="*/ 21 w 77"/>
                  <a:gd name="T43" fmla="*/ 0 h 30"/>
                  <a:gd name="T44" fmla="*/ 24 w 77"/>
                  <a:gd name="T45" fmla="*/ 0 h 30"/>
                  <a:gd name="T46" fmla="*/ 25 w 77"/>
                  <a:gd name="T47" fmla="*/ 1 h 30"/>
                  <a:gd name="T48" fmla="*/ 25 w 77"/>
                  <a:gd name="T49" fmla="*/ 1 h 30"/>
                  <a:gd name="T50" fmla="*/ 25 w 77"/>
                  <a:gd name="T51" fmla="*/ 1 h 30"/>
                  <a:gd name="T52" fmla="*/ 24 w 77"/>
                  <a:gd name="T53" fmla="*/ 1 h 30"/>
                  <a:gd name="T54" fmla="*/ 24 w 77"/>
                  <a:gd name="T55" fmla="*/ 1 h 30"/>
                  <a:gd name="T56" fmla="*/ 23 w 77"/>
                  <a:gd name="T57" fmla="*/ 1 h 30"/>
                  <a:gd name="T58" fmla="*/ 23 w 77"/>
                  <a:gd name="T59" fmla="*/ 1 h 30"/>
                  <a:gd name="T60" fmla="*/ 20 w 77"/>
                  <a:gd name="T61" fmla="*/ 3 h 30"/>
                  <a:gd name="T62" fmla="*/ 18 w 77"/>
                  <a:gd name="T63" fmla="*/ 6 h 30"/>
                  <a:gd name="T64" fmla="*/ 15 w 77"/>
                  <a:gd name="T65" fmla="*/ 8 h 30"/>
                  <a:gd name="T66" fmla="*/ 12 w 77"/>
                  <a:gd name="T67" fmla="*/ 9 h 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7"/>
                  <a:gd name="T103" fmla="*/ 0 h 30"/>
                  <a:gd name="T104" fmla="*/ 77 w 77"/>
                  <a:gd name="T105" fmla="*/ 30 h 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7" h="30">
                    <a:moveTo>
                      <a:pt x="37" y="28"/>
                    </a:moveTo>
                    <a:lnTo>
                      <a:pt x="37" y="28"/>
                    </a:lnTo>
                    <a:lnTo>
                      <a:pt x="32" y="30"/>
                    </a:lnTo>
                    <a:lnTo>
                      <a:pt x="28" y="30"/>
                    </a:lnTo>
                    <a:lnTo>
                      <a:pt x="22" y="28"/>
                    </a:lnTo>
                    <a:lnTo>
                      <a:pt x="17" y="26"/>
                    </a:lnTo>
                    <a:lnTo>
                      <a:pt x="12" y="25"/>
                    </a:lnTo>
                    <a:lnTo>
                      <a:pt x="7" y="23"/>
                    </a:lnTo>
                    <a:lnTo>
                      <a:pt x="3" y="21"/>
                    </a:lnTo>
                    <a:lnTo>
                      <a:pt x="0" y="18"/>
                    </a:lnTo>
                    <a:lnTo>
                      <a:pt x="2" y="18"/>
                    </a:lnTo>
                    <a:lnTo>
                      <a:pt x="7" y="16"/>
                    </a:lnTo>
                    <a:lnTo>
                      <a:pt x="15" y="15"/>
                    </a:lnTo>
                    <a:lnTo>
                      <a:pt x="23" y="13"/>
                    </a:lnTo>
                    <a:lnTo>
                      <a:pt x="32" y="10"/>
                    </a:lnTo>
                    <a:lnTo>
                      <a:pt x="41" y="7"/>
                    </a:lnTo>
                    <a:lnTo>
                      <a:pt x="47" y="5"/>
                    </a:lnTo>
                    <a:lnTo>
                      <a:pt x="51" y="4"/>
                    </a:lnTo>
                    <a:lnTo>
                      <a:pt x="56" y="2"/>
                    </a:lnTo>
                    <a:lnTo>
                      <a:pt x="65" y="0"/>
                    </a:lnTo>
                    <a:lnTo>
                      <a:pt x="73" y="0"/>
                    </a:lnTo>
                    <a:lnTo>
                      <a:pt x="77" y="4"/>
                    </a:lnTo>
                    <a:lnTo>
                      <a:pt x="76" y="4"/>
                    </a:lnTo>
                    <a:lnTo>
                      <a:pt x="75" y="4"/>
                    </a:lnTo>
                    <a:lnTo>
                      <a:pt x="73" y="4"/>
                    </a:lnTo>
                    <a:lnTo>
                      <a:pt x="72" y="4"/>
                    </a:lnTo>
                    <a:lnTo>
                      <a:pt x="63" y="10"/>
                    </a:lnTo>
                    <a:lnTo>
                      <a:pt x="55" y="17"/>
                    </a:lnTo>
                    <a:lnTo>
                      <a:pt x="46" y="24"/>
                    </a:lnTo>
                    <a:lnTo>
                      <a:pt x="37" y="28"/>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2" name="Freeform 53"/>
              <p:cNvSpPr>
                <a:spLocks/>
              </p:cNvSpPr>
              <p:nvPr/>
            </p:nvSpPr>
            <p:spPr bwMode="auto">
              <a:xfrm>
                <a:off x="2708" y="1985"/>
                <a:ext cx="35" cy="30"/>
              </a:xfrm>
              <a:custGeom>
                <a:avLst/>
                <a:gdLst>
                  <a:gd name="T0" fmla="*/ 29 w 105"/>
                  <a:gd name="T1" fmla="*/ 26 h 91"/>
                  <a:gd name="T2" fmla="*/ 28 w 105"/>
                  <a:gd name="T3" fmla="*/ 21 h 91"/>
                  <a:gd name="T4" fmla="*/ 28 w 105"/>
                  <a:gd name="T5" fmla="*/ 18 h 91"/>
                  <a:gd name="T6" fmla="*/ 26 w 105"/>
                  <a:gd name="T7" fmla="*/ 16 h 91"/>
                  <a:gd name="T8" fmla="*/ 21 w 105"/>
                  <a:gd name="T9" fmla="*/ 18 h 91"/>
                  <a:gd name="T10" fmla="*/ 17 w 105"/>
                  <a:gd name="T11" fmla="*/ 21 h 91"/>
                  <a:gd name="T12" fmla="*/ 12 w 105"/>
                  <a:gd name="T13" fmla="*/ 19 h 91"/>
                  <a:gd name="T14" fmla="*/ 12 w 105"/>
                  <a:gd name="T15" fmla="*/ 18 h 91"/>
                  <a:gd name="T16" fmla="*/ 10 w 105"/>
                  <a:gd name="T17" fmla="*/ 17 h 91"/>
                  <a:gd name="T18" fmla="*/ 7 w 105"/>
                  <a:gd name="T19" fmla="*/ 15 h 91"/>
                  <a:gd name="T20" fmla="*/ 7 w 105"/>
                  <a:gd name="T21" fmla="*/ 14 h 91"/>
                  <a:gd name="T22" fmla="*/ 11 w 105"/>
                  <a:gd name="T23" fmla="*/ 13 h 91"/>
                  <a:gd name="T24" fmla="*/ 16 w 105"/>
                  <a:gd name="T25" fmla="*/ 11 h 91"/>
                  <a:gd name="T26" fmla="*/ 17 w 105"/>
                  <a:gd name="T27" fmla="*/ 9 h 91"/>
                  <a:gd name="T28" fmla="*/ 13 w 105"/>
                  <a:gd name="T29" fmla="*/ 6 h 91"/>
                  <a:gd name="T30" fmla="*/ 8 w 105"/>
                  <a:gd name="T31" fmla="*/ 5 h 91"/>
                  <a:gd name="T32" fmla="*/ 6 w 105"/>
                  <a:gd name="T33" fmla="*/ 4 h 91"/>
                  <a:gd name="T34" fmla="*/ 6 w 105"/>
                  <a:gd name="T35" fmla="*/ 4 h 91"/>
                  <a:gd name="T36" fmla="*/ 4 w 105"/>
                  <a:gd name="T37" fmla="*/ 5 h 91"/>
                  <a:gd name="T38" fmla="*/ 0 w 105"/>
                  <a:gd name="T39" fmla="*/ 7 h 91"/>
                  <a:gd name="T40" fmla="*/ 1 w 105"/>
                  <a:gd name="T41" fmla="*/ 4 h 91"/>
                  <a:gd name="T42" fmla="*/ 2 w 105"/>
                  <a:gd name="T43" fmla="*/ 3 h 91"/>
                  <a:gd name="T44" fmla="*/ 5 w 105"/>
                  <a:gd name="T45" fmla="*/ 2 h 91"/>
                  <a:gd name="T46" fmla="*/ 9 w 105"/>
                  <a:gd name="T47" fmla="*/ 1 h 91"/>
                  <a:gd name="T48" fmla="*/ 14 w 105"/>
                  <a:gd name="T49" fmla="*/ 0 h 91"/>
                  <a:gd name="T50" fmla="*/ 19 w 105"/>
                  <a:gd name="T51" fmla="*/ 1 h 91"/>
                  <a:gd name="T52" fmla="*/ 25 w 105"/>
                  <a:gd name="T53" fmla="*/ 2 h 91"/>
                  <a:gd name="T54" fmla="*/ 30 w 105"/>
                  <a:gd name="T55" fmla="*/ 2 h 91"/>
                  <a:gd name="T56" fmla="*/ 35 w 105"/>
                  <a:gd name="T57" fmla="*/ 2 h 91"/>
                  <a:gd name="T58" fmla="*/ 34 w 105"/>
                  <a:gd name="T59" fmla="*/ 5 h 91"/>
                  <a:gd name="T60" fmla="*/ 30 w 105"/>
                  <a:gd name="T61" fmla="*/ 8 h 91"/>
                  <a:gd name="T62" fmla="*/ 29 w 105"/>
                  <a:gd name="T63" fmla="*/ 9 h 91"/>
                  <a:gd name="T64" fmla="*/ 29 w 105"/>
                  <a:gd name="T65" fmla="*/ 12 h 91"/>
                  <a:gd name="T66" fmla="*/ 30 w 105"/>
                  <a:gd name="T67" fmla="*/ 17 h 91"/>
                  <a:gd name="T68" fmla="*/ 30 w 105"/>
                  <a:gd name="T69" fmla="*/ 22 h 91"/>
                  <a:gd name="T70" fmla="*/ 31 w 105"/>
                  <a:gd name="T71" fmla="*/ 28 h 9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5"/>
                  <a:gd name="T109" fmla="*/ 0 h 91"/>
                  <a:gd name="T110" fmla="*/ 105 w 105"/>
                  <a:gd name="T111" fmla="*/ 91 h 9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5" h="91">
                    <a:moveTo>
                      <a:pt x="93" y="91"/>
                    </a:moveTo>
                    <a:lnTo>
                      <a:pt x="88" y="80"/>
                    </a:lnTo>
                    <a:lnTo>
                      <a:pt x="86" y="71"/>
                    </a:lnTo>
                    <a:lnTo>
                      <a:pt x="85" y="64"/>
                    </a:lnTo>
                    <a:lnTo>
                      <a:pt x="86" y="58"/>
                    </a:lnTo>
                    <a:lnTo>
                      <a:pt x="85" y="54"/>
                    </a:lnTo>
                    <a:lnTo>
                      <a:pt x="83" y="50"/>
                    </a:lnTo>
                    <a:lnTo>
                      <a:pt x="78" y="49"/>
                    </a:lnTo>
                    <a:lnTo>
                      <a:pt x="67" y="48"/>
                    </a:lnTo>
                    <a:lnTo>
                      <a:pt x="64" y="54"/>
                    </a:lnTo>
                    <a:lnTo>
                      <a:pt x="59" y="60"/>
                    </a:lnTo>
                    <a:lnTo>
                      <a:pt x="50" y="65"/>
                    </a:lnTo>
                    <a:lnTo>
                      <a:pt x="39" y="59"/>
                    </a:lnTo>
                    <a:lnTo>
                      <a:pt x="37" y="57"/>
                    </a:lnTo>
                    <a:lnTo>
                      <a:pt x="37" y="56"/>
                    </a:lnTo>
                    <a:lnTo>
                      <a:pt x="36" y="54"/>
                    </a:lnTo>
                    <a:lnTo>
                      <a:pt x="35" y="53"/>
                    </a:lnTo>
                    <a:lnTo>
                      <a:pt x="30" y="52"/>
                    </a:lnTo>
                    <a:lnTo>
                      <a:pt x="25" y="50"/>
                    </a:lnTo>
                    <a:lnTo>
                      <a:pt x="20" y="47"/>
                    </a:lnTo>
                    <a:lnTo>
                      <a:pt x="16" y="45"/>
                    </a:lnTo>
                    <a:lnTo>
                      <a:pt x="21" y="42"/>
                    </a:lnTo>
                    <a:lnTo>
                      <a:pt x="27" y="39"/>
                    </a:lnTo>
                    <a:lnTo>
                      <a:pt x="32" y="38"/>
                    </a:lnTo>
                    <a:lnTo>
                      <a:pt x="39" y="36"/>
                    </a:lnTo>
                    <a:lnTo>
                      <a:pt x="49" y="33"/>
                    </a:lnTo>
                    <a:lnTo>
                      <a:pt x="52" y="29"/>
                    </a:lnTo>
                    <a:lnTo>
                      <a:pt x="52" y="26"/>
                    </a:lnTo>
                    <a:lnTo>
                      <a:pt x="47" y="23"/>
                    </a:lnTo>
                    <a:lnTo>
                      <a:pt x="40" y="19"/>
                    </a:lnTo>
                    <a:lnTo>
                      <a:pt x="32" y="16"/>
                    </a:lnTo>
                    <a:lnTo>
                      <a:pt x="25" y="14"/>
                    </a:lnTo>
                    <a:lnTo>
                      <a:pt x="20" y="12"/>
                    </a:lnTo>
                    <a:lnTo>
                      <a:pt x="19" y="12"/>
                    </a:lnTo>
                    <a:lnTo>
                      <a:pt x="17" y="12"/>
                    </a:lnTo>
                    <a:lnTo>
                      <a:pt x="16" y="12"/>
                    </a:lnTo>
                    <a:lnTo>
                      <a:pt x="12" y="15"/>
                    </a:lnTo>
                    <a:lnTo>
                      <a:pt x="6" y="19"/>
                    </a:lnTo>
                    <a:lnTo>
                      <a:pt x="0" y="20"/>
                    </a:lnTo>
                    <a:lnTo>
                      <a:pt x="1" y="15"/>
                    </a:lnTo>
                    <a:lnTo>
                      <a:pt x="2" y="13"/>
                    </a:lnTo>
                    <a:lnTo>
                      <a:pt x="4" y="10"/>
                    </a:lnTo>
                    <a:lnTo>
                      <a:pt x="5" y="9"/>
                    </a:lnTo>
                    <a:lnTo>
                      <a:pt x="7" y="7"/>
                    </a:lnTo>
                    <a:lnTo>
                      <a:pt x="14" y="5"/>
                    </a:lnTo>
                    <a:lnTo>
                      <a:pt x="21" y="3"/>
                    </a:lnTo>
                    <a:lnTo>
                      <a:pt x="27" y="2"/>
                    </a:lnTo>
                    <a:lnTo>
                      <a:pt x="35" y="0"/>
                    </a:lnTo>
                    <a:lnTo>
                      <a:pt x="42" y="0"/>
                    </a:lnTo>
                    <a:lnTo>
                      <a:pt x="50" y="0"/>
                    </a:lnTo>
                    <a:lnTo>
                      <a:pt x="57" y="2"/>
                    </a:lnTo>
                    <a:lnTo>
                      <a:pt x="65" y="4"/>
                    </a:lnTo>
                    <a:lnTo>
                      <a:pt x="74" y="7"/>
                    </a:lnTo>
                    <a:lnTo>
                      <a:pt x="83" y="8"/>
                    </a:lnTo>
                    <a:lnTo>
                      <a:pt x="91" y="7"/>
                    </a:lnTo>
                    <a:lnTo>
                      <a:pt x="99" y="7"/>
                    </a:lnTo>
                    <a:lnTo>
                      <a:pt x="104" y="7"/>
                    </a:lnTo>
                    <a:lnTo>
                      <a:pt x="105" y="9"/>
                    </a:lnTo>
                    <a:lnTo>
                      <a:pt x="101" y="14"/>
                    </a:lnTo>
                    <a:lnTo>
                      <a:pt x="93" y="23"/>
                    </a:lnTo>
                    <a:lnTo>
                      <a:pt x="90" y="24"/>
                    </a:lnTo>
                    <a:lnTo>
                      <a:pt x="89" y="25"/>
                    </a:lnTo>
                    <a:lnTo>
                      <a:pt x="88" y="27"/>
                    </a:lnTo>
                    <a:lnTo>
                      <a:pt x="88" y="28"/>
                    </a:lnTo>
                    <a:lnTo>
                      <a:pt x="88" y="36"/>
                    </a:lnTo>
                    <a:lnTo>
                      <a:pt x="89" y="44"/>
                    </a:lnTo>
                    <a:lnTo>
                      <a:pt x="89" y="53"/>
                    </a:lnTo>
                    <a:lnTo>
                      <a:pt x="90" y="60"/>
                    </a:lnTo>
                    <a:lnTo>
                      <a:pt x="91" y="68"/>
                    </a:lnTo>
                    <a:lnTo>
                      <a:pt x="91" y="76"/>
                    </a:lnTo>
                    <a:lnTo>
                      <a:pt x="93" y="84"/>
                    </a:lnTo>
                    <a:lnTo>
                      <a:pt x="93" y="91"/>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3" name="Freeform 54"/>
              <p:cNvSpPr>
                <a:spLocks/>
              </p:cNvSpPr>
              <p:nvPr/>
            </p:nvSpPr>
            <p:spPr bwMode="auto">
              <a:xfrm>
                <a:off x="2708" y="1985"/>
                <a:ext cx="35" cy="30"/>
              </a:xfrm>
              <a:custGeom>
                <a:avLst/>
                <a:gdLst>
                  <a:gd name="T0" fmla="*/ 31 w 105"/>
                  <a:gd name="T1" fmla="*/ 30 h 91"/>
                  <a:gd name="T2" fmla="*/ 29 w 105"/>
                  <a:gd name="T3" fmla="*/ 23 h 91"/>
                  <a:gd name="T4" fmla="*/ 29 w 105"/>
                  <a:gd name="T5" fmla="*/ 19 h 91"/>
                  <a:gd name="T6" fmla="*/ 28 w 105"/>
                  <a:gd name="T7" fmla="*/ 16 h 91"/>
                  <a:gd name="T8" fmla="*/ 22 w 105"/>
                  <a:gd name="T9" fmla="*/ 16 h 91"/>
                  <a:gd name="T10" fmla="*/ 21 w 105"/>
                  <a:gd name="T11" fmla="*/ 18 h 91"/>
                  <a:gd name="T12" fmla="*/ 17 w 105"/>
                  <a:gd name="T13" fmla="*/ 21 h 91"/>
                  <a:gd name="T14" fmla="*/ 13 w 105"/>
                  <a:gd name="T15" fmla="*/ 19 h 91"/>
                  <a:gd name="T16" fmla="*/ 12 w 105"/>
                  <a:gd name="T17" fmla="*/ 18 h 91"/>
                  <a:gd name="T18" fmla="*/ 12 w 105"/>
                  <a:gd name="T19" fmla="*/ 17 h 91"/>
                  <a:gd name="T20" fmla="*/ 10 w 105"/>
                  <a:gd name="T21" fmla="*/ 17 h 91"/>
                  <a:gd name="T22" fmla="*/ 7 w 105"/>
                  <a:gd name="T23" fmla="*/ 15 h 91"/>
                  <a:gd name="T24" fmla="*/ 5 w 105"/>
                  <a:gd name="T25" fmla="*/ 15 h 91"/>
                  <a:gd name="T26" fmla="*/ 9 w 105"/>
                  <a:gd name="T27" fmla="*/ 13 h 91"/>
                  <a:gd name="T28" fmla="*/ 13 w 105"/>
                  <a:gd name="T29" fmla="*/ 12 h 91"/>
                  <a:gd name="T30" fmla="*/ 16 w 105"/>
                  <a:gd name="T31" fmla="*/ 11 h 91"/>
                  <a:gd name="T32" fmla="*/ 17 w 105"/>
                  <a:gd name="T33" fmla="*/ 9 h 91"/>
                  <a:gd name="T34" fmla="*/ 13 w 105"/>
                  <a:gd name="T35" fmla="*/ 6 h 91"/>
                  <a:gd name="T36" fmla="*/ 8 w 105"/>
                  <a:gd name="T37" fmla="*/ 5 h 91"/>
                  <a:gd name="T38" fmla="*/ 7 w 105"/>
                  <a:gd name="T39" fmla="*/ 4 h 91"/>
                  <a:gd name="T40" fmla="*/ 6 w 105"/>
                  <a:gd name="T41" fmla="*/ 4 h 91"/>
                  <a:gd name="T42" fmla="*/ 5 w 105"/>
                  <a:gd name="T43" fmla="*/ 4 h 91"/>
                  <a:gd name="T44" fmla="*/ 4 w 105"/>
                  <a:gd name="T45" fmla="*/ 5 h 91"/>
                  <a:gd name="T46" fmla="*/ 0 w 105"/>
                  <a:gd name="T47" fmla="*/ 7 h 91"/>
                  <a:gd name="T48" fmla="*/ 0 w 105"/>
                  <a:gd name="T49" fmla="*/ 5 h 91"/>
                  <a:gd name="T50" fmla="*/ 1 w 105"/>
                  <a:gd name="T51" fmla="*/ 3 h 91"/>
                  <a:gd name="T52" fmla="*/ 2 w 105"/>
                  <a:gd name="T53" fmla="*/ 2 h 91"/>
                  <a:gd name="T54" fmla="*/ 5 w 105"/>
                  <a:gd name="T55" fmla="*/ 2 h 91"/>
                  <a:gd name="T56" fmla="*/ 9 w 105"/>
                  <a:gd name="T57" fmla="*/ 1 h 91"/>
                  <a:gd name="T58" fmla="*/ 14 w 105"/>
                  <a:gd name="T59" fmla="*/ 0 h 91"/>
                  <a:gd name="T60" fmla="*/ 19 w 105"/>
                  <a:gd name="T61" fmla="*/ 1 h 91"/>
                  <a:gd name="T62" fmla="*/ 22 w 105"/>
                  <a:gd name="T63" fmla="*/ 1 h 91"/>
                  <a:gd name="T64" fmla="*/ 28 w 105"/>
                  <a:gd name="T65" fmla="*/ 3 h 91"/>
                  <a:gd name="T66" fmla="*/ 33 w 105"/>
                  <a:gd name="T67" fmla="*/ 2 h 91"/>
                  <a:gd name="T68" fmla="*/ 35 w 105"/>
                  <a:gd name="T69" fmla="*/ 3 h 91"/>
                  <a:gd name="T70" fmla="*/ 31 w 105"/>
                  <a:gd name="T71" fmla="*/ 8 h 91"/>
                  <a:gd name="T72" fmla="*/ 30 w 105"/>
                  <a:gd name="T73" fmla="*/ 8 h 91"/>
                  <a:gd name="T74" fmla="*/ 29 w 105"/>
                  <a:gd name="T75" fmla="*/ 9 h 91"/>
                  <a:gd name="T76" fmla="*/ 29 w 105"/>
                  <a:gd name="T77" fmla="*/ 9 h 91"/>
                  <a:gd name="T78" fmla="*/ 30 w 105"/>
                  <a:gd name="T79" fmla="*/ 15 h 91"/>
                  <a:gd name="T80" fmla="*/ 30 w 105"/>
                  <a:gd name="T81" fmla="*/ 20 h 91"/>
                  <a:gd name="T82" fmla="*/ 30 w 105"/>
                  <a:gd name="T83" fmla="*/ 25 h 91"/>
                  <a:gd name="T84" fmla="*/ 31 w 105"/>
                  <a:gd name="T85" fmla="*/ 30 h 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
                  <a:gd name="T130" fmla="*/ 0 h 91"/>
                  <a:gd name="T131" fmla="*/ 105 w 105"/>
                  <a:gd name="T132" fmla="*/ 91 h 9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 h="91">
                    <a:moveTo>
                      <a:pt x="93" y="91"/>
                    </a:moveTo>
                    <a:lnTo>
                      <a:pt x="93" y="91"/>
                    </a:lnTo>
                    <a:lnTo>
                      <a:pt x="88" y="80"/>
                    </a:lnTo>
                    <a:lnTo>
                      <a:pt x="86" y="71"/>
                    </a:lnTo>
                    <a:lnTo>
                      <a:pt x="85" y="64"/>
                    </a:lnTo>
                    <a:lnTo>
                      <a:pt x="86" y="58"/>
                    </a:lnTo>
                    <a:lnTo>
                      <a:pt x="85" y="54"/>
                    </a:lnTo>
                    <a:lnTo>
                      <a:pt x="83" y="50"/>
                    </a:lnTo>
                    <a:lnTo>
                      <a:pt x="78" y="49"/>
                    </a:lnTo>
                    <a:lnTo>
                      <a:pt x="67" y="48"/>
                    </a:lnTo>
                    <a:lnTo>
                      <a:pt x="64" y="54"/>
                    </a:lnTo>
                    <a:lnTo>
                      <a:pt x="59" y="60"/>
                    </a:lnTo>
                    <a:lnTo>
                      <a:pt x="50" y="65"/>
                    </a:lnTo>
                    <a:lnTo>
                      <a:pt x="39" y="59"/>
                    </a:lnTo>
                    <a:lnTo>
                      <a:pt x="37" y="57"/>
                    </a:lnTo>
                    <a:lnTo>
                      <a:pt x="37" y="56"/>
                    </a:lnTo>
                    <a:lnTo>
                      <a:pt x="36" y="54"/>
                    </a:lnTo>
                    <a:lnTo>
                      <a:pt x="35" y="53"/>
                    </a:lnTo>
                    <a:lnTo>
                      <a:pt x="30" y="52"/>
                    </a:lnTo>
                    <a:lnTo>
                      <a:pt x="25" y="50"/>
                    </a:lnTo>
                    <a:lnTo>
                      <a:pt x="20" y="47"/>
                    </a:lnTo>
                    <a:lnTo>
                      <a:pt x="16" y="45"/>
                    </a:lnTo>
                    <a:lnTo>
                      <a:pt x="21" y="42"/>
                    </a:lnTo>
                    <a:lnTo>
                      <a:pt x="27" y="39"/>
                    </a:lnTo>
                    <a:lnTo>
                      <a:pt x="32" y="38"/>
                    </a:lnTo>
                    <a:lnTo>
                      <a:pt x="39" y="36"/>
                    </a:lnTo>
                    <a:lnTo>
                      <a:pt x="49" y="33"/>
                    </a:lnTo>
                    <a:lnTo>
                      <a:pt x="52" y="29"/>
                    </a:lnTo>
                    <a:lnTo>
                      <a:pt x="52" y="26"/>
                    </a:lnTo>
                    <a:lnTo>
                      <a:pt x="47" y="23"/>
                    </a:lnTo>
                    <a:lnTo>
                      <a:pt x="40" y="19"/>
                    </a:lnTo>
                    <a:lnTo>
                      <a:pt x="32" y="16"/>
                    </a:lnTo>
                    <a:lnTo>
                      <a:pt x="25" y="14"/>
                    </a:lnTo>
                    <a:lnTo>
                      <a:pt x="20" y="12"/>
                    </a:lnTo>
                    <a:lnTo>
                      <a:pt x="19" y="12"/>
                    </a:lnTo>
                    <a:lnTo>
                      <a:pt x="17" y="12"/>
                    </a:lnTo>
                    <a:lnTo>
                      <a:pt x="16" y="12"/>
                    </a:lnTo>
                    <a:lnTo>
                      <a:pt x="12" y="15"/>
                    </a:lnTo>
                    <a:lnTo>
                      <a:pt x="6" y="19"/>
                    </a:lnTo>
                    <a:lnTo>
                      <a:pt x="0" y="20"/>
                    </a:lnTo>
                    <a:lnTo>
                      <a:pt x="1" y="15"/>
                    </a:lnTo>
                    <a:lnTo>
                      <a:pt x="2" y="13"/>
                    </a:lnTo>
                    <a:lnTo>
                      <a:pt x="4" y="10"/>
                    </a:lnTo>
                    <a:lnTo>
                      <a:pt x="5" y="9"/>
                    </a:lnTo>
                    <a:lnTo>
                      <a:pt x="7" y="7"/>
                    </a:lnTo>
                    <a:lnTo>
                      <a:pt x="14" y="5"/>
                    </a:lnTo>
                    <a:lnTo>
                      <a:pt x="21" y="3"/>
                    </a:lnTo>
                    <a:lnTo>
                      <a:pt x="27" y="2"/>
                    </a:lnTo>
                    <a:lnTo>
                      <a:pt x="35" y="0"/>
                    </a:lnTo>
                    <a:lnTo>
                      <a:pt x="42" y="0"/>
                    </a:lnTo>
                    <a:lnTo>
                      <a:pt x="50" y="0"/>
                    </a:lnTo>
                    <a:lnTo>
                      <a:pt x="57" y="2"/>
                    </a:lnTo>
                    <a:lnTo>
                      <a:pt x="65" y="4"/>
                    </a:lnTo>
                    <a:lnTo>
                      <a:pt x="74" y="7"/>
                    </a:lnTo>
                    <a:lnTo>
                      <a:pt x="83" y="8"/>
                    </a:lnTo>
                    <a:lnTo>
                      <a:pt x="91" y="7"/>
                    </a:lnTo>
                    <a:lnTo>
                      <a:pt x="99" y="7"/>
                    </a:lnTo>
                    <a:lnTo>
                      <a:pt x="104" y="7"/>
                    </a:lnTo>
                    <a:lnTo>
                      <a:pt x="105" y="9"/>
                    </a:lnTo>
                    <a:lnTo>
                      <a:pt x="101" y="14"/>
                    </a:lnTo>
                    <a:lnTo>
                      <a:pt x="93" y="23"/>
                    </a:lnTo>
                    <a:lnTo>
                      <a:pt x="90" y="24"/>
                    </a:lnTo>
                    <a:lnTo>
                      <a:pt x="89" y="25"/>
                    </a:lnTo>
                    <a:lnTo>
                      <a:pt x="88" y="27"/>
                    </a:lnTo>
                    <a:lnTo>
                      <a:pt x="88" y="28"/>
                    </a:lnTo>
                    <a:lnTo>
                      <a:pt x="88" y="36"/>
                    </a:lnTo>
                    <a:lnTo>
                      <a:pt x="89" y="44"/>
                    </a:lnTo>
                    <a:lnTo>
                      <a:pt x="89" y="53"/>
                    </a:lnTo>
                    <a:lnTo>
                      <a:pt x="90" y="60"/>
                    </a:lnTo>
                    <a:lnTo>
                      <a:pt x="91" y="68"/>
                    </a:lnTo>
                    <a:lnTo>
                      <a:pt x="91" y="76"/>
                    </a:lnTo>
                    <a:lnTo>
                      <a:pt x="93" y="84"/>
                    </a:lnTo>
                    <a:lnTo>
                      <a:pt x="93" y="9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4" name="Freeform 55"/>
              <p:cNvSpPr>
                <a:spLocks/>
              </p:cNvSpPr>
              <p:nvPr/>
            </p:nvSpPr>
            <p:spPr bwMode="auto">
              <a:xfrm>
                <a:off x="2750" y="1967"/>
                <a:ext cx="46" cy="29"/>
              </a:xfrm>
              <a:custGeom>
                <a:avLst/>
                <a:gdLst>
                  <a:gd name="T0" fmla="*/ 16 w 139"/>
                  <a:gd name="T1" fmla="*/ 25 h 88"/>
                  <a:gd name="T2" fmla="*/ 14 w 139"/>
                  <a:gd name="T3" fmla="*/ 24 h 88"/>
                  <a:gd name="T4" fmla="*/ 13 w 139"/>
                  <a:gd name="T5" fmla="*/ 23 h 88"/>
                  <a:gd name="T6" fmla="*/ 12 w 139"/>
                  <a:gd name="T7" fmla="*/ 23 h 88"/>
                  <a:gd name="T8" fmla="*/ 11 w 139"/>
                  <a:gd name="T9" fmla="*/ 25 h 88"/>
                  <a:gd name="T10" fmla="*/ 8 w 139"/>
                  <a:gd name="T11" fmla="*/ 25 h 88"/>
                  <a:gd name="T12" fmla="*/ 6 w 139"/>
                  <a:gd name="T13" fmla="*/ 21 h 88"/>
                  <a:gd name="T14" fmla="*/ 2 w 139"/>
                  <a:gd name="T15" fmla="*/ 19 h 88"/>
                  <a:gd name="T16" fmla="*/ 2 w 139"/>
                  <a:gd name="T17" fmla="*/ 16 h 88"/>
                  <a:gd name="T18" fmla="*/ 5 w 139"/>
                  <a:gd name="T19" fmla="*/ 13 h 88"/>
                  <a:gd name="T20" fmla="*/ 8 w 139"/>
                  <a:gd name="T21" fmla="*/ 11 h 88"/>
                  <a:gd name="T22" fmla="*/ 12 w 139"/>
                  <a:gd name="T23" fmla="*/ 9 h 88"/>
                  <a:gd name="T24" fmla="*/ 14 w 139"/>
                  <a:gd name="T25" fmla="*/ 8 h 88"/>
                  <a:gd name="T26" fmla="*/ 15 w 139"/>
                  <a:gd name="T27" fmla="*/ 7 h 88"/>
                  <a:gd name="T28" fmla="*/ 16 w 139"/>
                  <a:gd name="T29" fmla="*/ 7 h 88"/>
                  <a:gd name="T30" fmla="*/ 18 w 139"/>
                  <a:gd name="T31" fmla="*/ 6 h 88"/>
                  <a:gd name="T32" fmla="*/ 20 w 139"/>
                  <a:gd name="T33" fmla="*/ 5 h 88"/>
                  <a:gd name="T34" fmla="*/ 21 w 139"/>
                  <a:gd name="T35" fmla="*/ 5 h 88"/>
                  <a:gd name="T36" fmla="*/ 25 w 139"/>
                  <a:gd name="T37" fmla="*/ 3 h 88"/>
                  <a:gd name="T38" fmla="*/ 30 w 139"/>
                  <a:gd name="T39" fmla="*/ 2 h 88"/>
                  <a:gd name="T40" fmla="*/ 34 w 139"/>
                  <a:gd name="T41" fmla="*/ 0 h 88"/>
                  <a:gd name="T42" fmla="*/ 39 w 139"/>
                  <a:gd name="T43" fmla="*/ 0 h 88"/>
                  <a:gd name="T44" fmla="*/ 43 w 139"/>
                  <a:gd name="T45" fmla="*/ 0 h 88"/>
                  <a:gd name="T46" fmla="*/ 43 w 139"/>
                  <a:gd name="T47" fmla="*/ 0 h 88"/>
                  <a:gd name="T48" fmla="*/ 44 w 139"/>
                  <a:gd name="T49" fmla="*/ 0 h 88"/>
                  <a:gd name="T50" fmla="*/ 44 w 139"/>
                  <a:gd name="T51" fmla="*/ 0 h 88"/>
                  <a:gd name="T52" fmla="*/ 46 w 139"/>
                  <a:gd name="T53" fmla="*/ 1 h 88"/>
                  <a:gd name="T54" fmla="*/ 43 w 139"/>
                  <a:gd name="T55" fmla="*/ 3 h 88"/>
                  <a:gd name="T56" fmla="*/ 39 w 139"/>
                  <a:gd name="T57" fmla="*/ 2 h 88"/>
                  <a:gd name="T58" fmla="*/ 34 w 139"/>
                  <a:gd name="T59" fmla="*/ 3 h 88"/>
                  <a:gd name="T60" fmla="*/ 30 w 139"/>
                  <a:gd name="T61" fmla="*/ 5 h 88"/>
                  <a:gd name="T62" fmla="*/ 26 w 139"/>
                  <a:gd name="T63" fmla="*/ 7 h 88"/>
                  <a:gd name="T64" fmla="*/ 24 w 139"/>
                  <a:gd name="T65" fmla="*/ 9 h 88"/>
                  <a:gd name="T66" fmla="*/ 23 w 139"/>
                  <a:gd name="T67" fmla="*/ 10 h 88"/>
                  <a:gd name="T68" fmla="*/ 23 w 139"/>
                  <a:gd name="T69" fmla="*/ 10 h 88"/>
                  <a:gd name="T70" fmla="*/ 23 w 139"/>
                  <a:gd name="T71" fmla="*/ 11 h 88"/>
                  <a:gd name="T72" fmla="*/ 22 w 139"/>
                  <a:gd name="T73" fmla="*/ 13 h 88"/>
                  <a:gd name="T74" fmla="*/ 18 w 139"/>
                  <a:gd name="T75" fmla="*/ 16 h 88"/>
                  <a:gd name="T76" fmla="*/ 16 w 139"/>
                  <a:gd name="T77" fmla="*/ 17 h 88"/>
                  <a:gd name="T78" fmla="*/ 15 w 139"/>
                  <a:gd name="T79" fmla="*/ 17 h 88"/>
                  <a:gd name="T80" fmla="*/ 15 w 139"/>
                  <a:gd name="T81" fmla="*/ 18 h 88"/>
                  <a:gd name="T82" fmla="*/ 15 w 139"/>
                  <a:gd name="T83" fmla="*/ 19 h 88"/>
                  <a:gd name="T84" fmla="*/ 15 w 139"/>
                  <a:gd name="T85" fmla="*/ 19 h 88"/>
                  <a:gd name="T86" fmla="*/ 20 w 139"/>
                  <a:gd name="T87" fmla="*/ 18 h 88"/>
                  <a:gd name="T88" fmla="*/ 26 w 139"/>
                  <a:gd name="T89" fmla="*/ 17 h 88"/>
                  <a:gd name="T90" fmla="*/ 29 w 139"/>
                  <a:gd name="T91" fmla="*/ 16 h 88"/>
                  <a:gd name="T92" fmla="*/ 33 w 139"/>
                  <a:gd name="T93" fmla="*/ 16 h 88"/>
                  <a:gd name="T94" fmla="*/ 37 w 139"/>
                  <a:gd name="T95" fmla="*/ 16 h 88"/>
                  <a:gd name="T96" fmla="*/ 39 w 139"/>
                  <a:gd name="T97" fmla="*/ 17 h 88"/>
                  <a:gd name="T98" fmla="*/ 39 w 139"/>
                  <a:gd name="T99" fmla="*/ 17 h 88"/>
                  <a:gd name="T100" fmla="*/ 38 w 139"/>
                  <a:gd name="T101" fmla="*/ 18 h 88"/>
                  <a:gd name="T102" fmla="*/ 33 w 139"/>
                  <a:gd name="T103" fmla="*/ 20 h 88"/>
                  <a:gd name="T104" fmla="*/ 30 w 139"/>
                  <a:gd name="T105" fmla="*/ 22 h 88"/>
                  <a:gd name="T106" fmla="*/ 28 w 139"/>
                  <a:gd name="T107" fmla="*/ 25 h 88"/>
                  <a:gd name="T108" fmla="*/ 25 w 139"/>
                  <a:gd name="T109" fmla="*/ 28 h 88"/>
                  <a:gd name="T110" fmla="*/ 21 w 139"/>
                  <a:gd name="T111" fmla="*/ 29 h 88"/>
                  <a:gd name="T112" fmla="*/ 18 w 139"/>
                  <a:gd name="T113" fmla="*/ 28 h 88"/>
                  <a:gd name="T114" fmla="*/ 17 w 139"/>
                  <a:gd name="T115" fmla="*/ 26 h 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9"/>
                  <a:gd name="T175" fmla="*/ 0 h 88"/>
                  <a:gd name="T176" fmla="*/ 139 w 139"/>
                  <a:gd name="T177" fmla="*/ 88 h 8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9" h="88">
                    <a:moveTo>
                      <a:pt x="50" y="77"/>
                    </a:moveTo>
                    <a:lnTo>
                      <a:pt x="48" y="77"/>
                    </a:lnTo>
                    <a:lnTo>
                      <a:pt x="44" y="76"/>
                    </a:lnTo>
                    <a:lnTo>
                      <a:pt x="41" y="73"/>
                    </a:lnTo>
                    <a:lnTo>
                      <a:pt x="38" y="71"/>
                    </a:lnTo>
                    <a:lnTo>
                      <a:pt x="36" y="71"/>
                    </a:lnTo>
                    <a:lnTo>
                      <a:pt x="33" y="75"/>
                    </a:lnTo>
                    <a:lnTo>
                      <a:pt x="29" y="76"/>
                    </a:lnTo>
                    <a:lnTo>
                      <a:pt x="25" y="75"/>
                    </a:lnTo>
                    <a:lnTo>
                      <a:pt x="23" y="70"/>
                    </a:lnTo>
                    <a:lnTo>
                      <a:pt x="18" y="63"/>
                    </a:lnTo>
                    <a:lnTo>
                      <a:pt x="11" y="59"/>
                    </a:lnTo>
                    <a:lnTo>
                      <a:pt x="5" y="57"/>
                    </a:lnTo>
                    <a:lnTo>
                      <a:pt x="0" y="52"/>
                    </a:lnTo>
                    <a:lnTo>
                      <a:pt x="5" y="49"/>
                    </a:lnTo>
                    <a:lnTo>
                      <a:pt x="10" y="45"/>
                    </a:lnTo>
                    <a:lnTo>
                      <a:pt x="14" y="40"/>
                    </a:lnTo>
                    <a:lnTo>
                      <a:pt x="20" y="37"/>
                    </a:lnTo>
                    <a:lnTo>
                      <a:pt x="25" y="32"/>
                    </a:lnTo>
                    <a:lnTo>
                      <a:pt x="30" y="29"/>
                    </a:lnTo>
                    <a:lnTo>
                      <a:pt x="36" y="26"/>
                    </a:lnTo>
                    <a:lnTo>
                      <a:pt x="43" y="24"/>
                    </a:lnTo>
                    <a:lnTo>
                      <a:pt x="44" y="24"/>
                    </a:lnTo>
                    <a:lnTo>
                      <a:pt x="44" y="22"/>
                    </a:lnTo>
                    <a:lnTo>
                      <a:pt x="44" y="21"/>
                    </a:lnTo>
                    <a:lnTo>
                      <a:pt x="48" y="20"/>
                    </a:lnTo>
                    <a:lnTo>
                      <a:pt x="51" y="19"/>
                    </a:lnTo>
                    <a:lnTo>
                      <a:pt x="55" y="17"/>
                    </a:lnTo>
                    <a:lnTo>
                      <a:pt x="56" y="15"/>
                    </a:lnTo>
                    <a:lnTo>
                      <a:pt x="59" y="15"/>
                    </a:lnTo>
                    <a:lnTo>
                      <a:pt x="61" y="14"/>
                    </a:lnTo>
                    <a:lnTo>
                      <a:pt x="63" y="14"/>
                    </a:lnTo>
                    <a:lnTo>
                      <a:pt x="65" y="14"/>
                    </a:lnTo>
                    <a:lnTo>
                      <a:pt x="76" y="10"/>
                    </a:lnTo>
                    <a:lnTo>
                      <a:pt x="84" y="7"/>
                    </a:lnTo>
                    <a:lnTo>
                      <a:pt x="91" y="5"/>
                    </a:lnTo>
                    <a:lnTo>
                      <a:pt x="98" y="4"/>
                    </a:lnTo>
                    <a:lnTo>
                      <a:pt x="104" y="1"/>
                    </a:lnTo>
                    <a:lnTo>
                      <a:pt x="111" y="1"/>
                    </a:lnTo>
                    <a:lnTo>
                      <a:pt x="119" y="0"/>
                    </a:lnTo>
                    <a:lnTo>
                      <a:pt x="130" y="0"/>
                    </a:lnTo>
                    <a:lnTo>
                      <a:pt x="131" y="0"/>
                    </a:lnTo>
                    <a:lnTo>
                      <a:pt x="134" y="0"/>
                    </a:lnTo>
                    <a:lnTo>
                      <a:pt x="135" y="0"/>
                    </a:lnTo>
                    <a:lnTo>
                      <a:pt x="139" y="4"/>
                    </a:lnTo>
                    <a:lnTo>
                      <a:pt x="136" y="7"/>
                    </a:lnTo>
                    <a:lnTo>
                      <a:pt x="130" y="8"/>
                    </a:lnTo>
                    <a:lnTo>
                      <a:pt x="125" y="7"/>
                    </a:lnTo>
                    <a:lnTo>
                      <a:pt x="118" y="7"/>
                    </a:lnTo>
                    <a:lnTo>
                      <a:pt x="111" y="8"/>
                    </a:lnTo>
                    <a:lnTo>
                      <a:pt x="104" y="10"/>
                    </a:lnTo>
                    <a:lnTo>
                      <a:pt x="98" y="12"/>
                    </a:lnTo>
                    <a:lnTo>
                      <a:pt x="91" y="15"/>
                    </a:lnTo>
                    <a:lnTo>
                      <a:pt x="85" y="19"/>
                    </a:lnTo>
                    <a:lnTo>
                      <a:pt x="79" y="22"/>
                    </a:lnTo>
                    <a:lnTo>
                      <a:pt x="74" y="27"/>
                    </a:lnTo>
                    <a:lnTo>
                      <a:pt x="73" y="28"/>
                    </a:lnTo>
                    <a:lnTo>
                      <a:pt x="71" y="30"/>
                    </a:lnTo>
                    <a:lnTo>
                      <a:pt x="70" y="30"/>
                    </a:lnTo>
                    <a:lnTo>
                      <a:pt x="70" y="31"/>
                    </a:lnTo>
                    <a:lnTo>
                      <a:pt x="70" y="32"/>
                    </a:lnTo>
                    <a:lnTo>
                      <a:pt x="70" y="33"/>
                    </a:lnTo>
                    <a:lnTo>
                      <a:pt x="65" y="38"/>
                    </a:lnTo>
                    <a:lnTo>
                      <a:pt x="59" y="42"/>
                    </a:lnTo>
                    <a:lnTo>
                      <a:pt x="54" y="48"/>
                    </a:lnTo>
                    <a:lnTo>
                      <a:pt x="50" y="52"/>
                    </a:lnTo>
                    <a:lnTo>
                      <a:pt x="49" y="53"/>
                    </a:lnTo>
                    <a:lnTo>
                      <a:pt x="48" y="53"/>
                    </a:lnTo>
                    <a:lnTo>
                      <a:pt x="46" y="53"/>
                    </a:lnTo>
                    <a:lnTo>
                      <a:pt x="45" y="55"/>
                    </a:lnTo>
                    <a:lnTo>
                      <a:pt x="45" y="56"/>
                    </a:lnTo>
                    <a:lnTo>
                      <a:pt x="45" y="57"/>
                    </a:lnTo>
                    <a:lnTo>
                      <a:pt x="45" y="58"/>
                    </a:lnTo>
                    <a:lnTo>
                      <a:pt x="44" y="59"/>
                    </a:lnTo>
                    <a:lnTo>
                      <a:pt x="46" y="58"/>
                    </a:lnTo>
                    <a:lnTo>
                      <a:pt x="53" y="57"/>
                    </a:lnTo>
                    <a:lnTo>
                      <a:pt x="60" y="56"/>
                    </a:lnTo>
                    <a:lnTo>
                      <a:pt x="69" y="53"/>
                    </a:lnTo>
                    <a:lnTo>
                      <a:pt x="78" y="52"/>
                    </a:lnTo>
                    <a:lnTo>
                      <a:pt x="84" y="51"/>
                    </a:lnTo>
                    <a:lnTo>
                      <a:pt x="89" y="50"/>
                    </a:lnTo>
                    <a:lnTo>
                      <a:pt x="91" y="50"/>
                    </a:lnTo>
                    <a:lnTo>
                      <a:pt x="99" y="49"/>
                    </a:lnTo>
                    <a:lnTo>
                      <a:pt x="105" y="49"/>
                    </a:lnTo>
                    <a:lnTo>
                      <a:pt x="111" y="49"/>
                    </a:lnTo>
                    <a:lnTo>
                      <a:pt x="119" y="52"/>
                    </a:lnTo>
                    <a:lnTo>
                      <a:pt x="118" y="52"/>
                    </a:lnTo>
                    <a:lnTo>
                      <a:pt x="114" y="55"/>
                    </a:lnTo>
                    <a:lnTo>
                      <a:pt x="106" y="58"/>
                    </a:lnTo>
                    <a:lnTo>
                      <a:pt x="99" y="61"/>
                    </a:lnTo>
                    <a:lnTo>
                      <a:pt x="93" y="62"/>
                    </a:lnTo>
                    <a:lnTo>
                      <a:pt x="90" y="66"/>
                    </a:lnTo>
                    <a:lnTo>
                      <a:pt x="86" y="70"/>
                    </a:lnTo>
                    <a:lnTo>
                      <a:pt x="84" y="76"/>
                    </a:lnTo>
                    <a:lnTo>
                      <a:pt x="80" y="80"/>
                    </a:lnTo>
                    <a:lnTo>
                      <a:pt x="76" y="85"/>
                    </a:lnTo>
                    <a:lnTo>
                      <a:pt x="71" y="88"/>
                    </a:lnTo>
                    <a:lnTo>
                      <a:pt x="64" y="88"/>
                    </a:lnTo>
                    <a:lnTo>
                      <a:pt x="55" y="86"/>
                    </a:lnTo>
                    <a:lnTo>
                      <a:pt x="53" y="85"/>
                    </a:lnTo>
                    <a:lnTo>
                      <a:pt x="51" y="82"/>
                    </a:lnTo>
                    <a:lnTo>
                      <a:pt x="50" y="79"/>
                    </a:lnTo>
                    <a:lnTo>
                      <a:pt x="50" y="77"/>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5" name="Freeform 56"/>
              <p:cNvSpPr>
                <a:spLocks/>
              </p:cNvSpPr>
              <p:nvPr/>
            </p:nvSpPr>
            <p:spPr bwMode="auto">
              <a:xfrm>
                <a:off x="2750" y="1967"/>
                <a:ext cx="46" cy="29"/>
              </a:xfrm>
              <a:custGeom>
                <a:avLst/>
                <a:gdLst>
                  <a:gd name="T0" fmla="*/ 16 w 139"/>
                  <a:gd name="T1" fmla="*/ 25 h 88"/>
                  <a:gd name="T2" fmla="*/ 13 w 139"/>
                  <a:gd name="T3" fmla="*/ 23 h 88"/>
                  <a:gd name="T4" fmla="*/ 13 w 139"/>
                  <a:gd name="T5" fmla="*/ 23 h 88"/>
                  <a:gd name="T6" fmla="*/ 12 w 139"/>
                  <a:gd name="T7" fmla="*/ 23 h 88"/>
                  <a:gd name="T8" fmla="*/ 8 w 139"/>
                  <a:gd name="T9" fmla="*/ 25 h 88"/>
                  <a:gd name="T10" fmla="*/ 6 w 139"/>
                  <a:gd name="T11" fmla="*/ 21 h 88"/>
                  <a:gd name="T12" fmla="*/ 0 w 139"/>
                  <a:gd name="T13" fmla="*/ 17 h 88"/>
                  <a:gd name="T14" fmla="*/ 3 w 139"/>
                  <a:gd name="T15" fmla="*/ 15 h 88"/>
                  <a:gd name="T16" fmla="*/ 8 w 139"/>
                  <a:gd name="T17" fmla="*/ 11 h 88"/>
                  <a:gd name="T18" fmla="*/ 14 w 139"/>
                  <a:gd name="T19" fmla="*/ 8 h 88"/>
                  <a:gd name="T20" fmla="*/ 15 w 139"/>
                  <a:gd name="T21" fmla="*/ 8 h 88"/>
                  <a:gd name="T22" fmla="*/ 15 w 139"/>
                  <a:gd name="T23" fmla="*/ 7 h 88"/>
                  <a:gd name="T24" fmla="*/ 18 w 139"/>
                  <a:gd name="T25" fmla="*/ 6 h 88"/>
                  <a:gd name="T26" fmla="*/ 20 w 139"/>
                  <a:gd name="T27" fmla="*/ 5 h 88"/>
                  <a:gd name="T28" fmla="*/ 22 w 139"/>
                  <a:gd name="T29" fmla="*/ 5 h 88"/>
                  <a:gd name="T30" fmla="*/ 28 w 139"/>
                  <a:gd name="T31" fmla="*/ 2 h 88"/>
                  <a:gd name="T32" fmla="*/ 34 w 139"/>
                  <a:gd name="T33" fmla="*/ 0 h 88"/>
                  <a:gd name="T34" fmla="*/ 43 w 139"/>
                  <a:gd name="T35" fmla="*/ 0 h 88"/>
                  <a:gd name="T36" fmla="*/ 43 w 139"/>
                  <a:gd name="T37" fmla="*/ 0 h 88"/>
                  <a:gd name="T38" fmla="*/ 44 w 139"/>
                  <a:gd name="T39" fmla="*/ 0 h 88"/>
                  <a:gd name="T40" fmla="*/ 44 w 139"/>
                  <a:gd name="T41" fmla="*/ 0 h 88"/>
                  <a:gd name="T42" fmla="*/ 46 w 139"/>
                  <a:gd name="T43" fmla="*/ 1 h 88"/>
                  <a:gd name="T44" fmla="*/ 41 w 139"/>
                  <a:gd name="T45" fmla="*/ 2 h 88"/>
                  <a:gd name="T46" fmla="*/ 37 w 139"/>
                  <a:gd name="T47" fmla="*/ 3 h 88"/>
                  <a:gd name="T48" fmla="*/ 30 w 139"/>
                  <a:gd name="T49" fmla="*/ 5 h 88"/>
                  <a:gd name="T50" fmla="*/ 24 w 139"/>
                  <a:gd name="T51" fmla="*/ 9 h 88"/>
                  <a:gd name="T52" fmla="*/ 24 w 139"/>
                  <a:gd name="T53" fmla="*/ 9 h 88"/>
                  <a:gd name="T54" fmla="*/ 23 w 139"/>
                  <a:gd name="T55" fmla="*/ 10 h 88"/>
                  <a:gd name="T56" fmla="*/ 23 w 139"/>
                  <a:gd name="T57" fmla="*/ 11 h 88"/>
                  <a:gd name="T58" fmla="*/ 22 w 139"/>
                  <a:gd name="T59" fmla="*/ 13 h 88"/>
                  <a:gd name="T60" fmla="*/ 17 w 139"/>
                  <a:gd name="T61" fmla="*/ 17 h 88"/>
                  <a:gd name="T62" fmla="*/ 16 w 139"/>
                  <a:gd name="T63" fmla="*/ 17 h 88"/>
                  <a:gd name="T64" fmla="*/ 15 w 139"/>
                  <a:gd name="T65" fmla="*/ 18 h 88"/>
                  <a:gd name="T66" fmla="*/ 15 w 139"/>
                  <a:gd name="T67" fmla="*/ 19 h 88"/>
                  <a:gd name="T68" fmla="*/ 15 w 139"/>
                  <a:gd name="T69" fmla="*/ 19 h 88"/>
                  <a:gd name="T70" fmla="*/ 23 w 139"/>
                  <a:gd name="T71" fmla="*/ 17 h 88"/>
                  <a:gd name="T72" fmla="*/ 29 w 139"/>
                  <a:gd name="T73" fmla="*/ 16 h 88"/>
                  <a:gd name="T74" fmla="*/ 33 w 139"/>
                  <a:gd name="T75" fmla="*/ 16 h 88"/>
                  <a:gd name="T76" fmla="*/ 39 w 139"/>
                  <a:gd name="T77" fmla="*/ 17 h 88"/>
                  <a:gd name="T78" fmla="*/ 39 w 139"/>
                  <a:gd name="T79" fmla="*/ 17 h 88"/>
                  <a:gd name="T80" fmla="*/ 39 w 139"/>
                  <a:gd name="T81" fmla="*/ 17 h 88"/>
                  <a:gd name="T82" fmla="*/ 33 w 139"/>
                  <a:gd name="T83" fmla="*/ 20 h 88"/>
                  <a:gd name="T84" fmla="*/ 30 w 139"/>
                  <a:gd name="T85" fmla="*/ 22 h 88"/>
                  <a:gd name="T86" fmla="*/ 26 w 139"/>
                  <a:gd name="T87" fmla="*/ 26 h 88"/>
                  <a:gd name="T88" fmla="*/ 21 w 139"/>
                  <a:gd name="T89" fmla="*/ 29 h 88"/>
                  <a:gd name="T90" fmla="*/ 18 w 139"/>
                  <a:gd name="T91" fmla="*/ 28 h 88"/>
                  <a:gd name="T92" fmla="*/ 17 w 139"/>
                  <a:gd name="T93" fmla="*/ 25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9"/>
                  <a:gd name="T142" fmla="*/ 0 h 88"/>
                  <a:gd name="T143" fmla="*/ 139 w 139"/>
                  <a:gd name="T144" fmla="*/ 88 h 8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9" h="88">
                    <a:moveTo>
                      <a:pt x="50" y="77"/>
                    </a:moveTo>
                    <a:lnTo>
                      <a:pt x="50" y="77"/>
                    </a:lnTo>
                    <a:lnTo>
                      <a:pt x="48" y="77"/>
                    </a:lnTo>
                    <a:lnTo>
                      <a:pt x="44" y="76"/>
                    </a:lnTo>
                    <a:lnTo>
                      <a:pt x="41" y="73"/>
                    </a:lnTo>
                    <a:lnTo>
                      <a:pt x="38" y="71"/>
                    </a:lnTo>
                    <a:lnTo>
                      <a:pt x="36" y="71"/>
                    </a:lnTo>
                    <a:lnTo>
                      <a:pt x="33" y="75"/>
                    </a:lnTo>
                    <a:lnTo>
                      <a:pt x="29" y="76"/>
                    </a:lnTo>
                    <a:lnTo>
                      <a:pt x="25" y="75"/>
                    </a:lnTo>
                    <a:lnTo>
                      <a:pt x="23" y="70"/>
                    </a:lnTo>
                    <a:lnTo>
                      <a:pt x="18" y="63"/>
                    </a:lnTo>
                    <a:lnTo>
                      <a:pt x="11" y="59"/>
                    </a:lnTo>
                    <a:lnTo>
                      <a:pt x="5" y="57"/>
                    </a:lnTo>
                    <a:lnTo>
                      <a:pt x="0" y="52"/>
                    </a:lnTo>
                    <a:lnTo>
                      <a:pt x="5" y="49"/>
                    </a:lnTo>
                    <a:lnTo>
                      <a:pt x="10" y="45"/>
                    </a:lnTo>
                    <a:lnTo>
                      <a:pt x="14" y="40"/>
                    </a:lnTo>
                    <a:lnTo>
                      <a:pt x="20" y="37"/>
                    </a:lnTo>
                    <a:lnTo>
                      <a:pt x="25" y="32"/>
                    </a:lnTo>
                    <a:lnTo>
                      <a:pt x="30" y="29"/>
                    </a:lnTo>
                    <a:lnTo>
                      <a:pt x="36" y="26"/>
                    </a:lnTo>
                    <a:lnTo>
                      <a:pt x="43" y="24"/>
                    </a:lnTo>
                    <a:lnTo>
                      <a:pt x="44" y="24"/>
                    </a:lnTo>
                    <a:lnTo>
                      <a:pt x="44" y="22"/>
                    </a:lnTo>
                    <a:lnTo>
                      <a:pt x="44" y="21"/>
                    </a:lnTo>
                    <a:lnTo>
                      <a:pt x="48" y="20"/>
                    </a:lnTo>
                    <a:lnTo>
                      <a:pt x="51" y="19"/>
                    </a:lnTo>
                    <a:lnTo>
                      <a:pt x="55" y="17"/>
                    </a:lnTo>
                    <a:lnTo>
                      <a:pt x="56" y="15"/>
                    </a:lnTo>
                    <a:lnTo>
                      <a:pt x="59" y="15"/>
                    </a:lnTo>
                    <a:lnTo>
                      <a:pt x="61" y="14"/>
                    </a:lnTo>
                    <a:lnTo>
                      <a:pt x="63" y="14"/>
                    </a:lnTo>
                    <a:lnTo>
                      <a:pt x="65" y="14"/>
                    </a:lnTo>
                    <a:lnTo>
                      <a:pt x="76" y="10"/>
                    </a:lnTo>
                    <a:lnTo>
                      <a:pt x="84" y="7"/>
                    </a:lnTo>
                    <a:lnTo>
                      <a:pt x="91" y="5"/>
                    </a:lnTo>
                    <a:lnTo>
                      <a:pt x="98" y="4"/>
                    </a:lnTo>
                    <a:lnTo>
                      <a:pt x="104" y="1"/>
                    </a:lnTo>
                    <a:lnTo>
                      <a:pt x="111" y="1"/>
                    </a:lnTo>
                    <a:lnTo>
                      <a:pt x="119" y="0"/>
                    </a:lnTo>
                    <a:lnTo>
                      <a:pt x="130" y="0"/>
                    </a:lnTo>
                    <a:lnTo>
                      <a:pt x="131" y="0"/>
                    </a:lnTo>
                    <a:lnTo>
                      <a:pt x="134" y="0"/>
                    </a:lnTo>
                    <a:lnTo>
                      <a:pt x="135" y="0"/>
                    </a:lnTo>
                    <a:lnTo>
                      <a:pt x="139" y="4"/>
                    </a:lnTo>
                    <a:lnTo>
                      <a:pt x="136" y="7"/>
                    </a:lnTo>
                    <a:lnTo>
                      <a:pt x="130" y="8"/>
                    </a:lnTo>
                    <a:lnTo>
                      <a:pt x="125" y="7"/>
                    </a:lnTo>
                    <a:lnTo>
                      <a:pt x="118" y="7"/>
                    </a:lnTo>
                    <a:lnTo>
                      <a:pt x="111" y="8"/>
                    </a:lnTo>
                    <a:lnTo>
                      <a:pt x="104" y="10"/>
                    </a:lnTo>
                    <a:lnTo>
                      <a:pt x="98" y="12"/>
                    </a:lnTo>
                    <a:lnTo>
                      <a:pt x="91" y="15"/>
                    </a:lnTo>
                    <a:lnTo>
                      <a:pt x="85" y="19"/>
                    </a:lnTo>
                    <a:lnTo>
                      <a:pt x="79" y="22"/>
                    </a:lnTo>
                    <a:lnTo>
                      <a:pt x="74" y="27"/>
                    </a:lnTo>
                    <a:lnTo>
                      <a:pt x="73" y="28"/>
                    </a:lnTo>
                    <a:lnTo>
                      <a:pt x="71" y="30"/>
                    </a:lnTo>
                    <a:lnTo>
                      <a:pt x="70" y="30"/>
                    </a:lnTo>
                    <a:lnTo>
                      <a:pt x="70" y="31"/>
                    </a:lnTo>
                    <a:lnTo>
                      <a:pt x="70" y="32"/>
                    </a:lnTo>
                    <a:lnTo>
                      <a:pt x="70" y="33"/>
                    </a:lnTo>
                    <a:lnTo>
                      <a:pt x="65" y="38"/>
                    </a:lnTo>
                    <a:lnTo>
                      <a:pt x="59" y="42"/>
                    </a:lnTo>
                    <a:lnTo>
                      <a:pt x="54" y="48"/>
                    </a:lnTo>
                    <a:lnTo>
                      <a:pt x="50" y="52"/>
                    </a:lnTo>
                    <a:lnTo>
                      <a:pt x="49" y="53"/>
                    </a:lnTo>
                    <a:lnTo>
                      <a:pt x="48" y="53"/>
                    </a:lnTo>
                    <a:lnTo>
                      <a:pt x="46" y="53"/>
                    </a:lnTo>
                    <a:lnTo>
                      <a:pt x="45" y="55"/>
                    </a:lnTo>
                    <a:lnTo>
                      <a:pt x="45" y="56"/>
                    </a:lnTo>
                    <a:lnTo>
                      <a:pt x="45" y="57"/>
                    </a:lnTo>
                    <a:lnTo>
                      <a:pt x="45" y="58"/>
                    </a:lnTo>
                    <a:lnTo>
                      <a:pt x="44" y="59"/>
                    </a:lnTo>
                    <a:lnTo>
                      <a:pt x="46" y="58"/>
                    </a:lnTo>
                    <a:lnTo>
                      <a:pt x="53" y="57"/>
                    </a:lnTo>
                    <a:lnTo>
                      <a:pt x="60" y="56"/>
                    </a:lnTo>
                    <a:lnTo>
                      <a:pt x="69" y="53"/>
                    </a:lnTo>
                    <a:lnTo>
                      <a:pt x="78" y="52"/>
                    </a:lnTo>
                    <a:lnTo>
                      <a:pt x="84" y="51"/>
                    </a:lnTo>
                    <a:lnTo>
                      <a:pt x="89" y="50"/>
                    </a:lnTo>
                    <a:lnTo>
                      <a:pt x="91" y="50"/>
                    </a:lnTo>
                    <a:lnTo>
                      <a:pt x="99" y="49"/>
                    </a:lnTo>
                    <a:lnTo>
                      <a:pt x="105" y="49"/>
                    </a:lnTo>
                    <a:lnTo>
                      <a:pt x="111" y="49"/>
                    </a:lnTo>
                    <a:lnTo>
                      <a:pt x="119" y="52"/>
                    </a:lnTo>
                    <a:lnTo>
                      <a:pt x="118" y="52"/>
                    </a:lnTo>
                    <a:lnTo>
                      <a:pt x="114" y="55"/>
                    </a:lnTo>
                    <a:lnTo>
                      <a:pt x="106" y="58"/>
                    </a:lnTo>
                    <a:lnTo>
                      <a:pt x="99" y="61"/>
                    </a:lnTo>
                    <a:lnTo>
                      <a:pt x="93" y="62"/>
                    </a:lnTo>
                    <a:lnTo>
                      <a:pt x="90" y="66"/>
                    </a:lnTo>
                    <a:lnTo>
                      <a:pt x="86" y="70"/>
                    </a:lnTo>
                    <a:lnTo>
                      <a:pt x="84" y="76"/>
                    </a:lnTo>
                    <a:lnTo>
                      <a:pt x="80" y="80"/>
                    </a:lnTo>
                    <a:lnTo>
                      <a:pt x="76" y="85"/>
                    </a:lnTo>
                    <a:lnTo>
                      <a:pt x="71" y="88"/>
                    </a:lnTo>
                    <a:lnTo>
                      <a:pt x="64" y="88"/>
                    </a:lnTo>
                    <a:lnTo>
                      <a:pt x="55" y="86"/>
                    </a:lnTo>
                    <a:lnTo>
                      <a:pt x="53" y="85"/>
                    </a:lnTo>
                    <a:lnTo>
                      <a:pt x="51" y="82"/>
                    </a:lnTo>
                    <a:lnTo>
                      <a:pt x="50" y="79"/>
                    </a:lnTo>
                    <a:lnTo>
                      <a:pt x="50" y="77"/>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6" name="Freeform 57"/>
              <p:cNvSpPr>
                <a:spLocks/>
              </p:cNvSpPr>
              <p:nvPr/>
            </p:nvSpPr>
            <p:spPr bwMode="auto">
              <a:xfrm>
                <a:off x="2997" y="2472"/>
                <a:ext cx="230" cy="283"/>
              </a:xfrm>
              <a:custGeom>
                <a:avLst/>
                <a:gdLst>
                  <a:gd name="T0" fmla="*/ 144 w 690"/>
                  <a:gd name="T1" fmla="*/ 269 h 850"/>
                  <a:gd name="T2" fmla="*/ 129 w 690"/>
                  <a:gd name="T3" fmla="*/ 254 h 850"/>
                  <a:gd name="T4" fmla="*/ 116 w 690"/>
                  <a:gd name="T5" fmla="*/ 238 h 850"/>
                  <a:gd name="T6" fmla="*/ 106 w 690"/>
                  <a:gd name="T7" fmla="*/ 225 h 850"/>
                  <a:gd name="T8" fmla="*/ 97 w 690"/>
                  <a:gd name="T9" fmla="*/ 211 h 850"/>
                  <a:gd name="T10" fmla="*/ 89 w 690"/>
                  <a:gd name="T11" fmla="*/ 198 h 850"/>
                  <a:gd name="T12" fmla="*/ 83 w 690"/>
                  <a:gd name="T13" fmla="*/ 188 h 850"/>
                  <a:gd name="T14" fmla="*/ 76 w 690"/>
                  <a:gd name="T15" fmla="*/ 178 h 850"/>
                  <a:gd name="T16" fmla="*/ 68 w 690"/>
                  <a:gd name="T17" fmla="*/ 166 h 850"/>
                  <a:gd name="T18" fmla="*/ 59 w 690"/>
                  <a:gd name="T19" fmla="*/ 154 h 850"/>
                  <a:gd name="T20" fmla="*/ 51 w 690"/>
                  <a:gd name="T21" fmla="*/ 142 h 850"/>
                  <a:gd name="T22" fmla="*/ 38 w 690"/>
                  <a:gd name="T23" fmla="*/ 128 h 850"/>
                  <a:gd name="T24" fmla="*/ 24 w 690"/>
                  <a:gd name="T25" fmla="*/ 115 h 850"/>
                  <a:gd name="T26" fmla="*/ 14 w 690"/>
                  <a:gd name="T27" fmla="*/ 104 h 850"/>
                  <a:gd name="T28" fmla="*/ 9 w 690"/>
                  <a:gd name="T29" fmla="*/ 97 h 850"/>
                  <a:gd name="T30" fmla="*/ 5 w 690"/>
                  <a:gd name="T31" fmla="*/ 89 h 850"/>
                  <a:gd name="T32" fmla="*/ 0 w 690"/>
                  <a:gd name="T33" fmla="*/ 77 h 850"/>
                  <a:gd name="T34" fmla="*/ 2 w 690"/>
                  <a:gd name="T35" fmla="*/ 60 h 850"/>
                  <a:gd name="T36" fmla="*/ 13 w 690"/>
                  <a:gd name="T37" fmla="*/ 47 h 850"/>
                  <a:gd name="T38" fmla="*/ 21 w 690"/>
                  <a:gd name="T39" fmla="*/ 45 h 850"/>
                  <a:gd name="T40" fmla="*/ 29 w 690"/>
                  <a:gd name="T41" fmla="*/ 42 h 850"/>
                  <a:gd name="T42" fmla="*/ 39 w 690"/>
                  <a:gd name="T43" fmla="*/ 37 h 850"/>
                  <a:gd name="T44" fmla="*/ 52 w 690"/>
                  <a:gd name="T45" fmla="*/ 30 h 850"/>
                  <a:gd name="T46" fmla="*/ 65 w 690"/>
                  <a:gd name="T47" fmla="*/ 23 h 850"/>
                  <a:gd name="T48" fmla="*/ 81 w 690"/>
                  <a:gd name="T49" fmla="*/ 12 h 850"/>
                  <a:gd name="T50" fmla="*/ 98 w 690"/>
                  <a:gd name="T51" fmla="*/ 3 h 850"/>
                  <a:gd name="T52" fmla="*/ 119 w 690"/>
                  <a:gd name="T53" fmla="*/ 0 h 850"/>
                  <a:gd name="T54" fmla="*/ 133 w 690"/>
                  <a:gd name="T55" fmla="*/ 6 h 850"/>
                  <a:gd name="T56" fmla="*/ 145 w 690"/>
                  <a:gd name="T57" fmla="*/ 18 h 850"/>
                  <a:gd name="T58" fmla="*/ 153 w 690"/>
                  <a:gd name="T59" fmla="*/ 31 h 850"/>
                  <a:gd name="T60" fmla="*/ 159 w 690"/>
                  <a:gd name="T61" fmla="*/ 45 h 850"/>
                  <a:gd name="T62" fmla="*/ 164 w 690"/>
                  <a:gd name="T63" fmla="*/ 60 h 850"/>
                  <a:gd name="T64" fmla="*/ 167 w 690"/>
                  <a:gd name="T65" fmla="*/ 76 h 850"/>
                  <a:gd name="T66" fmla="*/ 171 w 690"/>
                  <a:gd name="T67" fmla="*/ 91 h 850"/>
                  <a:gd name="T68" fmla="*/ 174 w 690"/>
                  <a:gd name="T69" fmla="*/ 107 h 850"/>
                  <a:gd name="T70" fmla="*/ 176 w 690"/>
                  <a:gd name="T71" fmla="*/ 121 h 850"/>
                  <a:gd name="T72" fmla="*/ 179 w 690"/>
                  <a:gd name="T73" fmla="*/ 136 h 850"/>
                  <a:gd name="T74" fmla="*/ 181 w 690"/>
                  <a:gd name="T75" fmla="*/ 146 h 850"/>
                  <a:gd name="T76" fmla="*/ 182 w 690"/>
                  <a:gd name="T77" fmla="*/ 151 h 850"/>
                  <a:gd name="T78" fmla="*/ 184 w 690"/>
                  <a:gd name="T79" fmla="*/ 155 h 850"/>
                  <a:gd name="T80" fmla="*/ 189 w 690"/>
                  <a:gd name="T81" fmla="*/ 166 h 850"/>
                  <a:gd name="T82" fmla="*/ 196 w 690"/>
                  <a:gd name="T83" fmla="*/ 180 h 850"/>
                  <a:gd name="T84" fmla="*/ 204 w 690"/>
                  <a:gd name="T85" fmla="*/ 194 h 850"/>
                  <a:gd name="T86" fmla="*/ 212 w 690"/>
                  <a:gd name="T87" fmla="*/ 208 h 850"/>
                  <a:gd name="T88" fmla="*/ 220 w 690"/>
                  <a:gd name="T89" fmla="*/ 222 h 850"/>
                  <a:gd name="T90" fmla="*/ 227 w 690"/>
                  <a:gd name="T91" fmla="*/ 238 h 850"/>
                  <a:gd name="T92" fmla="*/ 230 w 690"/>
                  <a:gd name="T93" fmla="*/ 252 h 850"/>
                  <a:gd name="T94" fmla="*/ 222 w 690"/>
                  <a:gd name="T95" fmla="*/ 262 h 850"/>
                  <a:gd name="T96" fmla="*/ 205 w 690"/>
                  <a:gd name="T97" fmla="*/ 272 h 850"/>
                  <a:gd name="T98" fmla="*/ 182 w 690"/>
                  <a:gd name="T99" fmla="*/ 281 h 850"/>
                  <a:gd name="T100" fmla="*/ 162 w 690"/>
                  <a:gd name="T101" fmla="*/ 282 h 850"/>
                  <a:gd name="T102" fmla="*/ 157 w 690"/>
                  <a:gd name="T103" fmla="*/ 278 h 8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90"/>
                  <a:gd name="T157" fmla="*/ 0 h 850"/>
                  <a:gd name="T158" fmla="*/ 690 w 690"/>
                  <a:gd name="T159" fmla="*/ 850 h 8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90" h="850">
                    <a:moveTo>
                      <a:pt x="463" y="831"/>
                    </a:moveTo>
                    <a:lnTo>
                      <a:pt x="447" y="819"/>
                    </a:lnTo>
                    <a:lnTo>
                      <a:pt x="432" y="807"/>
                    </a:lnTo>
                    <a:lnTo>
                      <a:pt x="416" y="792"/>
                    </a:lnTo>
                    <a:lnTo>
                      <a:pt x="401" y="778"/>
                    </a:lnTo>
                    <a:lnTo>
                      <a:pt x="386" y="762"/>
                    </a:lnTo>
                    <a:lnTo>
                      <a:pt x="372" y="747"/>
                    </a:lnTo>
                    <a:lnTo>
                      <a:pt x="359" y="731"/>
                    </a:lnTo>
                    <a:lnTo>
                      <a:pt x="348" y="716"/>
                    </a:lnTo>
                    <a:lnTo>
                      <a:pt x="338" y="704"/>
                    </a:lnTo>
                    <a:lnTo>
                      <a:pt x="329" y="690"/>
                    </a:lnTo>
                    <a:lnTo>
                      <a:pt x="319" y="677"/>
                    </a:lnTo>
                    <a:lnTo>
                      <a:pt x="309" y="663"/>
                    </a:lnTo>
                    <a:lnTo>
                      <a:pt x="301" y="648"/>
                    </a:lnTo>
                    <a:lnTo>
                      <a:pt x="292" y="635"/>
                    </a:lnTo>
                    <a:lnTo>
                      <a:pt x="283" y="620"/>
                    </a:lnTo>
                    <a:lnTo>
                      <a:pt x="276" y="607"/>
                    </a:lnTo>
                    <a:lnTo>
                      <a:pt x="268" y="596"/>
                    </a:lnTo>
                    <a:lnTo>
                      <a:pt x="262" y="586"/>
                    </a:lnTo>
                    <a:lnTo>
                      <a:pt x="254" y="575"/>
                    </a:lnTo>
                    <a:lnTo>
                      <a:pt x="248" y="565"/>
                    </a:lnTo>
                    <a:lnTo>
                      <a:pt x="242" y="554"/>
                    </a:lnTo>
                    <a:lnTo>
                      <a:pt x="234" y="544"/>
                    </a:lnTo>
                    <a:lnTo>
                      <a:pt x="228" y="534"/>
                    </a:lnTo>
                    <a:lnTo>
                      <a:pt x="220" y="524"/>
                    </a:lnTo>
                    <a:lnTo>
                      <a:pt x="213" y="512"/>
                    </a:lnTo>
                    <a:lnTo>
                      <a:pt x="204" y="499"/>
                    </a:lnTo>
                    <a:lnTo>
                      <a:pt x="195" y="486"/>
                    </a:lnTo>
                    <a:lnTo>
                      <a:pt x="187" y="474"/>
                    </a:lnTo>
                    <a:lnTo>
                      <a:pt x="178" y="462"/>
                    </a:lnTo>
                    <a:lnTo>
                      <a:pt x="169" y="449"/>
                    </a:lnTo>
                    <a:lnTo>
                      <a:pt x="160" y="437"/>
                    </a:lnTo>
                    <a:lnTo>
                      <a:pt x="152" y="425"/>
                    </a:lnTo>
                    <a:lnTo>
                      <a:pt x="139" y="412"/>
                    </a:lnTo>
                    <a:lnTo>
                      <a:pt x="127" y="398"/>
                    </a:lnTo>
                    <a:lnTo>
                      <a:pt x="113" y="385"/>
                    </a:lnTo>
                    <a:lnTo>
                      <a:pt x="100" y="371"/>
                    </a:lnTo>
                    <a:lnTo>
                      <a:pt x="87" y="357"/>
                    </a:lnTo>
                    <a:lnTo>
                      <a:pt x="73" y="344"/>
                    </a:lnTo>
                    <a:lnTo>
                      <a:pt x="59" y="332"/>
                    </a:lnTo>
                    <a:lnTo>
                      <a:pt x="45" y="320"/>
                    </a:lnTo>
                    <a:lnTo>
                      <a:pt x="41" y="312"/>
                    </a:lnTo>
                    <a:lnTo>
                      <a:pt x="36" y="305"/>
                    </a:lnTo>
                    <a:lnTo>
                      <a:pt x="33" y="297"/>
                    </a:lnTo>
                    <a:lnTo>
                      <a:pt x="28" y="290"/>
                    </a:lnTo>
                    <a:lnTo>
                      <a:pt x="23" y="282"/>
                    </a:lnTo>
                    <a:lnTo>
                      <a:pt x="19" y="275"/>
                    </a:lnTo>
                    <a:lnTo>
                      <a:pt x="14" y="267"/>
                    </a:lnTo>
                    <a:lnTo>
                      <a:pt x="10" y="261"/>
                    </a:lnTo>
                    <a:lnTo>
                      <a:pt x="5" y="246"/>
                    </a:lnTo>
                    <a:lnTo>
                      <a:pt x="1" y="230"/>
                    </a:lnTo>
                    <a:lnTo>
                      <a:pt x="0" y="212"/>
                    </a:lnTo>
                    <a:lnTo>
                      <a:pt x="1" y="195"/>
                    </a:lnTo>
                    <a:lnTo>
                      <a:pt x="5" y="179"/>
                    </a:lnTo>
                    <a:lnTo>
                      <a:pt x="13" y="164"/>
                    </a:lnTo>
                    <a:lnTo>
                      <a:pt x="24" y="151"/>
                    </a:lnTo>
                    <a:lnTo>
                      <a:pt x="39" y="142"/>
                    </a:lnTo>
                    <a:lnTo>
                      <a:pt x="48" y="139"/>
                    </a:lnTo>
                    <a:lnTo>
                      <a:pt x="57" y="136"/>
                    </a:lnTo>
                    <a:lnTo>
                      <a:pt x="64" y="134"/>
                    </a:lnTo>
                    <a:lnTo>
                      <a:pt x="72" y="132"/>
                    </a:lnTo>
                    <a:lnTo>
                      <a:pt x="80" y="129"/>
                    </a:lnTo>
                    <a:lnTo>
                      <a:pt x="88" y="127"/>
                    </a:lnTo>
                    <a:lnTo>
                      <a:pt x="95" y="122"/>
                    </a:lnTo>
                    <a:lnTo>
                      <a:pt x="104" y="119"/>
                    </a:lnTo>
                    <a:lnTo>
                      <a:pt x="117" y="112"/>
                    </a:lnTo>
                    <a:lnTo>
                      <a:pt x="130" y="104"/>
                    </a:lnTo>
                    <a:lnTo>
                      <a:pt x="143" y="98"/>
                    </a:lnTo>
                    <a:lnTo>
                      <a:pt x="157" y="90"/>
                    </a:lnTo>
                    <a:lnTo>
                      <a:pt x="169" y="82"/>
                    </a:lnTo>
                    <a:lnTo>
                      <a:pt x="182" y="74"/>
                    </a:lnTo>
                    <a:lnTo>
                      <a:pt x="194" y="68"/>
                    </a:lnTo>
                    <a:lnTo>
                      <a:pt x="207" y="60"/>
                    </a:lnTo>
                    <a:lnTo>
                      <a:pt x="224" y="48"/>
                    </a:lnTo>
                    <a:lnTo>
                      <a:pt x="242" y="37"/>
                    </a:lnTo>
                    <a:lnTo>
                      <a:pt x="258" y="27"/>
                    </a:lnTo>
                    <a:lnTo>
                      <a:pt x="276" y="18"/>
                    </a:lnTo>
                    <a:lnTo>
                      <a:pt x="293" y="10"/>
                    </a:lnTo>
                    <a:lnTo>
                      <a:pt x="313" y="4"/>
                    </a:lnTo>
                    <a:lnTo>
                      <a:pt x="333" y="1"/>
                    </a:lnTo>
                    <a:lnTo>
                      <a:pt x="356" y="0"/>
                    </a:lnTo>
                    <a:lnTo>
                      <a:pt x="371" y="2"/>
                    </a:lnTo>
                    <a:lnTo>
                      <a:pt x="386" y="9"/>
                    </a:lnTo>
                    <a:lnTo>
                      <a:pt x="399" y="18"/>
                    </a:lnTo>
                    <a:lnTo>
                      <a:pt x="412" y="30"/>
                    </a:lnTo>
                    <a:lnTo>
                      <a:pt x="423" y="42"/>
                    </a:lnTo>
                    <a:lnTo>
                      <a:pt x="434" y="55"/>
                    </a:lnTo>
                    <a:lnTo>
                      <a:pt x="444" y="69"/>
                    </a:lnTo>
                    <a:lnTo>
                      <a:pt x="453" y="80"/>
                    </a:lnTo>
                    <a:lnTo>
                      <a:pt x="459" y="93"/>
                    </a:lnTo>
                    <a:lnTo>
                      <a:pt x="466" y="107"/>
                    </a:lnTo>
                    <a:lnTo>
                      <a:pt x="472" y="121"/>
                    </a:lnTo>
                    <a:lnTo>
                      <a:pt x="477" y="135"/>
                    </a:lnTo>
                    <a:lnTo>
                      <a:pt x="482" y="150"/>
                    </a:lnTo>
                    <a:lnTo>
                      <a:pt x="487" y="165"/>
                    </a:lnTo>
                    <a:lnTo>
                      <a:pt x="491" y="181"/>
                    </a:lnTo>
                    <a:lnTo>
                      <a:pt x="495" y="196"/>
                    </a:lnTo>
                    <a:lnTo>
                      <a:pt x="498" y="212"/>
                    </a:lnTo>
                    <a:lnTo>
                      <a:pt x="502" y="227"/>
                    </a:lnTo>
                    <a:lnTo>
                      <a:pt x="506" y="243"/>
                    </a:lnTo>
                    <a:lnTo>
                      <a:pt x="508" y="259"/>
                    </a:lnTo>
                    <a:lnTo>
                      <a:pt x="512" y="274"/>
                    </a:lnTo>
                    <a:lnTo>
                      <a:pt x="515" y="290"/>
                    </a:lnTo>
                    <a:lnTo>
                      <a:pt x="518" y="305"/>
                    </a:lnTo>
                    <a:lnTo>
                      <a:pt x="521" y="320"/>
                    </a:lnTo>
                    <a:lnTo>
                      <a:pt x="523" y="334"/>
                    </a:lnTo>
                    <a:lnTo>
                      <a:pt x="526" y="348"/>
                    </a:lnTo>
                    <a:lnTo>
                      <a:pt x="528" y="364"/>
                    </a:lnTo>
                    <a:lnTo>
                      <a:pt x="531" y="378"/>
                    </a:lnTo>
                    <a:lnTo>
                      <a:pt x="533" y="393"/>
                    </a:lnTo>
                    <a:lnTo>
                      <a:pt x="536" y="407"/>
                    </a:lnTo>
                    <a:lnTo>
                      <a:pt x="540" y="421"/>
                    </a:lnTo>
                    <a:lnTo>
                      <a:pt x="542" y="435"/>
                    </a:lnTo>
                    <a:lnTo>
                      <a:pt x="543" y="439"/>
                    </a:lnTo>
                    <a:lnTo>
                      <a:pt x="545" y="444"/>
                    </a:lnTo>
                    <a:lnTo>
                      <a:pt x="545" y="448"/>
                    </a:lnTo>
                    <a:lnTo>
                      <a:pt x="546" y="453"/>
                    </a:lnTo>
                    <a:lnTo>
                      <a:pt x="547" y="457"/>
                    </a:lnTo>
                    <a:lnTo>
                      <a:pt x="550" y="462"/>
                    </a:lnTo>
                    <a:lnTo>
                      <a:pt x="551" y="466"/>
                    </a:lnTo>
                    <a:lnTo>
                      <a:pt x="553" y="471"/>
                    </a:lnTo>
                    <a:lnTo>
                      <a:pt x="560" y="485"/>
                    </a:lnTo>
                    <a:lnTo>
                      <a:pt x="566" y="499"/>
                    </a:lnTo>
                    <a:lnTo>
                      <a:pt x="573" y="513"/>
                    </a:lnTo>
                    <a:lnTo>
                      <a:pt x="581" y="527"/>
                    </a:lnTo>
                    <a:lnTo>
                      <a:pt x="588" y="542"/>
                    </a:lnTo>
                    <a:lnTo>
                      <a:pt x="596" y="555"/>
                    </a:lnTo>
                    <a:lnTo>
                      <a:pt x="605" y="569"/>
                    </a:lnTo>
                    <a:lnTo>
                      <a:pt x="612" y="583"/>
                    </a:lnTo>
                    <a:lnTo>
                      <a:pt x="620" y="597"/>
                    </a:lnTo>
                    <a:lnTo>
                      <a:pt x="628" y="611"/>
                    </a:lnTo>
                    <a:lnTo>
                      <a:pt x="637" y="626"/>
                    </a:lnTo>
                    <a:lnTo>
                      <a:pt x="645" y="640"/>
                    </a:lnTo>
                    <a:lnTo>
                      <a:pt x="653" y="654"/>
                    </a:lnTo>
                    <a:lnTo>
                      <a:pt x="661" y="668"/>
                    </a:lnTo>
                    <a:lnTo>
                      <a:pt x="668" y="682"/>
                    </a:lnTo>
                    <a:lnTo>
                      <a:pt x="676" y="698"/>
                    </a:lnTo>
                    <a:lnTo>
                      <a:pt x="682" y="716"/>
                    </a:lnTo>
                    <a:lnTo>
                      <a:pt x="687" y="731"/>
                    </a:lnTo>
                    <a:lnTo>
                      <a:pt x="690" y="745"/>
                    </a:lnTo>
                    <a:lnTo>
                      <a:pt x="690" y="756"/>
                    </a:lnTo>
                    <a:lnTo>
                      <a:pt x="686" y="767"/>
                    </a:lnTo>
                    <a:lnTo>
                      <a:pt x="679" y="777"/>
                    </a:lnTo>
                    <a:lnTo>
                      <a:pt x="667" y="788"/>
                    </a:lnTo>
                    <a:lnTo>
                      <a:pt x="650" y="799"/>
                    </a:lnTo>
                    <a:lnTo>
                      <a:pt x="633" y="807"/>
                    </a:lnTo>
                    <a:lnTo>
                      <a:pt x="615" y="816"/>
                    </a:lnTo>
                    <a:lnTo>
                      <a:pt x="592" y="826"/>
                    </a:lnTo>
                    <a:lnTo>
                      <a:pt x="570" y="836"/>
                    </a:lnTo>
                    <a:lnTo>
                      <a:pt x="546" y="843"/>
                    </a:lnTo>
                    <a:lnTo>
                      <a:pt x="523" y="849"/>
                    </a:lnTo>
                    <a:lnTo>
                      <a:pt x="503" y="850"/>
                    </a:lnTo>
                    <a:lnTo>
                      <a:pt x="486" y="847"/>
                    </a:lnTo>
                    <a:lnTo>
                      <a:pt x="481" y="843"/>
                    </a:lnTo>
                    <a:lnTo>
                      <a:pt x="475" y="839"/>
                    </a:lnTo>
                    <a:lnTo>
                      <a:pt x="470" y="836"/>
                    </a:lnTo>
                    <a:lnTo>
                      <a:pt x="463" y="831"/>
                    </a:lnTo>
                    <a:close/>
                  </a:path>
                </a:pathLst>
              </a:custGeom>
              <a:solidFill>
                <a:srgbClr val="FFEBC7"/>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7" name="Freeform 58"/>
              <p:cNvSpPr>
                <a:spLocks/>
              </p:cNvSpPr>
              <p:nvPr/>
            </p:nvSpPr>
            <p:spPr bwMode="auto">
              <a:xfrm>
                <a:off x="2997" y="2472"/>
                <a:ext cx="230" cy="283"/>
              </a:xfrm>
              <a:custGeom>
                <a:avLst/>
                <a:gdLst>
                  <a:gd name="T0" fmla="*/ 149 w 690"/>
                  <a:gd name="T1" fmla="*/ 273 h 850"/>
                  <a:gd name="T2" fmla="*/ 134 w 690"/>
                  <a:gd name="T3" fmla="*/ 259 h 850"/>
                  <a:gd name="T4" fmla="*/ 120 w 690"/>
                  <a:gd name="T5" fmla="*/ 243 h 850"/>
                  <a:gd name="T6" fmla="*/ 113 w 690"/>
                  <a:gd name="T7" fmla="*/ 234 h 850"/>
                  <a:gd name="T8" fmla="*/ 103 w 690"/>
                  <a:gd name="T9" fmla="*/ 221 h 850"/>
                  <a:gd name="T10" fmla="*/ 94 w 690"/>
                  <a:gd name="T11" fmla="*/ 206 h 850"/>
                  <a:gd name="T12" fmla="*/ 89 w 690"/>
                  <a:gd name="T13" fmla="*/ 198 h 850"/>
                  <a:gd name="T14" fmla="*/ 83 w 690"/>
                  <a:gd name="T15" fmla="*/ 188 h 850"/>
                  <a:gd name="T16" fmla="*/ 76 w 690"/>
                  <a:gd name="T17" fmla="*/ 178 h 850"/>
                  <a:gd name="T18" fmla="*/ 71 w 690"/>
                  <a:gd name="T19" fmla="*/ 170 h 850"/>
                  <a:gd name="T20" fmla="*/ 62 w 690"/>
                  <a:gd name="T21" fmla="*/ 158 h 850"/>
                  <a:gd name="T22" fmla="*/ 53 w 690"/>
                  <a:gd name="T23" fmla="*/ 145 h 850"/>
                  <a:gd name="T24" fmla="*/ 46 w 690"/>
                  <a:gd name="T25" fmla="*/ 137 h 850"/>
                  <a:gd name="T26" fmla="*/ 33 w 690"/>
                  <a:gd name="T27" fmla="*/ 124 h 850"/>
                  <a:gd name="T28" fmla="*/ 20 w 690"/>
                  <a:gd name="T29" fmla="*/ 111 h 850"/>
                  <a:gd name="T30" fmla="*/ 14 w 690"/>
                  <a:gd name="T31" fmla="*/ 104 h 850"/>
                  <a:gd name="T32" fmla="*/ 9 w 690"/>
                  <a:gd name="T33" fmla="*/ 97 h 850"/>
                  <a:gd name="T34" fmla="*/ 5 w 690"/>
                  <a:gd name="T35" fmla="*/ 89 h 850"/>
                  <a:gd name="T36" fmla="*/ 2 w 690"/>
                  <a:gd name="T37" fmla="*/ 82 h 850"/>
                  <a:gd name="T38" fmla="*/ 0 w 690"/>
                  <a:gd name="T39" fmla="*/ 65 h 850"/>
                  <a:gd name="T40" fmla="*/ 8 w 690"/>
                  <a:gd name="T41" fmla="*/ 50 h 850"/>
                  <a:gd name="T42" fmla="*/ 16 w 690"/>
                  <a:gd name="T43" fmla="*/ 46 h 850"/>
                  <a:gd name="T44" fmla="*/ 24 w 690"/>
                  <a:gd name="T45" fmla="*/ 44 h 850"/>
                  <a:gd name="T46" fmla="*/ 32 w 690"/>
                  <a:gd name="T47" fmla="*/ 41 h 850"/>
                  <a:gd name="T48" fmla="*/ 39 w 690"/>
                  <a:gd name="T49" fmla="*/ 37 h 850"/>
                  <a:gd name="T50" fmla="*/ 52 w 690"/>
                  <a:gd name="T51" fmla="*/ 30 h 850"/>
                  <a:gd name="T52" fmla="*/ 65 w 690"/>
                  <a:gd name="T53" fmla="*/ 23 h 850"/>
                  <a:gd name="T54" fmla="*/ 75 w 690"/>
                  <a:gd name="T55" fmla="*/ 16 h 850"/>
                  <a:gd name="T56" fmla="*/ 92 w 690"/>
                  <a:gd name="T57" fmla="*/ 6 h 850"/>
                  <a:gd name="T58" fmla="*/ 111 w 690"/>
                  <a:gd name="T59" fmla="*/ 0 h 850"/>
                  <a:gd name="T60" fmla="*/ 124 w 690"/>
                  <a:gd name="T61" fmla="*/ 1 h 850"/>
                  <a:gd name="T62" fmla="*/ 137 w 690"/>
                  <a:gd name="T63" fmla="*/ 10 h 850"/>
                  <a:gd name="T64" fmla="*/ 148 w 690"/>
                  <a:gd name="T65" fmla="*/ 23 h 850"/>
                  <a:gd name="T66" fmla="*/ 153 w 690"/>
                  <a:gd name="T67" fmla="*/ 31 h 850"/>
                  <a:gd name="T68" fmla="*/ 159 w 690"/>
                  <a:gd name="T69" fmla="*/ 45 h 850"/>
                  <a:gd name="T70" fmla="*/ 164 w 690"/>
                  <a:gd name="T71" fmla="*/ 60 h 850"/>
                  <a:gd name="T72" fmla="*/ 167 w 690"/>
                  <a:gd name="T73" fmla="*/ 76 h 850"/>
                  <a:gd name="T74" fmla="*/ 171 w 690"/>
                  <a:gd name="T75" fmla="*/ 91 h 850"/>
                  <a:gd name="T76" fmla="*/ 174 w 690"/>
                  <a:gd name="T77" fmla="*/ 107 h 850"/>
                  <a:gd name="T78" fmla="*/ 175 w 690"/>
                  <a:gd name="T79" fmla="*/ 116 h 850"/>
                  <a:gd name="T80" fmla="*/ 178 w 690"/>
                  <a:gd name="T81" fmla="*/ 131 h 850"/>
                  <a:gd name="T82" fmla="*/ 181 w 690"/>
                  <a:gd name="T83" fmla="*/ 145 h 850"/>
                  <a:gd name="T84" fmla="*/ 182 w 690"/>
                  <a:gd name="T85" fmla="*/ 148 h 850"/>
                  <a:gd name="T86" fmla="*/ 182 w 690"/>
                  <a:gd name="T87" fmla="*/ 152 h 850"/>
                  <a:gd name="T88" fmla="*/ 184 w 690"/>
                  <a:gd name="T89" fmla="*/ 157 h 850"/>
                  <a:gd name="T90" fmla="*/ 189 w 690"/>
                  <a:gd name="T91" fmla="*/ 166 h 850"/>
                  <a:gd name="T92" fmla="*/ 196 w 690"/>
                  <a:gd name="T93" fmla="*/ 180 h 850"/>
                  <a:gd name="T94" fmla="*/ 204 w 690"/>
                  <a:gd name="T95" fmla="*/ 194 h 850"/>
                  <a:gd name="T96" fmla="*/ 209 w 690"/>
                  <a:gd name="T97" fmla="*/ 203 h 850"/>
                  <a:gd name="T98" fmla="*/ 218 w 690"/>
                  <a:gd name="T99" fmla="*/ 218 h 850"/>
                  <a:gd name="T100" fmla="*/ 225 w 690"/>
                  <a:gd name="T101" fmla="*/ 232 h 850"/>
                  <a:gd name="T102" fmla="*/ 229 w 690"/>
                  <a:gd name="T103" fmla="*/ 243 h 850"/>
                  <a:gd name="T104" fmla="*/ 229 w 690"/>
                  <a:gd name="T105" fmla="*/ 255 h 850"/>
                  <a:gd name="T106" fmla="*/ 217 w 690"/>
                  <a:gd name="T107" fmla="*/ 266 h 850"/>
                  <a:gd name="T108" fmla="*/ 205 w 690"/>
                  <a:gd name="T109" fmla="*/ 272 h 850"/>
                  <a:gd name="T110" fmla="*/ 182 w 690"/>
                  <a:gd name="T111" fmla="*/ 281 h 850"/>
                  <a:gd name="T112" fmla="*/ 162 w 690"/>
                  <a:gd name="T113" fmla="*/ 282 h 850"/>
                  <a:gd name="T114" fmla="*/ 158 w 690"/>
                  <a:gd name="T115" fmla="*/ 279 h 8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90"/>
                  <a:gd name="T175" fmla="*/ 0 h 850"/>
                  <a:gd name="T176" fmla="*/ 690 w 690"/>
                  <a:gd name="T177" fmla="*/ 850 h 8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90" h="850">
                    <a:moveTo>
                      <a:pt x="463" y="831"/>
                    </a:moveTo>
                    <a:lnTo>
                      <a:pt x="463" y="831"/>
                    </a:lnTo>
                    <a:lnTo>
                      <a:pt x="447" y="819"/>
                    </a:lnTo>
                    <a:lnTo>
                      <a:pt x="432" y="807"/>
                    </a:lnTo>
                    <a:lnTo>
                      <a:pt x="416" y="792"/>
                    </a:lnTo>
                    <a:lnTo>
                      <a:pt x="401" y="778"/>
                    </a:lnTo>
                    <a:lnTo>
                      <a:pt x="386" y="762"/>
                    </a:lnTo>
                    <a:lnTo>
                      <a:pt x="372" y="747"/>
                    </a:lnTo>
                    <a:lnTo>
                      <a:pt x="359" y="731"/>
                    </a:lnTo>
                    <a:lnTo>
                      <a:pt x="348" y="716"/>
                    </a:lnTo>
                    <a:lnTo>
                      <a:pt x="338" y="704"/>
                    </a:lnTo>
                    <a:lnTo>
                      <a:pt x="329" y="690"/>
                    </a:lnTo>
                    <a:lnTo>
                      <a:pt x="319" y="677"/>
                    </a:lnTo>
                    <a:lnTo>
                      <a:pt x="309" y="663"/>
                    </a:lnTo>
                    <a:lnTo>
                      <a:pt x="301" y="648"/>
                    </a:lnTo>
                    <a:lnTo>
                      <a:pt x="292" y="635"/>
                    </a:lnTo>
                    <a:lnTo>
                      <a:pt x="283" y="620"/>
                    </a:lnTo>
                    <a:lnTo>
                      <a:pt x="276" y="607"/>
                    </a:lnTo>
                    <a:lnTo>
                      <a:pt x="268" y="596"/>
                    </a:lnTo>
                    <a:lnTo>
                      <a:pt x="262" y="586"/>
                    </a:lnTo>
                    <a:lnTo>
                      <a:pt x="254" y="575"/>
                    </a:lnTo>
                    <a:lnTo>
                      <a:pt x="248" y="565"/>
                    </a:lnTo>
                    <a:lnTo>
                      <a:pt x="242" y="554"/>
                    </a:lnTo>
                    <a:lnTo>
                      <a:pt x="234" y="544"/>
                    </a:lnTo>
                    <a:lnTo>
                      <a:pt x="228" y="534"/>
                    </a:lnTo>
                    <a:lnTo>
                      <a:pt x="220" y="524"/>
                    </a:lnTo>
                    <a:lnTo>
                      <a:pt x="213" y="512"/>
                    </a:lnTo>
                    <a:lnTo>
                      <a:pt x="204" y="499"/>
                    </a:lnTo>
                    <a:lnTo>
                      <a:pt x="195" y="486"/>
                    </a:lnTo>
                    <a:lnTo>
                      <a:pt x="187" y="474"/>
                    </a:lnTo>
                    <a:lnTo>
                      <a:pt x="178" y="462"/>
                    </a:lnTo>
                    <a:lnTo>
                      <a:pt x="169" y="449"/>
                    </a:lnTo>
                    <a:lnTo>
                      <a:pt x="160" y="437"/>
                    </a:lnTo>
                    <a:lnTo>
                      <a:pt x="152" y="425"/>
                    </a:lnTo>
                    <a:lnTo>
                      <a:pt x="139" y="412"/>
                    </a:lnTo>
                    <a:lnTo>
                      <a:pt x="127" y="398"/>
                    </a:lnTo>
                    <a:lnTo>
                      <a:pt x="113" y="385"/>
                    </a:lnTo>
                    <a:lnTo>
                      <a:pt x="100" y="371"/>
                    </a:lnTo>
                    <a:lnTo>
                      <a:pt x="87" y="357"/>
                    </a:lnTo>
                    <a:lnTo>
                      <a:pt x="73" y="344"/>
                    </a:lnTo>
                    <a:lnTo>
                      <a:pt x="59" y="332"/>
                    </a:lnTo>
                    <a:lnTo>
                      <a:pt x="45" y="320"/>
                    </a:lnTo>
                    <a:lnTo>
                      <a:pt x="41" y="312"/>
                    </a:lnTo>
                    <a:lnTo>
                      <a:pt x="36" y="305"/>
                    </a:lnTo>
                    <a:lnTo>
                      <a:pt x="33" y="297"/>
                    </a:lnTo>
                    <a:lnTo>
                      <a:pt x="28" y="290"/>
                    </a:lnTo>
                    <a:lnTo>
                      <a:pt x="23" y="282"/>
                    </a:lnTo>
                    <a:lnTo>
                      <a:pt x="19" y="275"/>
                    </a:lnTo>
                    <a:lnTo>
                      <a:pt x="14" y="267"/>
                    </a:lnTo>
                    <a:lnTo>
                      <a:pt x="10" y="261"/>
                    </a:lnTo>
                    <a:lnTo>
                      <a:pt x="5" y="246"/>
                    </a:lnTo>
                    <a:lnTo>
                      <a:pt x="1" y="230"/>
                    </a:lnTo>
                    <a:lnTo>
                      <a:pt x="0" y="212"/>
                    </a:lnTo>
                    <a:lnTo>
                      <a:pt x="1" y="195"/>
                    </a:lnTo>
                    <a:lnTo>
                      <a:pt x="5" y="179"/>
                    </a:lnTo>
                    <a:lnTo>
                      <a:pt x="13" y="164"/>
                    </a:lnTo>
                    <a:lnTo>
                      <a:pt x="24" y="151"/>
                    </a:lnTo>
                    <a:lnTo>
                      <a:pt x="39" y="142"/>
                    </a:lnTo>
                    <a:lnTo>
                      <a:pt x="48" y="139"/>
                    </a:lnTo>
                    <a:lnTo>
                      <a:pt x="57" y="136"/>
                    </a:lnTo>
                    <a:lnTo>
                      <a:pt x="64" y="134"/>
                    </a:lnTo>
                    <a:lnTo>
                      <a:pt x="72" y="132"/>
                    </a:lnTo>
                    <a:lnTo>
                      <a:pt x="80" y="129"/>
                    </a:lnTo>
                    <a:lnTo>
                      <a:pt x="88" y="127"/>
                    </a:lnTo>
                    <a:lnTo>
                      <a:pt x="95" y="122"/>
                    </a:lnTo>
                    <a:lnTo>
                      <a:pt x="104" y="119"/>
                    </a:lnTo>
                    <a:lnTo>
                      <a:pt x="117" y="112"/>
                    </a:lnTo>
                    <a:lnTo>
                      <a:pt x="130" y="104"/>
                    </a:lnTo>
                    <a:lnTo>
                      <a:pt x="143" y="98"/>
                    </a:lnTo>
                    <a:lnTo>
                      <a:pt x="157" y="90"/>
                    </a:lnTo>
                    <a:lnTo>
                      <a:pt x="169" y="82"/>
                    </a:lnTo>
                    <a:lnTo>
                      <a:pt x="182" y="74"/>
                    </a:lnTo>
                    <a:lnTo>
                      <a:pt x="194" y="68"/>
                    </a:lnTo>
                    <a:lnTo>
                      <a:pt x="207" y="60"/>
                    </a:lnTo>
                    <a:lnTo>
                      <a:pt x="224" y="48"/>
                    </a:lnTo>
                    <a:lnTo>
                      <a:pt x="242" y="37"/>
                    </a:lnTo>
                    <a:lnTo>
                      <a:pt x="258" y="27"/>
                    </a:lnTo>
                    <a:lnTo>
                      <a:pt x="276" y="18"/>
                    </a:lnTo>
                    <a:lnTo>
                      <a:pt x="293" y="10"/>
                    </a:lnTo>
                    <a:lnTo>
                      <a:pt x="313" y="4"/>
                    </a:lnTo>
                    <a:lnTo>
                      <a:pt x="333" y="1"/>
                    </a:lnTo>
                    <a:lnTo>
                      <a:pt x="356" y="0"/>
                    </a:lnTo>
                    <a:lnTo>
                      <a:pt x="371" y="2"/>
                    </a:lnTo>
                    <a:lnTo>
                      <a:pt x="386" y="9"/>
                    </a:lnTo>
                    <a:lnTo>
                      <a:pt x="399" y="18"/>
                    </a:lnTo>
                    <a:lnTo>
                      <a:pt x="412" y="30"/>
                    </a:lnTo>
                    <a:lnTo>
                      <a:pt x="423" y="42"/>
                    </a:lnTo>
                    <a:lnTo>
                      <a:pt x="434" y="55"/>
                    </a:lnTo>
                    <a:lnTo>
                      <a:pt x="444" y="69"/>
                    </a:lnTo>
                    <a:lnTo>
                      <a:pt x="453" y="80"/>
                    </a:lnTo>
                    <a:lnTo>
                      <a:pt x="459" y="93"/>
                    </a:lnTo>
                    <a:lnTo>
                      <a:pt x="466" y="107"/>
                    </a:lnTo>
                    <a:lnTo>
                      <a:pt x="472" y="121"/>
                    </a:lnTo>
                    <a:lnTo>
                      <a:pt x="477" y="135"/>
                    </a:lnTo>
                    <a:lnTo>
                      <a:pt x="482" y="150"/>
                    </a:lnTo>
                    <a:lnTo>
                      <a:pt x="487" y="165"/>
                    </a:lnTo>
                    <a:lnTo>
                      <a:pt x="491" y="181"/>
                    </a:lnTo>
                    <a:lnTo>
                      <a:pt x="495" y="196"/>
                    </a:lnTo>
                    <a:lnTo>
                      <a:pt x="498" y="212"/>
                    </a:lnTo>
                    <a:lnTo>
                      <a:pt x="502" y="227"/>
                    </a:lnTo>
                    <a:lnTo>
                      <a:pt x="506" y="243"/>
                    </a:lnTo>
                    <a:lnTo>
                      <a:pt x="508" y="259"/>
                    </a:lnTo>
                    <a:lnTo>
                      <a:pt x="512" y="274"/>
                    </a:lnTo>
                    <a:lnTo>
                      <a:pt x="515" y="290"/>
                    </a:lnTo>
                    <a:lnTo>
                      <a:pt x="518" y="305"/>
                    </a:lnTo>
                    <a:lnTo>
                      <a:pt x="521" y="320"/>
                    </a:lnTo>
                    <a:lnTo>
                      <a:pt x="523" y="334"/>
                    </a:lnTo>
                    <a:lnTo>
                      <a:pt x="526" y="348"/>
                    </a:lnTo>
                    <a:lnTo>
                      <a:pt x="528" y="364"/>
                    </a:lnTo>
                    <a:lnTo>
                      <a:pt x="531" y="378"/>
                    </a:lnTo>
                    <a:lnTo>
                      <a:pt x="533" y="393"/>
                    </a:lnTo>
                    <a:lnTo>
                      <a:pt x="536" y="407"/>
                    </a:lnTo>
                    <a:lnTo>
                      <a:pt x="540" y="421"/>
                    </a:lnTo>
                    <a:lnTo>
                      <a:pt x="542" y="435"/>
                    </a:lnTo>
                    <a:lnTo>
                      <a:pt x="543" y="439"/>
                    </a:lnTo>
                    <a:lnTo>
                      <a:pt x="545" y="444"/>
                    </a:lnTo>
                    <a:lnTo>
                      <a:pt x="545" y="448"/>
                    </a:lnTo>
                    <a:lnTo>
                      <a:pt x="546" y="453"/>
                    </a:lnTo>
                    <a:lnTo>
                      <a:pt x="547" y="457"/>
                    </a:lnTo>
                    <a:lnTo>
                      <a:pt x="550" y="462"/>
                    </a:lnTo>
                    <a:lnTo>
                      <a:pt x="551" y="466"/>
                    </a:lnTo>
                    <a:lnTo>
                      <a:pt x="553" y="471"/>
                    </a:lnTo>
                    <a:lnTo>
                      <a:pt x="560" y="485"/>
                    </a:lnTo>
                    <a:lnTo>
                      <a:pt x="566" y="499"/>
                    </a:lnTo>
                    <a:lnTo>
                      <a:pt x="573" y="513"/>
                    </a:lnTo>
                    <a:lnTo>
                      <a:pt x="581" y="527"/>
                    </a:lnTo>
                    <a:lnTo>
                      <a:pt x="588" y="542"/>
                    </a:lnTo>
                    <a:lnTo>
                      <a:pt x="596" y="555"/>
                    </a:lnTo>
                    <a:lnTo>
                      <a:pt x="605" y="569"/>
                    </a:lnTo>
                    <a:lnTo>
                      <a:pt x="612" y="583"/>
                    </a:lnTo>
                    <a:lnTo>
                      <a:pt x="620" y="597"/>
                    </a:lnTo>
                    <a:lnTo>
                      <a:pt x="628" y="611"/>
                    </a:lnTo>
                    <a:lnTo>
                      <a:pt x="637" y="626"/>
                    </a:lnTo>
                    <a:lnTo>
                      <a:pt x="645" y="640"/>
                    </a:lnTo>
                    <a:lnTo>
                      <a:pt x="653" y="654"/>
                    </a:lnTo>
                    <a:lnTo>
                      <a:pt x="661" y="668"/>
                    </a:lnTo>
                    <a:lnTo>
                      <a:pt x="668" y="682"/>
                    </a:lnTo>
                    <a:lnTo>
                      <a:pt x="676" y="698"/>
                    </a:lnTo>
                    <a:lnTo>
                      <a:pt x="682" y="716"/>
                    </a:lnTo>
                    <a:lnTo>
                      <a:pt x="687" y="731"/>
                    </a:lnTo>
                    <a:lnTo>
                      <a:pt x="690" y="745"/>
                    </a:lnTo>
                    <a:lnTo>
                      <a:pt x="690" y="756"/>
                    </a:lnTo>
                    <a:lnTo>
                      <a:pt x="686" y="767"/>
                    </a:lnTo>
                    <a:lnTo>
                      <a:pt x="679" y="777"/>
                    </a:lnTo>
                    <a:lnTo>
                      <a:pt x="667" y="788"/>
                    </a:lnTo>
                    <a:lnTo>
                      <a:pt x="650" y="799"/>
                    </a:lnTo>
                    <a:lnTo>
                      <a:pt x="633" y="807"/>
                    </a:lnTo>
                    <a:lnTo>
                      <a:pt x="615" y="816"/>
                    </a:lnTo>
                    <a:lnTo>
                      <a:pt x="592" y="826"/>
                    </a:lnTo>
                    <a:lnTo>
                      <a:pt x="570" y="836"/>
                    </a:lnTo>
                    <a:lnTo>
                      <a:pt x="546" y="843"/>
                    </a:lnTo>
                    <a:lnTo>
                      <a:pt x="523" y="849"/>
                    </a:lnTo>
                    <a:lnTo>
                      <a:pt x="503" y="850"/>
                    </a:lnTo>
                    <a:lnTo>
                      <a:pt x="486" y="847"/>
                    </a:lnTo>
                    <a:lnTo>
                      <a:pt x="481" y="843"/>
                    </a:lnTo>
                    <a:lnTo>
                      <a:pt x="475" y="839"/>
                    </a:lnTo>
                    <a:lnTo>
                      <a:pt x="470" y="836"/>
                    </a:lnTo>
                    <a:lnTo>
                      <a:pt x="463" y="83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28" name="Freeform 59"/>
              <p:cNvSpPr>
                <a:spLocks/>
              </p:cNvSpPr>
              <p:nvPr/>
            </p:nvSpPr>
            <p:spPr bwMode="auto">
              <a:xfrm>
                <a:off x="3146" y="2714"/>
                <a:ext cx="116" cy="92"/>
              </a:xfrm>
              <a:custGeom>
                <a:avLst/>
                <a:gdLst>
                  <a:gd name="T0" fmla="*/ 114 w 348"/>
                  <a:gd name="T1" fmla="*/ 37 h 276"/>
                  <a:gd name="T2" fmla="*/ 111 w 348"/>
                  <a:gd name="T3" fmla="*/ 32 h 276"/>
                  <a:gd name="T4" fmla="*/ 108 w 348"/>
                  <a:gd name="T5" fmla="*/ 27 h 276"/>
                  <a:gd name="T6" fmla="*/ 105 w 348"/>
                  <a:gd name="T7" fmla="*/ 22 h 276"/>
                  <a:gd name="T8" fmla="*/ 101 w 348"/>
                  <a:gd name="T9" fmla="*/ 18 h 276"/>
                  <a:gd name="T10" fmla="*/ 98 w 348"/>
                  <a:gd name="T11" fmla="*/ 13 h 276"/>
                  <a:gd name="T12" fmla="*/ 94 w 348"/>
                  <a:gd name="T13" fmla="*/ 8 h 276"/>
                  <a:gd name="T14" fmla="*/ 89 w 348"/>
                  <a:gd name="T15" fmla="*/ 4 h 276"/>
                  <a:gd name="T16" fmla="*/ 85 w 348"/>
                  <a:gd name="T17" fmla="*/ 0 h 276"/>
                  <a:gd name="T18" fmla="*/ 77 w 348"/>
                  <a:gd name="T19" fmla="*/ 0 h 276"/>
                  <a:gd name="T20" fmla="*/ 65 w 348"/>
                  <a:gd name="T21" fmla="*/ 3 h 276"/>
                  <a:gd name="T22" fmla="*/ 52 w 348"/>
                  <a:gd name="T23" fmla="*/ 7 h 276"/>
                  <a:gd name="T24" fmla="*/ 39 w 348"/>
                  <a:gd name="T25" fmla="*/ 12 h 276"/>
                  <a:gd name="T26" fmla="*/ 26 w 348"/>
                  <a:gd name="T27" fmla="*/ 17 h 276"/>
                  <a:gd name="T28" fmla="*/ 15 w 348"/>
                  <a:gd name="T29" fmla="*/ 23 h 276"/>
                  <a:gd name="T30" fmla="*/ 7 w 348"/>
                  <a:gd name="T31" fmla="*/ 28 h 276"/>
                  <a:gd name="T32" fmla="*/ 2 w 348"/>
                  <a:gd name="T33" fmla="*/ 33 h 276"/>
                  <a:gd name="T34" fmla="*/ 0 w 348"/>
                  <a:gd name="T35" fmla="*/ 41 h 276"/>
                  <a:gd name="T36" fmla="*/ 0 w 348"/>
                  <a:gd name="T37" fmla="*/ 51 h 276"/>
                  <a:gd name="T38" fmla="*/ 2 w 348"/>
                  <a:gd name="T39" fmla="*/ 60 h 276"/>
                  <a:gd name="T40" fmla="*/ 3 w 348"/>
                  <a:gd name="T41" fmla="*/ 68 h 276"/>
                  <a:gd name="T42" fmla="*/ 5 w 348"/>
                  <a:gd name="T43" fmla="*/ 77 h 276"/>
                  <a:gd name="T44" fmla="*/ 9 w 348"/>
                  <a:gd name="T45" fmla="*/ 86 h 276"/>
                  <a:gd name="T46" fmla="*/ 15 w 348"/>
                  <a:gd name="T47" fmla="*/ 91 h 276"/>
                  <a:gd name="T48" fmla="*/ 20 w 348"/>
                  <a:gd name="T49" fmla="*/ 92 h 276"/>
                  <a:gd name="T50" fmla="*/ 21 w 348"/>
                  <a:gd name="T51" fmla="*/ 91 h 276"/>
                  <a:gd name="T52" fmla="*/ 26 w 348"/>
                  <a:gd name="T53" fmla="*/ 90 h 276"/>
                  <a:gd name="T54" fmla="*/ 37 w 348"/>
                  <a:gd name="T55" fmla="*/ 86 h 276"/>
                  <a:gd name="T56" fmla="*/ 50 w 348"/>
                  <a:gd name="T57" fmla="*/ 83 h 276"/>
                  <a:gd name="T58" fmla="*/ 65 w 348"/>
                  <a:gd name="T59" fmla="*/ 78 h 276"/>
                  <a:gd name="T60" fmla="*/ 79 w 348"/>
                  <a:gd name="T61" fmla="*/ 73 h 276"/>
                  <a:gd name="T62" fmla="*/ 93 w 348"/>
                  <a:gd name="T63" fmla="*/ 68 h 276"/>
                  <a:gd name="T64" fmla="*/ 104 w 348"/>
                  <a:gd name="T65" fmla="*/ 61 h 276"/>
                  <a:gd name="T66" fmla="*/ 112 w 348"/>
                  <a:gd name="T67" fmla="*/ 55 h 276"/>
                  <a:gd name="T68" fmla="*/ 115 w 348"/>
                  <a:gd name="T69" fmla="*/ 50 h 276"/>
                  <a:gd name="T70" fmla="*/ 115 w 348"/>
                  <a:gd name="T71" fmla="*/ 47 h 276"/>
                  <a:gd name="T72" fmla="*/ 116 w 348"/>
                  <a:gd name="T73" fmla="*/ 44 h 276"/>
                  <a:gd name="T74" fmla="*/ 115 w 348"/>
                  <a:gd name="T75" fmla="*/ 41 h 2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8"/>
                  <a:gd name="T115" fmla="*/ 0 h 276"/>
                  <a:gd name="T116" fmla="*/ 348 w 348"/>
                  <a:gd name="T117" fmla="*/ 276 h 2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8" h="276">
                    <a:moveTo>
                      <a:pt x="345" y="116"/>
                    </a:moveTo>
                    <a:lnTo>
                      <a:pt x="341" y="110"/>
                    </a:lnTo>
                    <a:lnTo>
                      <a:pt x="338" y="102"/>
                    </a:lnTo>
                    <a:lnTo>
                      <a:pt x="333" y="95"/>
                    </a:lnTo>
                    <a:lnTo>
                      <a:pt x="329" y="87"/>
                    </a:lnTo>
                    <a:lnTo>
                      <a:pt x="324" y="81"/>
                    </a:lnTo>
                    <a:lnTo>
                      <a:pt x="319" y="74"/>
                    </a:lnTo>
                    <a:lnTo>
                      <a:pt x="314" y="67"/>
                    </a:lnTo>
                    <a:lnTo>
                      <a:pt x="309" y="61"/>
                    </a:lnTo>
                    <a:lnTo>
                      <a:pt x="304" y="53"/>
                    </a:lnTo>
                    <a:lnTo>
                      <a:pt x="299" y="45"/>
                    </a:lnTo>
                    <a:lnTo>
                      <a:pt x="294" y="38"/>
                    </a:lnTo>
                    <a:lnTo>
                      <a:pt x="288" y="30"/>
                    </a:lnTo>
                    <a:lnTo>
                      <a:pt x="281" y="23"/>
                    </a:lnTo>
                    <a:lnTo>
                      <a:pt x="275" y="16"/>
                    </a:lnTo>
                    <a:lnTo>
                      <a:pt x="268" y="11"/>
                    </a:lnTo>
                    <a:lnTo>
                      <a:pt x="261" y="5"/>
                    </a:lnTo>
                    <a:lnTo>
                      <a:pt x="254" y="1"/>
                    </a:lnTo>
                    <a:lnTo>
                      <a:pt x="244" y="0"/>
                    </a:lnTo>
                    <a:lnTo>
                      <a:pt x="230" y="1"/>
                    </a:lnTo>
                    <a:lnTo>
                      <a:pt x="214" y="3"/>
                    </a:lnTo>
                    <a:lnTo>
                      <a:pt x="196" y="8"/>
                    </a:lnTo>
                    <a:lnTo>
                      <a:pt x="177" y="13"/>
                    </a:lnTo>
                    <a:lnTo>
                      <a:pt x="157" y="20"/>
                    </a:lnTo>
                    <a:lnTo>
                      <a:pt x="137" y="26"/>
                    </a:lnTo>
                    <a:lnTo>
                      <a:pt x="117" y="35"/>
                    </a:lnTo>
                    <a:lnTo>
                      <a:pt x="97" y="44"/>
                    </a:lnTo>
                    <a:lnTo>
                      <a:pt x="79" y="52"/>
                    </a:lnTo>
                    <a:lnTo>
                      <a:pt x="61" y="61"/>
                    </a:lnTo>
                    <a:lnTo>
                      <a:pt x="46" y="69"/>
                    </a:lnTo>
                    <a:lnTo>
                      <a:pt x="32" y="76"/>
                    </a:lnTo>
                    <a:lnTo>
                      <a:pt x="22" y="83"/>
                    </a:lnTo>
                    <a:lnTo>
                      <a:pt x="15" y="89"/>
                    </a:lnTo>
                    <a:lnTo>
                      <a:pt x="7" y="99"/>
                    </a:lnTo>
                    <a:lnTo>
                      <a:pt x="2" y="111"/>
                    </a:lnTo>
                    <a:lnTo>
                      <a:pt x="0" y="124"/>
                    </a:lnTo>
                    <a:lnTo>
                      <a:pt x="0" y="138"/>
                    </a:lnTo>
                    <a:lnTo>
                      <a:pt x="1" y="153"/>
                    </a:lnTo>
                    <a:lnTo>
                      <a:pt x="2" y="167"/>
                    </a:lnTo>
                    <a:lnTo>
                      <a:pt x="5" y="181"/>
                    </a:lnTo>
                    <a:lnTo>
                      <a:pt x="7" y="193"/>
                    </a:lnTo>
                    <a:lnTo>
                      <a:pt x="10" y="204"/>
                    </a:lnTo>
                    <a:lnTo>
                      <a:pt x="12" y="217"/>
                    </a:lnTo>
                    <a:lnTo>
                      <a:pt x="16" y="231"/>
                    </a:lnTo>
                    <a:lnTo>
                      <a:pt x="20" y="244"/>
                    </a:lnTo>
                    <a:lnTo>
                      <a:pt x="26" y="257"/>
                    </a:lnTo>
                    <a:lnTo>
                      <a:pt x="35" y="267"/>
                    </a:lnTo>
                    <a:lnTo>
                      <a:pt x="45" y="274"/>
                    </a:lnTo>
                    <a:lnTo>
                      <a:pt x="59" y="276"/>
                    </a:lnTo>
                    <a:lnTo>
                      <a:pt x="60" y="275"/>
                    </a:lnTo>
                    <a:lnTo>
                      <a:pt x="61" y="274"/>
                    </a:lnTo>
                    <a:lnTo>
                      <a:pt x="62" y="274"/>
                    </a:lnTo>
                    <a:lnTo>
                      <a:pt x="64" y="274"/>
                    </a:lnTo>
                    <a:lnTo>
                      <a:pt x="77" y="269"/>
                    </a:lnTo>
                    <a:lnTo>
                      <a:pt x="92" y="265"/>
                    </a:lnTo>
                    <a:lnTo>
                      <a:pt x="110" y="259"/>
                    </a:lnTo>
                    <a:lnTo>
                      <a:pt x="130" y="254"/>
                    </a:lnTo>
                    <a:lnTo>
                      <a:pt x="150" y="248"/>
                    </a:lnTo>
                    <a:lnTo>
                      <a:pt x="172" y="242"/>
                    </a:lnTo>
                    <a:lnTo>
                      <a:pt x="194" y="234"/>
                    </a:lnTo>
                    <a:lnTo>
                      <a:pt x="216" y="227"/>
                    </a:lnTo>
                    <a:lnTo>
                      <a:pt x="238" y="219"/>
                    </a:lnTo>
                    <a:lnTo>
                      <a:pt x="259" y="211"/>
                    </a:lnTo>
                    <a:lnTo>
                      <a:pt x="279" y="203"/>
                    </a:lnTo>
                    <a:lnTo>
                      <a:pt x="296" y="194"/>
                    </a:lnTo>
                    <a:lnTo>
                      <a:pt x="313" y="184"/>
                    </a:lnTo>
                    <a:lnTo>
                      <a:pt x="325" y="175"/>
                    </a:lnTo>
                    <a:lnTo>
                      <a:pt x="335" y="165"/>
                    </a:lnTo>
                    <a:lnTo>
                      <a:pt x="343" y="155"/>
                    </a:lnTo>
                    <a:lnTo>
                      <a:pt x="345" y="151"/>
                    </a:lnTo>
                    <a:lnTo>
                      <a:pt x="346" y="145"/>
                    </a:lnTo>
                    <a:lnTo>
                      <a:pt x="346" y="141"/>
                    </a:lnTo>
                    <a:lnTo>
                      <a:pt x="348" y="136"/>
                    </a:lnTo>
                    <a:lnTo>
                      <a:pt x="348" y="132"/>
                    </a:lnTo>
                    <a:lnTo>
                      <a:pt x="346" y="126"/>
                    </a:lnTo>
                    <a:lnTo>
                      <a:pt x="346" y="122"/>
                    </a:lnTo>
                    <a:lnTo>
                      <a:pt x="345" y="116"/>
                    </a:lnTo>
                    <a:close/>
                  </a:path>
                </a:pathLst>
              </a:custGeom>
              <a:solidFill>
                <a:srgbClr val="FF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29" name="Freeform 60"/>
              <p:cNvSpPr>
                <a:spLocks/>
              </p:cNvSpPr>
              <p:nvPr/>
            </p:nvSpPr>
            <p:spPr bwMode="auto">
              <a:xfrm>
                <a:off x="3146" y="2714"/>
                <a:ext cx="116" cy="92"/>
              </a:xfrm>
              <a:custGeom>
                <a:avLst/>
                <a:gdLst>
                  <a:gd name="T0" fmla="*/ 115 w 348"/>
                  <a:gd name="T1" fmla="*/ 39 h 276"/>
                  <a:gd name="T2" fmla="*/ 113 w 348"/>
                  <a:gd name="T3" fmla="*/ 34 h 276"/>
                  <a:gd name="T4" fmla="*/ 110 w 348"/>
                  <a:gd name="T5" fmla="*/ 29 h 276"/>
                  <a:gd name="T6" fmla="*/ 106 w 348"/>
                  <a:gd name="T7" fmla="*/ 25 h 276"/>
                  <a:gd name="T8" fmla="*/ 103 w 348"/>
                  <a:gd name="T9" fmla="*/ 20 h 276"/>
                  <a:gd name="T10" fmla="*/ 101 w 348"/>
                  <a:gd name="T11" fmla="*/ 18 h 276"/>
                  <a:gd name="T12" fmla="*/ 98 w 348"/>
                  <a:gd name="T13" fmla="*/ 13 h 276"/>
                  <a:gd name="T14" fmla="*/ 94 w 348"/>
                  <a:gd name="T15" fmla="*/ 8 h 276"/>
                  <a:gd name="T16" fmla="*/ 89 w 348"/>
                  <a:gd name="T17" fmla="*/ 4 h 276"/>
                  <a:gd name="T18" fmla="*/ 87 w 348"/>
                  <a:gd name="T19" fmla="*/ 2 h 276"/>
                  <a:gd name="T20" fmla="*/ 81 w 348"/>
                  <a:gd name="T21" fmla="*/ 0 h 276"/>
                  <a:gd name="T22" fmla="*/ 71 w 348"/>
                  <a:gd name="T23" fmla="*/ 1 h 276"/>
                  <a:gd name="T24" fmla="*/ 59 w 348"/>
                  <a:gd name="T25" fmla="*/ 4 h 276"/>
                  <a:gd name="T26" fmla="*/ 46 w 348"/>
                  <a:gd name="T27" fmla="*/ 9 h 276"/>
                  <a:gd name="T28" fmla="*/ 32 w 348"/>
                  <a:gd name="T29" fmla="*/ 15 h 276"/>
                  <a:gd name="T30" fmla="*/ 20 w 348"/>
                  <a:gd name="T31" fmla="*/ 20 h 276"/>
                  <a:gd name="T32" fmla="*/ 11 w 348"/>
                  <a:gd name="T33" fmla="*/ 25 h 276"/>
                  <a:gd name="T34" fmla="*/ 5 w 348"/>
                  <a:gd name="T35" fmla="*/ 30 h 276"/>
                  <a:gd name="T36" fmla="*/ 2 w 348"/>
                  <a:gd name="T37" fmla="*/ 33 h 276"/>
                  <a:gd name="T38" fmla="*/ 0 w 348"/>
                  <a:gd name="T39" fmla="*/ 41 h 276"/>
                  <a:gd name="T40" fmla="*/ 0 w 348"/>
                  <a:gd name="T41" fmla="*/ 51 h 276"/>
                  <a:gd name="T42" fmla="*/ 2 w 348"/>
                  <a:gd name="T43" fmla="*/ 60 h 276"/>
                  <a:gd name="T44" fmla="*/ 2 w 348"/>
                  <a:gd name="T45" fmla="*/ 64 h 276"/>
                  <a:gd name="T46" fmla="*/ 4 w 348"/>
                  <a:gd name="T47" fmla="*/ 72 h 276"/>
                  <a:gd name="T48" fmla="*/ 7 w 348"/>
                  <a:gd name="T49" fmla="*/ 81 h 276"/>
                  <a:gd name="T50" fmla="*/ 12 w 348"/>
                  <a:gd name="T51" fmla="*/ 89 h 276"/>
                  <a:gd name="T52" fmla="*/ 20 w 348"/>
                  <a:gd name="T53" fmla="*/ 92 h 276"/>
                  <a:gd name="T54" fmla="*/ 20 w 348"/>
                  <a:gd name="T55" fmla="*/ 92 h 276"/>
                  <a:gd name="T56" fmla="*/ 21 w 348"/>
                  <a:gd name="T57" fmla="*/ 91 h 276"/>
                  <a:gd name="T58" fmla="*/ 21 w 348"/>
                  <a:gd name="T59" fmla="*/ 91 h 276"/>
                  <a:gd name="T60" fmla="*/ 31 w 348"/>
                  <a:gd name="T61" fmla="*/ 88 h 276"/>
                  <a:gd name="T62" fmla="*/ 43 w 348"/>
                  <a:gd name="T63" fmla="*/ 85 h 276"/>
                  <a:gd name="T64" fmla="*/ 57 w 348"/>
                  <a:gd name="T65" fmla="*/ 81 h 276"/>
                  <a:gd name="T66" fmla="*/ 72 w 348"/>
                  <a:gd name="T67" fmla="*/ 76 h 276"/>
                  <a:gd name="T68" fmla="*/ 86 w 348"/>
                  <a:gd name="T69" fmla="*/ 70 h 276"/>
                  <a:gd name="T70" fmla="*/ 99 w 348"/>
                  <a:gd name="T71" fmla="*/ 65 h 276"/>
                  <a:gd name="T72" fmla="*/ 108 w 348"/>
                  <a:gd name="T73" fmla="*/ 58 h 276"/>
                  <a:gd name="T74" fmla="*/ 114 w 348"/>
                  <a:gd name="T75" fmla="*/ 52 h 276"/>
                  <a:gd name="T76" fmla="*/ 115 w 348"/>
                  <a:gd name="T77" fmla="*/ 50 h 276"/>
                  <a:gd name="T78" fmla="*/ 115 w 348"/>
                  <a:gd name="T79" fmla="*/ 47 h 276"/>
                  <a:gd name="T80" fmla="*/ 116 w 348"/>
                  <a:gd name="T81" fmla="*/ 44 h 276"/>
                  <a:gd name="T82" fmla="*/ 115 w 348"/>
                  <a:gd name="T83" fmla="*/ 41 h 2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48"/>
                  <a:gd name="T127" fmla="*/ 0 h 276"/>
                  <a:gd name="T128" fmla="*/ 348 w 348"/>
                  <a:gd name="T129" fmla="*/ 276 h 2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48" h="276">
                    <a:moveTo>
                      <a:pt x="345" y="116"/>
                    </a:moveTo>
                    <a:lnTo>
                      <a:pt x="345" y="116"/>
                    </a:lnTo>
                    <a:lnTo>
                      <a:pt x="341" y="110"/>
                    </a:lnTo>
                    <a:lnTo>
                      <a:pt x="338" y="102"/>
                    </a:lnTo>
                    <a:lnTo>
                      <a:pt x="333" y="95"/>
                    </a:lnTo>
                    <a:lnTo>
                      <a:pt x="329" y="87"/>
                    </a:lnTo>
                    <a:lnTo>
                      <a:pt x="324" y="81"/>
                    </a:lnTo>
                    <a:lnTo>
                      <a:pt x="319" y="74"/>
                    </a:lnTo>
                    <a:lnTo>
                      <a:pt x="314" y="67"/>
                    </a:lnTo>
                    <a:lnTo>
                      <a:pt x="309" y="61"/>
                    </a:lnTo>
                    <a:lnTo>
                      <a:pt x="304" y="53"/>
                    </a:lnTo>
                    <a:lnTo>
                      <a:pt x="299" y="45"/>
                    </a:lnTo>
                    <a:lnTo>
                      <a:pt x="294" y="38"/>
                    </a:lnTo>
                    <a:lnTo>
                      <a:pt x="288" y="30"/>
                    </a:lnTo>
                    <a:lnTo>
                      <a:pt x="281" y="23"/>
                    </a:lnTo>
                    <a:lnTo>
                      <a:pt x="275" y="16"/>
                    </a:lnTo>
                    <a:lnTo>
                      <a:pt x="268" y="11"/>
                    </a:lnTo>
                    <a:lnTo>
                      <a:pt x="261" y="5"/>
                    </a:lnTo>
                    <a:lnTo>
                      <a:pt x="254" y="1"/>
                    </a:lnTo>
                    <a:lnTo>
                      <a:pt x="244" y="0"/>
                    </a:lnTo>
                    <a:lnTo>
                      <a:pt x="230" y="1"/>
                    </a:lnTo>
                    <a:lnTo>
                      <a:pt x="214" y="3"/>
                    </a:lnTo>
                    <a:lnTo>
                      <a:pt x="196" y="8"/>
                    </a:lnTo>
                    <a:lnTo>
                      <a:pt x="177" y="13"/>
                    </a:lnTo>
                    <a:lnTo>
                      <a:pt x="157" y="20"/>
                    </a:lnTo>
                    <a:lnTo>
                      <a:pt x="137" y="26"/>
                    </a:lnTo>
                    <a:lnTo>
                      <a:pt x="117" y="35"/>
                    </a:lnTo>
                    <a:lnTo>
                      <a:pt x="97" y="44"/>
                    </a:lnTo>
                    <a:lnTo>
                      <a:pt x="79" y="52"/>
                    </a:lnTo>
                    <a:lnTo>
                      <a:pt x="61" y="61"/>
                    </a:lnTo>
                    <a:lnTo>
                      <a:pt x="46" y="69"/>
                    </a:lnTo>
                    <a:lnTo>
                      <a:pt x="32" y="76"/>
                    </a:lnTo>
                    <a:lnTo>
                      <a:pt x="22" y="83"/>
                    </a:lnTo>
                    <a:lnTo>
                      <a:pt x="15" y="89"/>
                    </a:lnTo>
                    <a:lnTo>
                      <a:pt x="7" y="99"/>
                    </a:lnTo>
                    <a:lnTo>
                      <a:pt x="2" y="111"/>
                    </a:lnTo>
                    <a:lnTo>
                      <a:pt x="0" y="124"/>
                    </a:lnTo>
                    <a:lnTo>
                      <a:pt x="0" y="138"/>
                    </a:lnTo>
                    <a:lnTo>
                      <a:pt x="1" y="153"/>
                    </a:lnTo>
                    <a:lnTo>
                      <a:pt x="2" y="167"/>
                    </a:lnTo>
                    <a:lnTo>
                      <a:pt x="5" y="181"/>
                    </a:lnTo>
                    <a:lnTo>
                      <a:pt x="7" y="193"/>
                    </a:lnTo>
                    <a:lnTo>
                      <a:pt x="10" y="204"/>
                    </a:lnTo>
                    <a:lnTo>
                      <a:pt x="12" y="217"/>
                    </a:lnTo>
                    <a:lnTo>
                      <a:pt x="16" y="231"/>
                    </a:lnTo>
                    <a:lnTo>
                      <a:pt x="20" y="244"/>
                    </a:lnTo>
                    <a:lnTo>
                      <a:pt x="26" y="257"/>
                    </a:lnTo>
                    <a:lnTo>
                      <a:pt x="35" y="267"/>
                    </a:lnTo>
                    <a:lnTo>
                      <a:pt x="45" y="274"/>
                    </a:lnTo>
                    <a:lnTo>
                      <a:pt x="59" y="276"/>
                    </a:lnTo>
                    <a:lnTo>
                      <a:pt x="60" y="275"/>
                    </a:lnTo>
                    <a:lnTo>
                      <a:pt x="61" y="274"/>
                    </a:lnTo>
                    <a:lnTo>
                      <a:pt x="62" y="274"/>
                    </a:lnTo>
                    <a:lnTo>
                      <a:pt x="64" y="274"/>
                    </a:lnTo>
                    <a:lnTo>
                      <a:pt x="77" y="269"/>
                    </a:lnTo>
                    <a:lnTo>
                      <a:pt x="92" y="265"/>
                    </a:lnTo>
                    <a:lnTo>
                      <a:pt x="110" y="259"/>
                    </a:lnTo>
                    <a:lnTo>
                      <a:pt x="130" y="254"/>
                    </a:lnTo>
                    <a:lnTo>
                      <a:pt x="150" y="248"/>
                    </a:lnTo>
                    <a:lnTo>
                      <a:pt x="172" y="242"/>
                    </a:lnTo>
                    <a:lnTo>
                      <a:pt x="194" y="234"/>
                    </a:lnTo>
                    <a:lnTo>
                      <a:pt x="216" y="227"/>
                    </a:lnTo>
                    <a:lnTo>
                      <a:pt x="238" y="219"/>
                    </a:lnTo>
                    <a:lnTo>
                      <a:pt x="259" y="211"/>
                    </a:lnTo>
                    <a:lnTo>
                      <a:pt x="279" y="203"/>
                    </a:lnTo>
                    <a:lnTo>
                      <a:pt x="296" y="194"/>
                    </a:lnTo>
                    <a:lnTo>
                      <a:pt x="313" y="184"/>
                    </a:lnTo>
                    <a:lnTo>
                      <a:pt x="325" y="175"/>
                    </a:lnTo>
                    <a:lnTo>
                      <a:pt x="335" y="165"/>
                    </a:lnTo>
                    <a:lnTo>
                      <a:pt x="343" y="155"/>
                    </a:lnTo>
                    <a:lnTo>
                      <a:pt x="345" y="151"/>
                    </a:lnTo>
                    <a:lnTo>
                      <a:pt x="346" y="145"/>
                    </a:lnTo>
                    <a:lnTo>
                      <a:pt x="346" y="141"/>
                    </a:lnTo>
                    <a:lnTo>
                      <a:pt x="348" y="136"/>
                    </a:lnTo>
                    <a:lnTo>
                      <a:pt x="348" y="132"/>
                    </a:lnTo>
                    <a:lnTo>
                      <a:pt x="346" y="126"/>
                    </a:lnTo>
                    <a:lnTo>
                      <a:pt x="346" y="122"/>
                    </a:lnTo>
                    <a:lnTo>
                      <a:pt x="345" y="11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0" name="Freeform 61"/>
              <p:cNvSpPr>
                <a:spLocks/>
              </p:cNvSpPr>
              <p:nvPr/>
            </p:nvSpPr>
            <p:spPr bwMode="auto">
              <a:xfrm>
                <a:off x="3251" y="2946"/>
                <a:ext cx="109" cy="108"/>
              </a:xfrm>
              <a:custGeom>
                <a:avLst/>
                <a:gdLst>
                  <a:gd name="T0" fmla="*/ 96 w 327"/>
                  <a:gd name="T1" fmla="*/ 100 h 325"/>
                  <a:gd name="T2" fmla="*/ 93 w 327"/>
                  <a:gd name="T3" fmla="*/ 101 h 325"/>
                  <a:gd name="T4" fmla="*/ 84 w 327"/>
                  <a:gd name="T5" fmla="*/ 103 h 325"/>
                  <a:gd name="T6" fmla="*/ 69 w 327"/>
                  <a:gd name="T7" fmla="*/ 106 h 325"/>
                  <a:gd name="T8" fmla="*/ 53 w 327"/>
                  <a:gd name="T9" fmla="*/ 108 h 325"/>
                  <a:gd name="T10" fmla="*/ 37 w 327"/>
                  <a:gd name="T11" fmla="*/ 108 h 325"/>
                  <a:gd name="T12" fmla="*/ 28 w 327"/>
                  <a:gd name="T13" fmla="*/ 108 h 325"/>
                  <a:gd name="T14" fmla="*/ 24 w 327"/>
                  <a:gd name="T15" fmla="*/ 107 h 325"/>
                  <a:gd name="T16" fmla="*/ 21 w 327"/>
                  <a:gd name="T17" fmla="*/ 105 h 325"/>
                  <a:gd name="T18" fmla="*/ 19 w 327"/>
                  <a:gd name="T19" fmla="*/ 103 h 325"/>
                  <a:gd name="T20" fmla="*/ 18 w 327"/>
                  <a:gd name="T21" fmla="*/ 99 h 325"/>
                  <a:gd name="T22" fmla="*/ 18 w 327"/>
                  <a:gd name="T23" fmla="*/ 96 h 325"/>
                  <a:gd name="T24" fmla="*/ 16 w 327"/>
                  <a:gd name="T25" fmla="*/ 88 h 325"/>
                  <a:gd name="T26" fmla="*/ 11 w 327"/>
                  <a:gd name="T27" fmla="*/ 75 h 325"/>
                  <a:gd name="T28" fmla="*/ 6 w 327"/>
                  <a:gd name="T29" fmla="*/ 62 h 325"/>
                  <a:gd name="T30" fmla="*/ 1 w 327"/>
                  <a:gd name="T31" fmla="*/ 49 h 325"/>
                  <a:gd name="T32" fmla="*/ 0 w 327"/>
                  <a:gd name="T33" fmla="*/ 39 h 325"/>
                  <a:gd name="T34" fmla="*/ 1 w 327"/>
                  <a:gd name="T35" fmla="*/ 35 h 325"/>
                  <a:gd name="T36" fmla="*/ 3 w 327"/>
                  <a:gd name="T37" fmla="*/ 30 h 325"/>
                  <a:gd name="T38" fmla="*/ 5 w 327"/>
                  <a:gd name="T39" fmla="*/ 28 h 325"/>
                  <a:gd name="T40" fmla="*/ 2 w 327"/>
                  <a:gd name="T41" fmla="*/ 21 h 325"/>
                  <a:gd name="T42" fmla="*/ 0 w 327"/>
                  <a:gd name="T43" fmla="*/ 15 h 325"/>
                  <a:gd name="T44" fmla="*/ 1 w 327"/>
                  <a:gd name="T45" fmla="*/ 9 h 325"/>
                  <a:gd name="T46" fmla="*/ 10 w 327"/>
                  <a:gd name="T47" fmla="*/ 4 h 325"/>
                  <a:gd name="T48" fmla="*/ 23 w 327"/>
                  <a:gd name="T49" fmla="*/ 2 h 325"/>
                  <a:gd name="T50" fmla="*/ 35 w 327"/>
                  <a:gd name="T51" fmla="*/ 1 h 325"/>
                  <a:gd name="T52" fmla="*/ 42 w 327"/>
                  <a:gd name="T53" fmla="*/ 0 h 325"/>
                  <a:gd name="T54" fmla="*/ 48 w 327"/>
                  <a:gd name="T55" fmla="*/ 0 h 325"/>
                  <a:gd name="T56" fmla="*/ 55 w 327"/>
                  <a:gd name="T57" fmla="*/ 1 h 325"/>
                  <a:gd name="T58" fmla="*/ 60 w 327"/>
                  <a:gd name="T59" fmla="*/ 3 h 325"/>
                  <a:gd name="T60" fmla="*/ 62 w 327"/>
                  <a:gd name="T61" fmla="*/ 9 h 325"/>
                  <a:gd name="T62" fmla="*/ 62 w 327"/>
                  <a:gd name="T63" fmla="*/ 16 h 325"/>
                  <a:gd name="T64" fmla="*/ 61 w 327"/>
                  <a:gd name="T65" fmla="*/ 20 h 325"/>
                  <a:gd name="T66" fmla="*/ 64 w 327"/>
                  <a:gd name="T67" fmla="*/ 25 h 325"/>
                  <a:gd name="T68" fmla="*/ 69 w 327"/>
                  <a:gd name="T69" fmla="*/ 29 h 325"/>
                  <a:gd name="T70" fmla="*/ 71 w 327"/>
                  <a:gd name="T71" fmla="*/ 34 h 325"/>
                  <a:gd name="T72" fmla="*/ 73 w 327"/>
                  <a:gd name="T73" fmla="*/ 39 h 325"/>
                  <a:gd name="T74" fmla="*/ 76 w 327"/>
                  <a:gd name="T75" fmla="*/ 45 h 325"/>
                  <a:gd name="T76" fmla="*/ 79 w 327"/>
                  <a:gd name="T77" fmla="*/ 49 h 325"/>
                  <a:gd name="T78" fmla="*/ 83 w 327"/>
                  <a:gd name="T79" fmla="*/ 52 h 325"/>
                  <a:gd name="T80" fmla="*/ 86 w 327"/>
                  <a:gd name="T81" fmla="*/ 55 h 325"/>
                  <a:gd name="T82" fmla="*/ 90 w 327"/>
                  <a:gd name="T83" fmla="*/ 59 h 325"/>
                  <a:gd name="T84" fmla="*/ 94 w 327"/>
                  <a:gd name="T85" fmla="*/ 63 h 325"/>
                  <a:gd name="T86" fmla="*/ 100 w 327"/>
                  <a:gd name="T87" fmla="*/ 69 h 325"/>
                  <a:gd name="T88" fmla="*/ 105 w 327"/>
                  <a:gd name="T89" fmla="*/ 76 h 325"/>
                  <a:gd name="T90" fmla="*/ 109 w 327"/>
                  <a:gd name="T91" fmla="*/ 83 h 325"/>
                  <a:gd name="T92" fmla="*/ 108 w 327"/>
                  <a:gd name="T93" fmla="*/ 89 h 325"/>
                  <a:gd name="T94" fmla="*/ 106 w 327"/>
                  <a:gd name="T95" fmla="*/ 93 h 325"/>
                  <a:gd name="T96" fmla="*/ 103 w 327"/>
                  <a:gd name="T97" fmla="*/ 96 h 325"/>
                  <a:gd name="T98" fmla="*/ 100 w 327"/>
                  <a:gd name="T99" fmla="*/ 99 h 3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7"/>
                  <a:gd name="T151" fmla="*/ 0 h 325"/>
                  <a:gd name="T152" fmla="*/ 327 w 327"/>
                  <a:gd name="T153" fmla="*/ 325 h 3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7" h="325">
                    <a:moveTo>
                      <a:pt x="296" y="300"/>
                    </a:moveTo>
                    <a:lnTo>
                      <a:pt x="289" y="301"/>
                    </a:lnTo>
                    <a:lnTo>
                      <a:pt x="283" y="303"/>
                    </a:lnTo>
                    <a:lnTo>
                      <a:pt x="278" y="305"/>
                    </a:lnTo>
                    <a:lnTo>
                      <a:pt x="274" y="306"/>
                    </a:lnTo>
                    <a:lnTo>
                      <a:pt x="252" y="311"/>
                    </a:lnTo>
                    <a:lnTo>
                      <a:pt x="229" y="316"/>
                    </a:lnTo>
                    <a:lnTo>
                      <a:pt x="206" y="319"/>
                    </a:lnTo>
                    <a:lnTo>
                      <a:pt x="182" y="321"/>
                    </a:lnTo>
                    <a:lnTo>
                      <a:pt x="158" y="324"/>
                    </a:lnTo>
                    <a:lnTo>
                      <a:pt x="134" y="324"/>
                    </a:lnTo>
                    <a:lnTo>
                      <a:pt x="110" y="325"/>
                    </a:lnTo>
                    <a:lnTo>
                      <a:pt x="88" y="325"/>
                    </a:lnTo>
                    <a:lnTo>
                      <a:pt x="83" y="324"/>
                    </a:lnTo>
                    <a:lnTo>
                      <a:pt x="78" y="323"/>
                    </a:lnTo>
                    <a:lnTo>
                      <a:pt x="72" y="321"/>
                    </a:lnTo>
                    <a:lnTo>
                      <a:pt x="67" y="319"/>
                    </a:lnTo>
                    <a:lnTo>
                      <a:pt x="63" y="316"/>
                    </a:lnTo>
                    <a:lnTo>
                      <a:pt x="60" y="313"/>
                    </a:lnTo>
                    <a:lnTo>
                      <a:pt x="58" y="309"/>
                    </a:lnTo>
                    <a:lnTo>
                      <a:pt x="55" y="304"/>
                    </a:lnTo>
                    <a:lnTo>
                      <a:pt x="54" y="299"/>
                    </a:lnTo>
                    <a:lnTo>
                      <a:pt x="53" y="295"/>
                    </a:lnTo>
                    <a:lnTo>
                      <a:pt x="53" y="290"/>
                    </a:lnTo>
                    <a:lnTo>
                      <a:pt x="52" y="286"/>
                    </a:lnTo>
                    <a:lnTo>
                      <a:pt x="47" y="265"/>
                    </a:lnTo>
                    <a:lnTo>
                      <a:pt x="40" y="244"/>
                    </a:lnTo>
                    <a:lnTo>
                      <a:pt x="33" y="225"/>
                    </a:lnTo>
                    <a:lnTo>
                      <a:pt x="24" y="206"/>
                    </a:lnTo>
                    <a:lnTo>
                      <a:pt x="17" y="187"/>
                    </a:lnTo>
                    <a:lnTo>
                      <a:pt x="9" y="168"/>
                    </a:lnTo>
                    <a:lnTo>
                      <a:pt x="4" y="147"/>
                    </a:lnTo>
                    <a:lnTo>
                      <a:pt x="0" y="126"/>
                    </a:lnTo>
                    <a:lnTo>
                      <a:pt x="0" y="118"/>
                    </a:lnTo>
                    <a:lnTo>
                      <a:pt x="0" y="111"/>
                    </a:lnTo>
                    <a:lnTo>
                      <a:pt x="2" y="104"/>
                    </a:lnTo>
                    <a:lnTo>
                      <a:pt x="5" y="98"/>
                    </a:lnTo>
                    <a:lnTo>
                      <a:pt x="10" y="91"/>
                    </a:lnTo>
                    <a:lnTo>
                      <a:pt x="14" y="87"/>
                    </a:lnTo>
                    <a:lnTo>
                      <a:pt x="14" y="83"/>
                    </a:lnTo>
                    <a:lnTo>
                      <a:pt x="8" y="71"/>
                    </a:lnTo>
                    <a:lnTo>
                      <a:pt x="5" y="63"/>
                    </a:lnTo>
                    <a:lnTo>
                      <a:pt x="3" y="54"/>
                    </a:lnTo>
                    <a:lnTo>
                      <a:pt x="0" y="46"/>
                    </a:lnTo>
                    <a:lnTo>
                      <a:pt x="0" y="38"/>
                    </a:lnTo>
                    <a:lnTo>
                      <a:pt x="4" y="27"/>
                    </a:lnTo>
                    <a:lnTo>
                      <a:pt x="15" y="18"/>
                    </a:lnTo>
                    <a:lnTo>
                      <a:pt x="30" y="12"/>
                    </a:lnTo>
                    <a:lnTo>
                      <a:pt x="49" y="7"/>
                    </a:lnTo>
                    <a:lnTo>
                      <a:pt x="69" y="5"/>
                    </a:lnTo>
                    <a:lnTo>
                      <a:pt x="88" y="3"/>
                    </a:lnTo>
                    <a:lnTo>
                      <a:pt x="105" y="2"/>
                    </a:lnTo>
                    <a:lnTo>
                      <a:pt x="118" y="2"/>
                    </a:lnTo>
                    <a:lnTo>
                      <a:pt x="126" y="1"/>
                    </a:lnTo>
                    <a:lnTo>
                      <a:pt x="134" y="0"/>
                    </a:lnTo>
                    <a:lnTo>
                      <a:pt x="144" y="0"/>
                    </a:lnTo>
                    <a:lnTo>
                      <a:pt x="154" y="0"/>
                    </a:lnTo>
                    <a:lnTo>
                      <a:pt x="164" y="2"/>
                    </a:lnTo>
                    <a:lnTo>
                      <a:pt x="174" y="4"/>
                    </a:lnTo>
                    <a:lnTo>
                      <a:pt x="181" y="8"/>
                    </a:lnTo>
                    <a:lnTo>
                      <a:pt x="186" y="14"/>
                    </a:lnTo>
                    <a:lnTo>
                      <a:pt x="187" y="28"/>
                    </a:lnTo>
                    <a:lnTo>
                      <a:pt x="186" y="38"/>
                    </a:lnTo>
                    <a:lnTo>
                      <a:pt x="186" y="47"/>
                    </a:lnTo>
                    <a:lnTo>
                      <a:pt x="184" y="54"/>
                    </a:lnTo>
                    <a:lnTo>
                      <a:pt x="184" y="61"/>
                    </a:lnTo>
                    <a:lnTo>
                      <a:pt x="187" y="67"/>
                    </a:lnTo>
                    <a:lnTo>
                      <a:pt x="193" y="74"/>
                    </a:lnTo>
                    <a:lnTo>
                      <a:pt x="202" y="83"/>
                    </a:lnTo>
                    <a:lnTo>
                      <a:pt x="206" y="87"/>
                    </a:lnTo>
                    <a:lnTo>
                      <a:pt x="208" y="94"/>
                    </a:lnTo>
                    <a:lnTo>
                      <a:pt x="212" y="102"/>
                    </a:lnTo>
                    <a:lnTo>
                      <a:pt x="214" y="109"/>
                    </a:lnTo>
                    <a:lnTo>
                      <a:pt x="218" y="118"/>
                    </a:lnTo>
                    <a:lnTo>
                      <a:pt x="222" y="126"/>
                    </a:lnTo>
                    <a:lnTo>
                      <a:pt x="227" y="134"/>
                    </a:lnTo>
                    <a:lnTo>
                      <a:pt x="233" y="141"/>
                    </a:lnTo>
                    <a:lnTo>
                      <a:pt x="238" y="146"/>
                    </a:lnTo>
                    <a:lnTo>
                      <a:pt x="243" y="151"/>
                    </a:lnTo>
                    <a:lnTo>
                      <a:pt x="248" y="156"/>
                    </a:lnTo>
                    <a:lnTo>
                      <a:pt x="254" y="162"/>
                    </a:lnTo>
                    <a:lnTo>
                      <a:pt x="259" y="167"/>
                    </a:lnTo>
                    <a:lnTo>
                      <a:pt x="264" y="172"/>
                    </a:lnTo>
                    <a:lnTo>
                      <a:pt x="269" y="177"/>
                    </a:lnTo>
                    <a:lnTo>
                      <a:pt x="274" y="182"/>
                    </a:lnTo>
                    <a:lnTo>
                      <a:pt x="282" y="190"/>
                    </a:lnTo>
                    <a:lnTo>
                      <a:pt x="291" y="199"/>
                    </a:lnTo>
                    <a:lnTo>
                      <a:pt x="299" y="209"/>
                    </a:lnTo>
                    <a:lnTo>
                      <a:pt x="308" y="219"/>
                    </a:lnTo>
                    <a:lnTo>
                      <a:pt x="316" y="229"/>
                    </a:lnTo>
                    <a:lnTo>
                      <a:pt x="322" y="240"/>
                    </a:lnTo>
                    <a:lnTo>
                      <a:pt x="326" y="251"/>
                    </a:lnTo>
                    <a:lnTo>
                      <a:pt x="327" y="261"/>
                    </a:lnTo>
                    <a:lnTo>
                      <a:pt x="324" y="268"/>
                    </a:lnTo>
                    <a:lnTo>
                      <a:pt x="321" y="275"/>
                    </a:lnTo>
                    <a:lnTo>
                      <a:pt x="318" y="281"/>
                    </a:lnTo>
                    <a:lnTo>
                      <a:pt x="314" y="288"/>
                    </a:lnTo>
                    <a:lnTo>
                      <a:pt x="309" y="290"/>
                    </a:lnTo>
                    <a:lnTo>
                      <a:pt x="304" y="294"/>
                    </a:lnTo>
                    <a:lnTo>
                      <a:pt x="299" y="297"/>
                    </a:lnTo>
                    <a:lnTo>
                      <a:pt x="296" y="300"/>
                    </a:lnTo>
                    <a:close/>
                  </a:path>
                </a:pathLst>
              </a:custGeom>
              <a:solidFill>
                <a:srgbClr val="000000"/>
              </a:solidFill>
              <a:ln w="9525">
                <a:noFill/>
                <a:round/>
                <a:headEnd/>
                <a:tailEnd/>
              </a:ln>
            </p:spPr>
            <p:txBody>
              <a:bodyPr wrap="none" lIns="110377" tIns="55189" rIns="110377" bIns="55189">
                <a:spAutoFit/>
              </a:bodyPr>
              <a:lstStyle/>
              <a:p>
                <a:endParaRPr lang="de-DE">
                  <a:solidFill>
                    <a:prstClr val="black"/>
                  </a:solidFill>
                  <a:latin typeface="Calibri"/>
                </a:endParaRPr>
              </a:p>
            </p:txBody>
          </p:sp>
          <p:sp>
            <p:nvSpPr>
              <p:cNvPr id="113731" name="Freeform 62"/>
              <p:cNvSpPr>
                <a:spLocks/>
              </p:cNvSpPr>
              <p:nvPr/>
            </p:nvSpPr>
            <p:spPr bwMode="auto">
              <a:xfrm>
                <a:off x="3251" y="2946"/>
                <a:ext cx="109" cy="108"/>
              </a:xfrm>
              <a:custGeom>
                <a:avLst/>
                <a:gdLst>
                  <a:gd name="T0" fmla="*/ 99 w 327"/>
                  <a:gd name="T1" fmla="*/ 100 h 325"/>
                  <a:gd name="T2" fmla="*/ 94 w 327"/>
                  <a:gd name="T3" fmla="*/ 101 h 325"/>
                  <a:gd name="T4" fmla="*/ 91 w 327"/>
                  <a:gd name="T5" fmla="*/ 102 h 325"/>
                  <a:gd name="T6" fmla="*/ 84 w 327"/>
                  <a:gd name="T7" fmla="*/ 103 h 325"/>
                  <a:gd name="T8" fmla="*/ 69 w 327"/>
                  <a:gd name="T9" fmla="*/ 106 h 325"/>
                  <a:gd name="T10" fmla="*/ 53 w 327"/>
                  <a:gd name="T11" fmla="*/ 108 h 325"/>
                  <a:gd name="T12" fmla="*/ 37 w 327"/>
                  <a:gd name="T13" fmla="*/ 108 h 325"/>
                  <a:gd name="T14" fmla="*/ 29 w 327"/>
                  <a:gd name="T15" fmla="*/ 108 h 325"/>
                  <a:gd name="T16" fmla="*/ 26 w 327"/>
                  <a:gd name="T17" fmla="*/ 107 h 325"/>
                  <a:gd name="T18" fmla="*/ 22 w 327"/>
                  <a:gd name="T19" fmla="*/ 106 h 325"/>
                  <a:gd name="T20" fmla="*/ 21 w 327"/>
                  <a:gd name="T21" fmla="*/ 105 h 325"/>
                  <a:gd name="T22" fmla="*/ 19 w 327"/>
                  <a:gd name="T23" fmla="*/ 103 h 325"/>
                  <a:gd name="T24" fmla="*/ 18 w 327"/>
                  <a:gd name="T25" fmla="*/ 99 h 325"/>
                  <a:gd name="T26" fmla="*/ 18 w 327"/>
                  <a:gd name="T27" fmla="*/ 96 h 325"/>
                  <a:gd name="T28" fmla="*/ 17 w 327"/>
                  <a:gd name="T29" fmla="*/ 95 h 325"/>
                  <a:gd name="T30" fmla="*/ 13 w 327"/>
                  <a:gd name="T31" fmla="*/ 81 h 325"/>
                  <a:gd name="T32" fmla="*/ 8 w 327"/>
                  <a:gd name="T33" fmla="*/ 68 h 325"/>
                  <a:gd name="T34" fmla="*/ 3 w 327"/>
                  <a:gd name="T35" fmla="*/ 56 h 325"/>
                  <a:gd name="T36" fmla="*/ 0 w 327"/>
                  <a:gd name="T37" fmla="*/ 42 h 325"/>
                  <a:gd name="T38" fmla="*/ 0 w 327"/>
                  <a:gd name="T39" fmla="*/ 39 h 325"/>
                  <a:gd name="T40" fmla="*/ 1 w 327"/>
                  <a:gd name="T41" fmla="*/ 35 h 325"/>
                  <a:gd name="T42" fmla="*/ 2 w 327"/>
                  <a:gd name="T43" fmla="*/ 33 h 325"/>
                  <a:gd name="T44" fmla="*/ 5 w 327"/>
                  <a:gd name="T45" fmla="*/ 29 h 325"/>
                  <a:gd name="T46" fmla="*/ 3 w 327"/>
                  <a:gd name="T47" fmla="*/ 24 h 325"/>
                  <a:gd name="T48" fmla="*/ 2 w 327"/>
                  <a:gd name="T49" fmla="*/ 21 h 325"/>
                  <a:gd name="T50" fmla="*/ 0 w 327"/>
                  <a:gd name="T51" fmla="*/ 15 h 325"/>
                  <a:gd name="T52" fmla="*/ 0 w 327"/>
                  <a:gd name="T53" fmla="*/ 13 h 325"/>
                  <a:gd name="T54" fmla="*/ 5 w 327"/>
                  <a:gd name="T55" fmla="*/ 6 h 325"/>
                  <a:gd name="T56" fmla="*/ 16 w 327"/>
                  <a:gd name="T57" fmla="*/ 2 h 325"/>
                  <a:gd name="T58" fmla="*/ 29 w 327"/>
                  <a:gd name="T59" fmla="*/ 1 h 325"/>
                  <a:gd name="T60" fmla="*/ 39 w 327"/>
                  <a:gd name="T61" fmla="*/ 1 h 325"/>
                  <a:gd name="T62" fmla="*/ 42 w 327"/>
                  <a:gd name="T63" fmla="*/ 0 h 325"/>
                  <a:gd name="T64" fmla="*/ 48 w 327"/>
                  <a:gd name="T65" fmla="*/ 0 h 325"/>
                  <a:gd name="T66" fmla="*/ 55 w 327"/>
                  <a:gd name="T67" fmla="*/ 1 h 325"/>
                  <a:gd name="T68" fmla="*/ 60 w 327"/>
                  <a:gd name="T69" fmla="*/ 3 h 325"/>
                  <a:gd name="T70" fmla="*/ 62 w 327"/>
                  <a:gd name="T71" fmla="*/ 5 h 325"/>
                  <a:gd name="T72" fmla="*/ 62 w 327"/>
                  <a:gd name="T73" fmla="*/ 13 h 325"/>
                  <a:gd name="T74" fmla="*/ 61 w 327"/>
                  <a:gd name="T75" fmla="*/ 18 h 325"/>
                  <a:gd name="T76" fmla="*/ 62 w 327"/>
                  <a:gd name="T77" fmla="*/ 22 h 325"/>
                  <a:gd name="T78" fmla="*/ 67 w 327"/>
                  <a:gd name="T79" fmla="*/ 28 h 325"/>
                  <a:gd name="T80" fmla="*/ 69 w 327"/>
                  <a:gd name="T81" fmla="*/ 29 h 325"/>
                  <a:gd name="T82" fmla="*/ 71 w 327"/>
                  <a:gd name="T83" fmla="*/ 34 h 325"/>
                  <a:gd name="T84" fmla="*/ 73 w 327"/>
                  <a:gd name="T85" fmla="*/ 39 h 325"/>
                  <a:gd name="T86" fmla="*/ 76 w 327"/>
                  <a:gd name="T87" fmla="*/ 45 h 325"/>
                  <a:gd name="T88" fmla="*/ 78 w 327"/>
                  <a:gd name="T89" fmla="*/ 47 h 325"/>
                  <a:gd name="T90" fmla="*/ 81 w 327"/>
                  <a:gd name="T91" fmla="*/ 50 h 325"/>
                  <a:gd name="T92" fmla="*/ 85 w 327"/>
                  <a:gd name="T93" fmla="*/ 54 h 325"/>
                  <a:gd name="T94" fmla="*/ 88 w 327"/>
                  <a:gd name="T95" fmla="*/ 57 h 325"/>
                  <a:gd name="T96" fmla="*/ 91 w 327"/>
                  <a:gd name="T97" fmla="*/ 60 h 325"/>
                  <a:gd name="T98" fmla="*/ 94 w 327"/>
                  <a:gd name="T99" fmla="*/ 63 h 325"/>
                  <a:gd name="T100" fmla="*/ 100 w 327"/>
                  <a:gd name="T101" fmla="*/ 69 h 325"/>
                  <a:gd name="T102" fmla="*/ 105 w 327"/>
                  <a:gd name="T103" fmla="*/ 76 h 325"/>
                  <a:gd name="T104" fmla="*/ 109 w 327"/>
                  <a:gd name="T105" fmla="*/ 83 h 325"/>
                  <a:gd name="T106" fmla="*/ 109 w 327"/>
                  <a:gd name="T107" fmla="*/ 87 h 325"/>
                  <a:gd name="T108" fmla="*/ 107 w 327"/>
                  <a:gd name="T109" fmla="*/ 91 h 325"/>
                  <a:gd name="T110" fmla="*/ 105 w 327"/>
                  <a:gd name="T111" fmla="*/ 96 h 325"/>
                  <a:gd name="T112" fmla="*/ 103 w 327"/>
                  <a:gd name="T113" fmla="*/ 96 h 325"/>
                  <a:gd name="T114" fmla="*/ 100 w 327"/>
                  <a:gd name="T115" fmla="*/ 99 h 3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27"/>
                  <a:gd name="T175" fmla="*/ 0 h 325"/>
                  <a:gd name="T176" fmla="*/ 327 w 327"/>
                  <a:gd name="T177" fmla="*/ 325 h 32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27" h="325">
                    <a:moveTo>
                      <a:pt x="296" y="300"/>
                    </a:moveTo>
                    <a:lnTo>
                      <a:pt x="296" y="300"/>
                    </a:lnTo>
                    <a:lnTo>
                      <a:pt x="289" y="301"/>
                    </a:lnTo>
                    <a:lnTo>
                      <a:pt x="283" y="303"/>
                    </a:lnTo>
                    <a:lnTo>
                      <a:pt x="278" y="305"/>
                    </a:lnTo>
                    <a:lnTo>
                      <a:pt x="274" y="306"/>
                    </a:lnTo>
                    <a:lnTo>
                      <a:pt x="252" y="311"/>
                    </a:lnTo>
                    <a:lnTo>
                      <a:pt x="229" y="316"/>
                    </a:lnTo>
                    <a:lnTo>
                      <a:pt x="206" y="319"/>
                    </a:lnTo>
                    <a:lnTo>
                      <a:pt x="182" y="321"/>
                    </a:lnTo>
                    <a:lnTo>
                      <a:pt x="158" y="324"/>
                    </a:lnTo>
                    <a:lnTo>
                      <a:pt x="134" y="324"/>
                    </a:lnTo>
                    <a:lnTo>
                      <a:pt x="110" y="325"/>
                    </a:lnTo>
                    <a:lnTo>
                      <a:pt x="88" y="325"/>
                    </a:lnTo>
                    <a:lnTo>
                      <a:pt x="83" y="324"/>
                    </a:lnTo>
                    <a:lnTo>
                      <a:pt x="78" y="323"/>
                    </a:lnTo>
                    <a:lnTo>
                      <a:pt x="72" y="321"/>
                    </a:lnTo>
                    <a:lnTo>
                      <a:pt x="67" y="319"/>
                    </a:lnTo>
                    <a:lnTo>
                      <a:pt x="63" y="316"/>
                    </a:lnTo>
                    <a:lnTo>
                      <a:pt x="60" y="313"/>
                    </a:lnTo>
                    <a:lnTo>
                      <a:pt x="58" y="309"/>
                    </a:lnTo>
                    <a:lnTo>
                      <a:pt x="55" y="304"/>
                    </a:lnTo>
                    <a:lnTo>
                      <a:pt x="54" y="299"/>
                    </a:lnTo>
                    <a:lnTo>
                      <a:pt x="53" y="295"/>
                    </a:lnTo>
                    <a:lnTo>
                      <a:pt x="53" y="290"/>
                    </a:lnTo>
                    <a:lnTo>
                      <a:pt x="52" y="286"/>
                    </a:lnTo>
                    <a:lnTo>
                      <a:pt x="47" y="265"/>
                    </a:lnTo>
                    <a:lnTo>
                      <a:pt x="40" y="244"/>
                    </a:lnTo>
                    <a:lnTo>
                      <a:pt x="33" y="225"/>
                    </a:lnTo>
                    <a:lnTo>
                      <a:pt x="24" y="206"/>
                    </a:lnTo>
                    <a:lnTo>
                      <a:pt x="17" y="187"/>
                    </a:lnTo>
                    <a:lnTo>
                      <a:pt x="9" y="168"/>
                    </a:lnTo>
                    <a:lnTo>
                      <a:pt x="4" y="147"/>
                    </a:lnTo>
                    <a:lnTo>
                      <a:pt x="0" y="126"/>
                    </a:lnTo>
                    <a:lnTo>
                      <a:pt x="0" y="118"/>
                    </a:lnTo>
                    <a:lnTo>
                      <a:pt x="0" y="111"/>
                    </a:lnTo>
                    <a:lnTo>
                      <a:pt x="2" y="104"/>
                    </a:lnTo>
                    <a:lnTo>
                      <a:pt x="5" y="98"/>
                    </a:lnTo>
                    <a:lnTo>
                      <a:pt x="10" y="91"/>
                    </a:lnTo>
                    <a:lnTo>
                      <a:pt x="14" y="87"/>
                    </a:lnTo>
                    <a:lnTo>
                      <a:pt x="14" y="83"/>
                    </a:lnTo>
                    <a:lnTo>
                      <a:pt x="8" y="71"/>
                    </a:lnTo>
                    <a:lnTo>
                      <a:pt x="5" y="63"/>
                    </a:lnTo>
                    <a:lnTo>
                      <a:pt x="3" y="54"/>
                    </a:lnTo>
                    <a:lnTo>
                      <a:pt x="0" y="46"/>
                    </a:lnTo>
                    <a:lnTo>
                      <a:pt x="0" y="38"/>
                    </a:lnTo>
                    <a:lnTo>
                      <a:pt x="4" y="27"/>
                    </a:lnTo>
                    <a:lnTo>
                      <a:pt x="15" y="18"/>
                    </a:lnTo>
                    <a:lnTo>
                      <a:pt x="30" y="12"/>
                    </a:lnTo>
                    <a:lnTo>
                      <a:pt x="49" y="7"/>
                    </a:lnTo>
                    <a:lnTo>
                      <a:pt x="69" y="5"/>
                    </a:lnTo>
                    <a:lnTo>
                      <a:pt x="88" y="3"/>
                    </a:lnTo>
                    <a:lnTo>
                      <a:pt x="105" y="2"/>
                    </a:lnTo>
                    <a:lnTo>
                      <a:pt x="118" y="2"/>
                    </a:lnTo>
                    <a:lnTo>
                      <a:pt x="126" y="1"/>
                    </a:lnTo>
                    <a:lnTo>
                      <a:pt x="134" y="0"/>
                    </a:lnTo>
                    <a:lnTo>
                      <a:pt x="144" y="0"/>
                    </a:lnTo>
                    <a:lnTo>
                      <a:pt x="154" y="0"/>
                    </a:lnTo>
                    <a:lnTo>
                      <a:pt x="164" y="2"/>
                    </a:lnTo>
                    <a:lnTo>
                      <a:pt x="174" y="4"/>
                    </a:lnTo>
                    <a:lnTo>
                      <a:pt x="181" y="8"/>
                    </a:lnTo>
                    <a:lnTo>
                      <a:pt x="186" y="14"/>
                    </a:lnTo>
                    <a:lnTo>
                      <a:pt x="187" y="28"/>
                    </a:lnTo>
                    <a:lnTo>
                      <a:pt x="186" y="38"/>
                    </a:lnTo>
                    <a:lnTo>
                      <a:pt x="186" y="47"/>
                    </a:lnTo>
                    <a:lnTo>
                      <a:pt x="184" y="54"/>
                    </a:lnTo>
                    <a:lnTo>
                      <a:pt x="184" y="61"/>
                    </a:lnTo>
                    <a:lnTo>
                      <a:pt x="187" y="67"/>
                    </a:lnTo>
                    <a:lnTo>
                      <a:pt x="193" y="74"/>
                    </a:lnTo>
                    <a:lnTo>
                      <a:pt x="202" y="83"/>
                    </a:lnTo>
                    <a:lnTo>
                      <a:pt x="206" y="87"/>
                    </a:lnTo>
                    <a:lnTo>
                      <a:pt x="208" y="94"/>
                    </a:lnTo>
                    <a:lnTo>
                      <a:pt x="212" y="102"/>
                    </a:lnTo>
                    <a:lnTo>
                      <a:pt x="214" y="109"/>
                    </a:lnTo>
                    <a:lnTo>
                      <a:pt x="218" y="118"/>
                    </a:lnTo>
                    <a:lnTo>
                      <a:pt x="222" y="126"/>
                    </a:lnTo>
                    <a:lnTo>
                      <a:pt x="227" y="134"/>
                    </a:lnTo>
                    <a:lnTo>
                      <a:pt x="233" y="141"/>
                    </a:lnTo>
                    <a:lnTo>
                      <a:pt x="238" y="146"/>
                    </a:lnTo>
                    <a:lnTo>
                      <a:pt x="243" y="151"/>
                    </a:lnTo>
                    <a:lnTo>
                      <a:pt x="248" y="156"/>
                    </a:lnTo>
                    <a:lnTo>
                      <a:pt x="254" y="162"/>
                    </a:lnTo>
                    <a:lnTo>
                      <a:pt x="259" y="167"/>
                    </a:lnTo>
                    <a:lnTo>
                      <a:pt x="264" y="172"/>
                    </a:lnTo>
                    <a:lnTo>
                      <a:pt x="269" y="177"/>
                    </a:lnTo>
                    <a:lnTo>
                      <a:pt x="274" y="182"/>
                    </a:lnTo>
                    <a:lnTo>
                      <a:pt x="282" y="190"/>
                    </a:lnTo>
                    <a:lnTo>
                      <a:pt x="291" y="199"/>
                    </a:lnTo>
                    <a:lnTo>
                      <a:pt x="299" y="209"/>
                    </a:lnTo>
                    <a:lnTo>
                      <a:pt x="308" y="219"/>
                    </a:lnTo>
                    <a:lnTo>
                      <a:pt x="316" y="229"/>
                    </a:lnTo>
                    <a:lnTo>
                      <a:pt x="322" y="240"/>
                    </a:lnTo>
                    <a:lnTo>
                      <a:pt x="326" y="251"/>
                    </a:lnTo>
                    <a:lnTo>
                      <a:pt x="327" y="261"/>
                    </a:lnTo>
                    <a:lnTo>
                      <a:pt x="324" y="268"/>
                    </a:lnTo>
                    <a:lnTo>
                      <a:pt x="321" y="275"/>
                    </a:lnTo>
                    <a:lnTo>
                      <a:pt x="318" y="281"/>
                    </a:lnTo>
                    <a:lnTo>
                      <a:pt x="314" y="288"/>
                    </a:lnTo>
                    <a:lnTo>
                      <a:pt x="309" y="290"/>
                    </a:lnTo>
                    <a:lnTo>
                      <a:pt x="304" y="294"/>
                    </a:lnTo>
                    <a:lnTo>
                      <a:pt x="299" y="297"/>
                    </a:lnTo>
                    <a:lnTo>
                      <a:pt x="296" y="30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2" name="Line 63"/>
              <p:cNvSpPr>
                <a:spLocks noChangeShapeType="1"/>
              </p:cNvSpPr>
              <p:nvPr/>
            </p:nvSpPr>
            <p:spPr bwMode="auto">
              <a:xfrm>
                <a:off x="3088" y="2672"/>
                <a:ext cx="34" cy="91"/>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3" name="Freeform 64"/>
              <p:cNvSpPr>
                <a:spLocks/>
              </p:cNvSpPr>
              <p:nvPr/>
            </p:nvSpPr>
            <p:spPr bwMode="auto">
              <a:xfrm>
                <a:off x="2997" y="2448"/>
                <a:ext cx="13" cy="57"/>
              </a:xfrm>
              <a:custGeom>
                <a:avLst/>
                <a:gdLst>
                  <a:gd name="T0" fmla="*/ 1 w 40"/>
                  <a:gd name="T1" fmla="*/ 57 h 170"/>
                  <a:gd name="T2" fmla="*/ 1 w 40"/>
                  <a:gd name="T3" fmla="*/ 57 h 170"/>
                  <a:gd name="T4" fmla="*/ 0 w 40"/>
                  <a:gd name="T5" fmla="*/ 50 h 170"/>
                  <a:gd name="T6" fmla="*/ 0 w 40"/>
                  <a:gd name="T7" fmla="*/ 43 h 170"/>
                  <a:gd name="T8" fmla="*/ 2 w 40"/>
                  <a:gd name="T9" fmla="*/ 36 h 170"/>
                  <a:gd name="T10" fmla="*/ 4 w 40"/>
                  <a:gd name="T11" fmla="*/ 28 h 170"/>
                  <a:gd name="T12" fmla="*/ 6 w 40"/>
                  <a:gd name="T13" fmla="*/ 21 h 170"/>
                  <a:gd name="T14" fmla="*/ 8 w 40"/>
                  <a:gd name="T15" fmla="*/ 14 h 170"/>
                  <a:gd name="T16" fmla="*/ 11 w 40"/>
                  <a:gd name="T17" fmla="*/ 7 h 170"/>
                  <a:gd name="T18" fmla="*/ 13 w 40"/>
                  <a:gd name="T19" fmla="*/ 0 h 1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
                  <a:gd name="T31" fmla="*/ 0 h 170"/>
                  <a:gd name="T32" fmla="*/ 40 w 40"/>
                  <a:gd name="T33" fmla="*/ 170 h 1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 h="170">
                    <a:moveTo>
                      <a:pt x="2" y="170"/>
                    </a:moveTo>
                    <a:lnTo>
                      <a:pt x="2" y="170"/>
                    </a:lnTo>
                    <a:lnTo>
                      <a:pt x="0" y="150"/>
                    </a:lnTo>
                    <a:lnTo>
                      <a:pt x="1" y="129"/>
                    </a:lnTo>
                    <a:lnTo>
                      <a:pt x="5" y="107"/>
                    </a:lnTo>
                    <a:lnTo>
                      <a:pt x="11" y="84"/>
                    </a:lnTo>
                    <a:lnTo>
                      <a:pt x="19" y="63"/>
                    </a:lnTo>
                    <a:lnTo>
                      <a:pt x="26" y="41"/>
                    </a:lnTo>
                    <a:lnTo>
                      <a:pt x="34" y="20"/>
                    </a:lnTo>
                    <a:lnTo>
                      <a:pt x="40"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4" name="Freeform 65"/>
              <p:cNvSpPr>
                <a:spLocks/>
              </p:cNvSpPr>
              <p:nvPr/>
            </p:nvSpPr>
            <p:spPr bwMode="auto">
              <a:xfrm>
                <a:off x="2937" y="2529"/>
                <a:ext cx="58" cy="24"/>
              </a:xfrm>
              <a:custGeom>
                <a:avLst/>
                <a:gdLst>
                  <a:gd name="T0" fmla="*/ 58 w 175"/>
                  <a:gd name="T1" fmla="*/ 24 h 72"/>
                  <a:gd name="T2" fmla="*/ 58 w 175"/>
                  <a:gd name="T3" fmla="*/ 24 h 72"/>
                  <a:gd name="T4" fmla="*/ 52 w 175"/>
                  <a:gd name="T5" fmla="*/ 15 h 72"/>
                  <a:gd name="T6" fmla="*/ 45 w 175"/>
                  <a:gd name="T7" fmla="*/ 8 h 72"/>
                  <a:gd name="T8" fmla="*/ 38 w 175"/>
                  <a:gd name="T9" fmla="*/ 4 h 72"/>
                  <a:gd name="T10" fmla="*/ 30 w 175"/>
                  <a:gd name="T11" fmla="*/ 2 h 72"/>
                  <a:gd name="T12" fmla="*/ 22 w 175"/>
                  <a:gd name="T13" fmla="*/ 1 h 72"/>
                  <a:gd name="T14" fmla="*/ 14 w 175"/>
                  <a:gd name="T15" fmla="*/ 1 h 72"/>
                  <a:gd name="T16" fmla="*/ 7 w 175"/>
                  <a:gd name="T17" fmla="*/ 0 h 72"/>
                  <a:gd name="T18" fmla="*/ 0 w 175"/>
                  <a:gd name="T19" fmla="*/ 0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5"/>
                  <a:gd name="T31" fmla="*/ 0 h 72"/>
                  <a:gd name="T32" fmla="*/ 175 w 175"/>
                  <a:gd name="T33" fmla="*/ 72 h 7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5" h="72">
                    <a:moveTo>
                      <a:pt x="175" y="72"/>
                    </a:moveTo>
                    <a:lnTo>
                      <a:pt x="175" y="72"/>
                    </a:lnTo>
                    <a:lnTo>
                      <a:pt x="157" y="45"/>
                    </a:lnTo>
                    <a:lnTo>
                      <a:pt x="136" y="25"/>
                    </a:lnTo>
                    <a:lnTo>
                      <a:pt x="114" y="13"/>
                    </a:lnTo>
                    <a:lnTo>
                      <a:pt x="90" y="6"/>
                    </a:lnTo>
                    <a:lnTo>
                      <a:pt x="66" y="3"/>
                    </a:lnTo>
                    <a:lnTo>
                      <a:pt x="42" y="2"/>
                    </a:lnTo>
                    <a:lnTo>
                      <a:pt x="20" y="1"/>
                    </a:lnTo>
                    <a:lnTo>
                      <a:pt x="0"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5" name="Freeform 66"/>
              <p:cNvSpPr>
                <a:spLocks/>
              </p:cNvSpPr>
              <p:nvPr/>
            </p:nvSpPr>
            <p:spPr bwMode="auto">
              <a:xfrm>
                <a:off x="2846" y="2513"/>
                <a:ext cx="44" cy="18"/>
              </a:xfrm>
              <a:custGeom>
                <a:avLst/>
                <a:gdLst>
                  <a:gd name="T0" fmla="*/ 44 w 133"/>
                  <a:gd name="T1" fmla="*/ 18 h 53"/>
                  <a:gd name="T2" fmla="*/ 44 w 133"/>
                  <a:gd name="T3" fmla="*/ 18 h 53"/>
                  <a:gd name="T4" fmla="*/ 39 w 133"/>
                  <a:gd name="T5" fmla="*/ 17 h 53"/>
                  <a:gd name="T6" fmla="*/ 33 w 133"/>
                  <a:gd name="T7" fmla="*/ 16 h 53"/>
                  <a:gd name="T8" fmla="*/ 27 w 133"/>
                  <a:gd name="T9" fmla="*/ 13 h 53"/>
                  <a:gd name="T10" fmla="*/ 21 w 133"/>
                  <a:gd name="T11" fmla="*/ 9 h 53"/>
                  <a:gd name="T12" fmla="*/ 16 w 133"/>
                  <a:gd name="T13" fmla="*/ 6 h 53"/>
                  <a:gd name="T14" fmla="*/ 12 w 133"/>
                  <a:gd name="T15" fmla="*/ 3 h 53"/>
                  <a:gd name="T16" fmla="*/ 9 w 133"/>
                  <a:gd name="T17" fmla="*/ 1 h 53"/>
                  <a:gd name="T18" fmla="*/ 8 w 133"/>
                  <a:gd name="T19" fmla="*/ 0 h 53"/>
                  <a:gd name="T20" fmla="*/ 8 w 133"/>
                  <a:gd name="T21" fmla="*/ 0 h 53"/>
                  <a:gd name="T22" fmla="*/ 8 w 133"/>
                  <a:gd name="T23" fmla="*/ 0 h 53"/>
                  <a:gd name="T24" fmla="*/ 8 w 133"/>
                  <a:gd name="T25" fmla="*/ 0 h 53"/>
                  <a:gd name="T26" fmla="*/ 8 w 133"/>
                  <a:gd name="T27" fmla="*/ 0 h 53"/>
                  <a:gd name="T28" fmla="*/ 8 w 133"/>
                  <a:gd name="T29" fmla="*/ 1 h 53"/>
                  <a:gd name="T30" fmla="*/ 7 w 133"/>
                  <a:gd name="T31" fmla="*/ 2 h 53"/>
                  <a:gd name="T32" fmla="*/ 5 w 133"/>
                  <a:gd name="T33" fmla="*/ 5 h 53"/>
                  <a:gd name="T34" fmla="*/ 3 w 133"/>
                  <a:gd name="T35" fmla="*/ 10 h 53"/>
                  <a:gd name="T36" fmla="*/ 0 w 133"/>
                  <a:gd name="T37" fmla="*/ 16 h 5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3"/>
                  <a:gd name="T58" fmla="*/ 0 h 53"/>
                  <a:gd name="T59" fmla="*/ 133 w 133"/>
                  <a:gd name="T60" fmla="*/ 53 h 5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3" h="53">
                    <a:moveTo>
                      <a:pt x="133" y="53"/>
                    </a:moveTo>
                    <a:lnTo>
                      <a:pt x="133" y="53"/>
                    </a:lnTo>
                    <a:lnTo>
                      <a:pt x="118" y="51"/>
                    </a:lnTo>
                    <a:lnTo>
                      <a:pt x="100" y="46"/>
                    </a:lnTo>
                    <a:lnTo>
                      <a:pt x="82" y="37"/>
                    </a:lnTo>
                    <a:lnTo>
                      <a:pt x="64" y="27"/>
                    </a:lnTo>
                    <a:lnTo>
                      <a:pt x="48" y="18"/>
                    </a:lnTo>
                    <a:lnTo>
                      <a:pt x="35" y="9"/>
                    </a:lnTo>
                    <a:lnTo>
                      <a:pt x="26" y="4"/>
                    </a:lnTo>
                    <a:lnTo>
                      <a:pt x="23" y="1"/>
                    </a:lnTo>
                    <a:lnTo>
                      <a:pt x="23" y="0"/>
                    </a:lnTo>
                    <a:lnTo>
                      <a:pt x="23" y="2"/>
                    </a:lnTo>
                    <a:lnTo>
                      <a:pt x="20" y="7"/>
                    </a:lnTo>
                    <a:lnTo>
                      <a:pt x="16" y="15"/>
                    </a:lnTo>
                    <a:lnTo>
                      <a:pt x="9" y="28"/>
                    </a:lnTo>
                    <a:lnTo>
                      <a:pt x="0" y="47"/>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6" name="Freeform 67"/>
              <p:cNvSpPr>
                <a:spLocks/>
              </p:cNvSpPr>
              <p:nvPr/>
            </p:nvSpPr>
            <p:spPr bwMode="auto">
              <a:xfrm>
                <a:off x="2944" y="2457"/>
                <a:ext cx="8" cy="28"/>
              </a:xfrm>
              <a:custGeom>
                <a:avLst/>
                <a:gdLst>
                  <a:gd name="T0" fmla="*/ 0 w 25"/>
                  <a:gd name="T1" fmla="*/ 0 h 84"/>
                  <a:gd name="T2" fmla="*/ 0 w 25"/>
                  <a:gd name="T3" fmla="*/ 0 h 84"/>
                  <a:gd name="T4" fmla="*/ 1 w 25"/>
                  <a:gd name="T5" fmla="*/ 1 h 84"/>
                  <a:gd name="T6" fmla="*/ 2 w 25"/>
                  <a:gd name="T7" fmla="*/ 2 h 84"/>
                  <a:gd name="T8" fmla="*/ 4 w 25"/>
                  <a:gd name="T9" fmla="*/ 5 h 84"/>
                  <a:gd name="T10" fmla="*/ 5 w 25"/>
                  <a:gd name="T11" fmla="*/ 9 h 84"/>
                  <a:gd name="T12" fmla="*/ 7 w 25"/>
                  <a:gd name="T13" fmla="*/ 14 h 84"/>
                  <a:gd name="T14" fmla="*/ 8 w 25"/>
                  <a:gd name="T15" fmla="*/ 18 h 84"/>
                  <a:gd name="T16" fmla="*/ 8 w 25"/>
                  <a:gd name="T17" fmla="*/ 23 h 84"/>
                  <a:gd name="T18" fmla="*/ 7 w 25"/>
                  <a:gd name="T19" fmla="*/ 28 h 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84"/>
                  <a:gd name="T32" fmla="*/ 25 w 25"/>
                  <a:gd name="T33" fmla="*/ 84 h 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84">
                    <a:moveTo>
                      <a:pt x="0" y="0"/>
                    </a:moveTo>
                    <a:lnTo>
                      <a:pt x="0" y="0"/>
                    </a:lnTo>
                    <a:lnTo>
                      <a:pt x="2" y="2"/>
                    </a:lnTo>
                    <a:lnTo>
                      <a:pt x="5" y="7"/>
                    </a:lnTo>
                    <a:lnTo>
                      <a:pt x="12" y="16"/>
                    </a:lnTo>
                    <a:lnTo>
                      <a:pt x="17" y="27"/>
                    </a:lnTo>
                    <a:lnTo>
                      <a:pt x="22" y="41"/>
                    </a:lnTo>
                    <a:lnTo>
                      <a:pt x="24" y="54"/>
                    </a:lnTo>
                    <a:lnTo>
                      <a:pt x="25" y="70"/>
                    </a:lnTo>
                    <a:lnTo>
                      <a:pt x="22" y="84"/>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7" name="Freeform 68"/>
              <p:cNvSpPr>
                <a:spLocks/>
              </p:cNvSpPr>
              <p:nvPr/>
            </p:nvSpPr>
            <p:spPr bwMode="auto">
              <a:xfrm>
                <a:off x="2987" y="2431"/>
                <a:ext cx="6" cy="30"/>
              </a:xfrm>
              <a:custGeom>
                <a:avLst/>
                <a:gdLst>
                  <a:gd name="T0" fmla="*/ 6 w 17"/>
                  <a:gd name="T1" fmla="*/ 0 h 91"/>
                  <a:gd name="T2" fmla="*/ 6 w 17"/>
                  <a:gd name="T3" fmla="*/ 0 h 91"/>
                  <a:gd name="T4" fmla="*/ 5 w 17"/>
                  <a:gd name="T5" fmla="*/ 1 h 91"/>
                  <a:gd name="T6" fmla="*/ 5 w 17"/>
                  <a:gd name="T7" fmla="*/ 2 h 91"/>
                  <a:gd name="T8" fmla="*/ 4 w 17"/>
                  <a:gd name="T9" fmla="*/ 5 h 91"/>
                  <a:gd name="T10" fmla="*/ 2 w 17"/>
                  <a:gd name="T11" fmla="*/ 8 h 91"/>
                  <a:gd name="T12" fmla="*/ 1 w 17"/>
                  <a:gd name="T13" fmla="*/ 13 h 91"/>
                  <a:gd name="T14" fmla="*/ 0 w 17"/>
                  <a:gd name="T15" fmla="*/ 18 h 91"/>
                  <a:gd name="T16" fmla="*/ 0 w 17"/>
                  <a:gd name="T17" fmla="*/ 24 h 91"/>
                  <a:gd name="T18" fmla="*/ 1 w 17"/>
                  <a:gd name="T19" fmla="*/ 30 h 9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91"/>
                  <a:gd name="T32" fmla="*/ 17 w 17"/>
                  <a:gd name="T33" fmla="*/ 91 h 9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91">
                    <a:moveTo>
                      <a:pt x="17" y="0"/>
                    </a:moveTo>
                    <a:lnTo>
                      <a:pt x="17" y="0"/>
                    </a:lnTo>
                    <a:lnTo>
                      <a:pt x="15" y="2"/>
                    </a:lnTo>
                    <a:lnTo>
                      <a:pt x="13" y="6"/>
                    </a:lnTo>
                    <a:lnTo>
                      <a:pt x="10" y="15"/>
                    </a:lnTo>
                    <a:lnTo>
                      <a:pt x="7" y="25"/>
                    </a:lnTo>
                    <a:lnTo>
                      <a:pt x="3" y="39"/>
                    </a:lnTo>
                    <a:lnTo>
                      <a:pt x="0" y="54"/>
                    </a:lnTo>
                    <a:lnTo>
                      <a:pt x="0" y="72"/>
                    </a:lnTo>
                    <a:lnTo>
                      <a:pt x="2" y="9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8" name="Freeform 69"/>
              <p:cNvSpPr>
                <a:spLocks/>
              </p:cNvSpPr>
              <p:nvPr/>
            </p:nvSpPr>
            <p:spPr bwMode="auto">
              <a:xfrm>
                <a:off x="2770" y="2029"/>
                <a:ext cx="51" cy="61"/>
              </a:xfrm>
              <a:custGeom>
                <a:avLst/>
                <a:gdLst>
                  <a:gd name="T0" fmla="*/ 0 w 154"/>
                  <a:gd name="T1" fmla="*/ 61 h 183"/>
                  <a:gd name="T2" fmla="*/ 0 w 154"/>
                  <a:gd name="T3" fmla="*/ 61 h 183"/>
                  <a:gd name="T4" fmla="*/ 9 w 154"/>
                  <a:gd name="T5" fmla="*/ 57 h 183"/>
                  <a:gd name="T6" fmla="*/ 17 w 154"/>
                  <a:gd name="T7" fmla="*/ 54 h 183"/>
                  <a:gd name="T8" fmla="*/ 23 w 154"/>
                  <a:gd name="T9" fmla="*/ 51 h 183"/>
                  <a:gd name="T10" fmla="*/ 28 w 154"/>
                  <a:gd name="T11" fmla="*/ 49 h 183"/>
                  <a:gd name="T12" fmla="*/ 32 w 154"/>
                  <a:gd name="T13" fmla="*/ 46 h 183"/>
                  <a:gd name="T14" fmla="*/ 34 w 154"/>
                  <a:gd name="T15" fmla="*/ 43 h 183"/>
                  <a:gd name="T16" fmla="*/ 36 w 154"/>
                  <a:gd name="T17" fmla="*/ 39 h 183"/>
                  <a:gd name="T18" fmla="*/ 37 w 154"/>
                  <a:gd name="T19" fmla="*/ 35 h 183"/>
                  <a:gd name="T20" fmla="*/ 37 w 154"/>
                  <a:gd name="T21" fmla="*/ 35 h 183"/>
                  <a:gd name="T22" fmla="*/ 37 w 154"/>
                  <a:gd name="T23" fmla="*/ 30 h 183"/>
                  <a:gd name="T24" fmla="*/ 39 w 154"/>
                  <a:gd name="T25" fmla="*/ 26 h 183"/>
                  <a:gd name="T26" fmla="*/ 40 w 154"/>
                  <a:gd name="T27" fmla="*/ 22 h 183"/>
                  <a:gd name="T28" fmla="*/ 43 w 154"/>
                  <a:gd name="T29" fmla="*/ 19 h 183"/>
                  <a:gd name="T30" fmla="*/ 45 w 154"/>
                  <a:gd name="T31" fmla="*/ 16 h 183"/>
                  <a:gd name="T32" fmla="*/ 47 w 154"/>
                  <a:gd name="T33" fmla="*/ 15 h 183"/>
                  <a:gd name="T34" fmla="*/ 49 w 154"/>
                  <a:gd name="T35" fmla="*/ 14 h 183"/>
                  <a:gd name="T36" fmla="*/ 49 w 154"/>
                  <a:gd name="T37" fmla="*/ 13 h 183"/>
                  <a:gd name="T38" fmla="*/ 51 w 154"/>
                  <a:gd name="T39" fmla="*/ 0 h 18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4"/>
                  <a:gd name="T61" fmla="*/ 0 h 183"/>
                  <a:gd name="T62" fmla="*/ 154 w 154"/>
                  <a:gd name="T63" fmla="*/ 183 h 18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4" h="183">
                    <a:moveTo>
                      <a:pt x="0" y="183"/>
                    </a:moveTo>
                    <a:lnTo>
                      <a:pt x="0" y="183"/>
                    </a:lnTo>
                    <a:lnTo>
                      <a:pt x="28" y="172"/>
                    </a:lnTo>
                    <a:lnTo>
                      <a:pt x="52" y="163"/>
                    </a:lnTo>
                    <a:lnTo>
                      <a:pt x="70" y="154"/>
                    </a:lnTo>
                    <a:lnTo>
                      <a:pt x="85" y="146"/>
                    </a:lnTo>
                    <a:lnTo>
                      <a:pt x="97" y="137"/>
                    </a:lnTo>
                    <a:lnTo>
                      <a:pt x="104" y="128"/>
                    </a:lnTo>
                    <a:lnTo>
                      <a:pt x="109" y="117"/>
                    </a:lnTo>
                    <a:lnTo>
                      <a:pt x="111" y="104"/>
                    </a:lnTo>
                    <a:lnTo>
                      <a:pt x="112" y="89"/>
                    </a:lnTo>
                    <a:lnTo>
                      <a:pt x="117" y="77"/>
                    </a:lnTo>
                    <a:lnTo>
                      <a:pt x="122" y="66"/>
                    </a:lnTo>
                    <a:lnTo>
                      <a:pt x="129" y="57"/>
                    </a:lnTo>
                    <a:lnTo>
                      <a:pt x="137" y="49"/>
                    </a:lnTo>
                    <a:lnTo>
                      <a:pt x="142" y="44"/>
                    </a:lnTo>
                    <a:lnTo>
                      <a:pt x="147" y="41"/>
                    </a:lnTo>
                    <a:lnTo>
                      <a:pt x="148" y="39"/>
                    </a:lnTo>
                    <a:lnTo>
                      <a:pt x="154"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39" name="Freeform 70"/>
              <p:cNvSpPr>
                <a:spLocks/>
              </p:cNvSpPr>
              <p:nvPr/>
            </p:nvSpPr>
            <p:spPr bwMode="auto">
              <a:xfrm>
                <a:off x="2658" y="2618"/>
                <a:ext cx="22" cy="28"/>
              </a:xfrm>
              <a:custGeom>
                <a:avLst/>
                <a:gdLst>
                  <a:gd name="T0" fmla="*/ 22 w 66"/>
                  <a:gd name="T1" fmla="*/ 28 h 86"/>
                  <a:gd name="T2" fmla="*/ 22 w 66"/>
                  <a:gd name="T3" fmla="*/ 28 h 86"/>
                  <a:gd name="T4" fmla="*/ 17 w 66"/>
                  <a:gd name="T5" fmla="*/ 23 h 86"/>
                  <a:gd name="T6" fmla="*/ 13 w 66"/>
                  <a:gd name="T7" fmla="*/ 19 h 86"/>
                  <a:gd name="T8" fmla="*/ 10 w 66"/>
                  <a:gd name="T9" fmla="*/ 14 h 86"/>
                  <a:gd name="T10" fmla="*/ 7 w 66"/>
                  <a:gd name="T11" fmla="*/ 10 h 86"/>
                  <a:gd name="T12" fmla="*/ 4 w 66"/>
                  <a:gd name="T13" fmla="*/ 6 h 86"/>
                  <a:gd name="T14" fmla="*/ 2 w 66"/>
                  <a:gd name="T15" fmla="*/ 3 h 86"/>
                  <a:gd name="T16" fmla="*/ 0 w 66"/>
                  <a:gd name="T17" fmla="*/ 1 h 86"/>
                  <a:gd name="T18" fmla="*/ 0 w 66"/>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
                  <a:gd name="T31" fmla="*/ 0 h 86"/>
                  <a:gd name="T32" fmla="*/ 66 w 66"/>
                  <a:gd name="T33" fmla="*/ 86 h 8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 h="86">
                    <a:moveTo>
                      <a:pt x="66" y="86"/>
                    </a:moveTo>
                    <a:lnTo>
                      <a:pt x="66" y="86"/>
                    </a:lnTo>
                    <a:lnTo>
                      <a:pt x="52" y="72"/>
                    </a:lnTo>
                    <a:lnTo>
                      <a:pt x="40" y="58"/>
                    </a:lnTo>
                    <a:lnTo>
                      <a:pt x="29" y="44"/>
                    </a:lnTo>
                    <a:lnTo>
                      <a:pt x="20" y="30"/>
                    </a:lnTo>
                    <a:lnTo>
                      <a:pt x="11" y="18"/>
                    </a:lnTo>
                    <a:lnTo>
                      <a:pt x="5" y="9"/>
                    </a:lnTo>
                    <a:lnTo>
                      <a:pt x="1" y="2"/>
                    </a:lnTo>
                    <a:lnTo>
                      <a:pt x="0"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0" name="Line 71"/>
              <p:cNvSpPr>
                <a:spLocks noChangeShapeType="1"/>
              </p:cNvSpPr>
              <p:nvPr/>
            </p:nvSpPr>
            <p:spPr bwMode="auto">
              <a:xfrm flipV="1">
                <a:off x="2646" y="2631"/>
                <a:ext cx="1" cy="24"/>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1" name="Line 72"/>
              <p:cNvSpPr>
                <a:spLocks noChangeShapeType="1"/>
              </p:cNvSpPr>
              <p:nvPr/>
            </p:nvSpPr>
            <p:spPr bwMode="auto">
              <a:xfrm flipV="1">
                <a:off x="2660" y="2644"/>
                <a:ext cx="3" cy="24"/>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2" name="Freeform 73"/>
              <p:cNvSpPr>
                <a:spLocks/>
              </p:cNvSpPr>
              <p:nvPr/>
            </p:nvSpPr>
            <p:spPr bwMode="auto">
              <a:xfrm>
                <a:off x="2658" y="2209"/>
                <a:ext cx="71" cy="83"/>
              </a:xfrm>
              <a:custGeom>
                <a:avLst/>
                <a:gdLst>
                  <a:gd name="T0" fmla="*/ 54 w 212"/>
                  <a:gd name="T1" fmla="*/ 83 h 248"/>
                  <a:gd name="T2" fmla="*/ 54 w 212"/>
                  <a:gd name="T3" fmla="*/ 83 h 248"/>
                  <a:gd name="T4" fmla="*/ 54 w 212"/>
                  <a:gd name="T5" fmla="*/ 77 h 248"/>
                  <a:gd name="T6" fmla="*/ 54 w 212"/>
                  <a:gd name="T7" fmla="*/ 71 h 248"/>
                  <a:gd name="T8" fmla="*/ 54 w 212"/>
                  <a:gd name="T9" fmla="*/ 65 h 248"/>
                  <a:gd name="T10" fmla="*/ 55 w 212"/>
                  <a:gd name="T11" fmla="*/ 61 h 248"/>
                  <a:gd name="T12" fmla="*/ 57 w 212"/>
                  <a:gd name="T13" fmla="*/ 56 h 248"/>
                  <a:gd name="T14" fmla="*/ 58 w 212"/>
                  <a:gd name="T15" fmla="*/ 51 h 248"/>
                  <a:gd name="T16" fmla="*/ 61 w 212"/>
                  <a:gd name="T17" fmla="*/ 47 h 248"/>
                  <a:gd name="T18" fmla="*/ 64 w 212"/>
                  <a:gd name="T19" fmla="*/ 42 h 248"/>
                  <a:gd name="T20" fmla="*/ 64 w 212"/>
                  <a:gd name="T21" fmla="*/ 42 h 248"/>
                  <a:gd name="T22" fmla="*/ 67 w 212"/>
                  <a:gd name="T23" fmla="*/ 41 h 248"/>
                  <a:gd name="T24" fmla="*/ 68 w 212"/>
                  <a:gd name="T25" fmla="*/ 39 h 248"/>
                  <a:gd name="T26" fmla="*/ 69 w 212"/>
                  <a:gd name="T27" fmla="*/ 38 h 248"/>
                  <a:gd name="T28" fmla="*/ 71 w 212"/>
                  <a:gd name="T29" fmla="*/ 37 h 248"/>
                  <a:gd name="T30" fmla="*/ 71 w 212"/>
                  <a:gd name="T31" fmla="*/ 37 h 248"/>
                  <a:gd name="T32" fmla="*/ 69 w 212"/>
                  <a:gd name="T33" fmla="*/ 26 h 248"/>
                  <a:gd name="T34" fmla="*/ 64 w 212"/>
                  <a:gd name="T35" fmla="*/ 19 h 248"/>
                  <a:gd name="T36" fmla="*/ 57 w 212"/>
                  <a:gd name="T37" fmla="*/ 16 h 248"/>
                  <a:gd name="T38" fmla="*/ 48 w 212"/>
                  <a:gd name="T39" fmla="*/ 14 h 248"/>
                  <a:gd name="T40" fmla="*/ 38 w 212"/>
                  <a:gd name="T41" fmla="*/ 13 h 248"/>
                  <a:gd name="T42" fmla="*/ 28 w 212"/>
                  <a:gd name="T43" fmla="*/ 12 h 248"/>
                  <a:gd name="T44" fmla="*/ 18 w 212"/>
                  <a:gd name="T45" fmla="*/ 10 h 248"/>
                  <a:gd name="T46" fmla="*/ 10 w 212"/>
                  <a:gd name="T47" fmla="*/ 7 h 248"/>
                  <a:gd name="T48" fmla="*/ 10 w 212"/>
                  <a:gd name="T49" fmla="*/ 4 h 248"/>
                  <a:gd name="T50" fmla="*/ 2 w 212"/>
                  <a:gd name="T51" fmla="*/ 2 h 248"/>
                  <a:gd name="T52" fmla="*/ 0 w 212"/>
                  <a:gd name="T53" fmla="*/ 0 h 24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2"/>
                  <a:gd name="T82" fmla="*/ 0 h 248"/>
                  <a:gd name="T83" fmla="*/ 212 w 212"/>
                  <a:gd name="T84" fmla="*/ 248 h 24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2" h="248">
                    <a:moveTo>
                      <a:pt x="161" y="248"/>
                    </a:moveTo>
                    <a:lnTo>
                      <a:pt x="161" y="248"/>
                    </a:lnTo>
                    <a:lnTo>
                      <a:pt x="161" y="229"/>
                    </a:lnTo>
                    <a:lnTo>
                      <a:pt x="161" y="212"/>
                    </a:lnTo>
                    <a:lnTo>
                      <a:pt x="162" y="195"/>
                    </a:lnTo>
                    <a:lnTo>
                      <a:pt x="165" y="181"/>
                    </a:lnTo>
                    <a:lnTo>
                      <a:pt x="169" y="167"/>
                    </a:lnTo>
                    <a:lnTo>
                      <a:pt x="174" y="152"/>
                    </a:lnTo>
                    <a:lnTo>
                      <a:pt x="181" y="139"/>
                    </a:lnTo>
                    <a:lnTo>
                      <a:pt x="191" y="124"/>
                    </a:lnTo>
                    <a:lnTo>
                      <a:pt x="199" y="122"/>
                    </a:lnTo>
                    <a:lnTo>
                      <a:pt x="204" y="118"/>
                    </a:lnTo>
                    <a:lnTo>
                      <a:pt x="207" y="113"/>
                    </a:lnTo>
                    <a:lnTo>
                      <a:pt x="212" y="111"/>
                    </a:lnTo>
                    <a:lnTo>
                      <a:pt x="207" y="79"/>
                    </a:lnTo>
                    <a:lnTo>
                      <a:pt x="192" y="58"/>
                    </a:lnTo>
                    <a:lnTo>
                      <a:pt x="170" y="47"/>
                    </a:lnTo>
                    <a:lnTo>
                      <a:pt x="144" y="41"/>
                    </a:lnTo>
                    <a:lnTo>
                      <a:pt x="114" y="39"/>
                    </a:lnTo>
                    <a:lnTo>
                      <a:pt x="84" y="36"/>
                    </a:lnTo>
                    <a:lnTo>
                      <a:pt x="55" y="31"/>
                    </a:lnTo>
                    <a:lnTo>
                      <a:pt x="30" y="20"/>
                    </a:lnTo>
                    <a:lnTo>
                      <a:pt x="30" y="13"/>
                    </a:lnTo>
                    <a:lnTo>
                      <a:pt x="7" y="7"/>
                    </a:lnTo>
                    <a:lnTo>
                      <a:pt x="0"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3" name="Freeform 74"/>
              <p:cNvSpPr>
                <a:spLocks/>
              </p:cNvSpPr>
              <p:nvPr/>
            </p:nvSpPr>
            <p:spPr bwMode="auto">
              <a:xfrm>
                <a:off x="2726" y="2216"/>
                <a:ext cx="15" cy="15"/>
              </a:xfrm>
              <a:custGeom>
                <a:avLst/>
                <a:gdLst>
                  <a:gd name="T0" fmla="*/ 0 w 44"/>
                  <a:gd name="T1" fmla="*/ 15 h 46"/>
                  <a:gd name="T2" fmla="*/ 0 w 44"/>
                  <a:gd name="T3" fmla="*/ 15 h 46"/>
                  <a:gd name="T4" fmla="*/ 1 w 44"/>
                  <a:gd name="T5" fmla="*/ 15 h 46"/>
                  <a:gd name="T6" fmla="*/ 2 w 44"/>
                  <a:gd name="T7" fmla="*/ 14 h 46"/>
                  <a:gd name="T8" fmla="*/ 5 w 44"/>
                  <a:gd name="T9" fmla="*/ 14 h 46"/>
                  <a:gd name="T10" fmla="*/ 6 w 44"/>
                  <a:gd name="T11" fmla="*/ 14 h 46"/>
                  <a:gd name="T12" fmla="*/ 8 w 44"/>
                  <a:gd name="T13" fmla="*/ 13 h 46"/>
                  <a:gd name="T14" fmla="*/ 10 w 44"/>
                  <a:gd name="T15" fmla="*/ 13 h 46"/>
                  <a:gd name="T16" fmla="*/ 12 w 44"/>
                  <a:gd name="T17" fmla="*/ 13 h 46"/>
                  <a:gd name="T18" fmla="*/ 13 w 44"/>
                  <a:gd name="T19" fmla="*/ 13 h 46"/>
                  <a:gd name="T20" fmla="*/ 15 w 44"/>
                  <a:gd name="T21" fmla="*/ 10 h 46"/>
                  <a:gd name="T22" fmla="*/ 15 w 44"/>
                  <a:gd name="T23" fmla="*/ 0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4"/>
                  <a:gd name="T37" fmla="*/ 0 h 46"/>
                  <a:gd name="T38" fmla="*/ 44 w 44"/>
                  <a:gd name="T39" fmla="*/ 46 h 4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4" h="46">
                    <a:moveTo>
                      <a:pt x="0" y="46"/>
                    </a:moveTo>
                    <a:lnTo>
                      <a:pt x="0" y="46"/>
                    </a:lnTo>
                    <a:lnTo>
                      <a:pt x="4" y="46"/>
                    </a:lnTo>
                    <a:lnTo>
                      <a:pt x="7" y="44"/>
                    </a:lnTo>
                    <a:lnTo>
                      <a:pt x="14" y="43"/>
                    </a:lnTo>
                    <a:lnTo>
                      <a:pt x="19" y="42"/>
                    </a:lnTo>
                    <a:lnTo>
                      <a:pt x="24" y="41"/>
                    </a:lnTo>
                    <a:lnTo>
                      <a:pt x="30" y="40"/>
                    </a:lnTo>
                    <a:lnTo>
                      <a:pt x="34" y="39"/>
                    </a:lnTo>
                    <a:lnTo>
                      <a:pt x="38" y="39"/>
                    </a:lnTo>
                    <a:lnTo>
                      <a:pt x="44" y="32"/>
                    </a:lnTo>
                    <a:lnTo>
                      <a:pt x="44" y="0"/>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4" name="Freeform 75"/>
              <p:cNvSpPr>
                <a:spLocks/>
              </p:cNvSpPr>
              <p:nvPr/>
            </p:nvSpPr>
            <p:spPr bwMode="auto">
              <a:xfrm>
                <a:off x="2809" y="2109"/>
                <a:ext cx="67" cy="55"/>
              </a:xfrm>
              <a:custGeom>
                <a:avLst/>
                <a:gdLst>
                  <a:gd name="T0" fmla="*/ 0 w 199"/>
                  <a:gd name="T1" fmla="*/ 0 h 164"/>
                  <a:gd name="T2" fmla="*/ 0 w 199"/>
                  <a:gd name="T3" fmla="*/ 0 h 164"/>
                  <a:gd name="T4" fmla="*/ 3 w 199"/>
                  <a:gd name="T5" fmla="*/ 2 h 164"/>
                  <a:gd name="T6" fmla="*/ 6 w 199"/>
                  <a:gd name="T7" fmla="*/ 5 h 164"/>
                  <a:gd name="T8" fmla="*/ 10 w 199"/>
                  <a:gd name="T9" fmla="*/ 9 h 164"/>
                  <a:gd name="T10" fmla="*/ 15 w 199"/>
                  <a:gd name="T11" fmla="*/ 14 h 164"/>
                  <a:gd name="T12" fmla="*/ 19 w 199"/>
                  <a:gd name="T13" fmla="*/ 18 h 164"/>
                  <a:gd name="T14" fmla="*/ 23 w 199"/>
                  <a:gd name="T15" fmla="*/ 22 h 164"/>
                  <a:gd name="T16" fmla="*/ 26 w 199"/>
                  <a:gd name="T17" fmla="*/ 25 h 164"/>
                  <a:gd name="T18" fmla="*/ 27 w 199"/>
                  <a:gd name="T19" fmla="*/ 26 h 164"/>
                  <a:gd name="T20" fmla="*/ 27 w 199"/>
                  <a:gd name="T21" fmla="*/ 26 h 164"/>
                  <a:gd name="T22" fmla="*/ 21 w 199"/>
                  <a:gd name="T23" fmla="*/ 19 h 164"/>
                  <a:gd name="T24" fmla="*/ 18 w 199"/>
                  <a:gd name="T25" fmla="*/ 16 h 164"/>
                  <a:gd name="T26" fmla="*/ 17 w 199"/>
                  <a:gd name="T27" fmla="*/ 16 h 164"/>
                  <a:gd name="T28" fmla="*/ 18 w 199"/>
                  <a:gd name="T29" fmla="*/ 18 h 164"/>
                  <a:gd name="T30" fmla="*/ 20 w 199"/>
                  <a:gd name="T31" fmla="*/ 21 h 164"/>
                  <a:gd name="T32" fmla="*/ 23 w 199"/>
                  <a:gd name="T33" fmla="*/ 25 h 164"/>
                  <a:gd name="T34" fmla="*/ 26 w 199"/>
                  <a:gd name="T35" fmla="*/ 28 h 164"/>
                  <a:gd name="T36" fmla="*/ 27 w 199"/>
                  <a:gd name="T37" fmla="*/ 31 h 164"/>
                  <a:gd name="T38" fmla="*/ 27 w 199"/>
                  <a:gd name="T39" fmla="*/ 31 h 164"/>
                  <a:gd name="T40" fmla="*/ 29 w 199"/>
                  <a:gd name="T41" fmla="*/ 32 h 164"/>
                  <a:gd name="T42" fmla="*/ 31 w 199"/>
                  <a:gd name="T43" fmla="*/ 33 h 164"/>
                  <a:gd name="T44" fmla="*/ 33 w 199"/>
                  <a:gd name="T45" fmla="*/ 35 h 164"/>
                  <a:gd name="T46" fmla="*/ 35 w 199"/>
                  <a:gd name="T47" fmla="*/ 35 h 164"/>
                  <a:gd name="T48" fmla="*/ 35 w 199"/>
                  <a:gd name="T49" fmla="*/ 42 h 164"/>
                  <a:gd name="T50" fmla="*/ 37 w 199"/>
                  <a:gd name="T51" fmla="*/ 42 h 164"/>
                  <a:gd name="T52" fmla="*/ 37 w 199"/>
                  <a:gd name="T53" fmla="*/ 42 h 164"/>
                  <a:gd name="T54" fmla="*/ 37 w 199"/>
                  <a:gd name="T55" fmla="*/ 43 h 164"/>
                  <a:gd name="T56" fmla="*/ 37 w 199"/>
                  <a:gd name="T57" fmla="*/ 44 h 164"/>
                  <a:gd name="T58" fmla="*/ 38 w 199"/>
                  <a:gd name="T59" fmla="*/ 46 h 164"/>
                  <a:gd name="T60" fmla="*/ 38 w 199"/>
                  <a:gd name="T61" fmla="*/ 48 h 164"/>
                  <a:gd name="T62" fmla="*/ 39 w 199"/>
                  <a:gd name="T63" fmla="*/ 50 h 164"/>
                  <a:gd name="T64" fmla="*/ 39 w 199"/>
                  <a:gd name="T65" fmla="*/ 52 h 164"/>
                  <a:gd name="T66" fmla="*/ 40 w 199"/>
                  <a:gd name="T67" fmla="*/ 54 h 164"/>
                  <a:gd name="T68" fmla="*/ 40 w 199"/>
                  <a:gd name="T69" fmla="*/ 55 h 164"/>
                  <a:gd name="T70" fmla="*/ 62 w 199"/>
                  <a:gd name="T71" fmla="*/ 55 h 164"/>
                  <a:gd name="T72" fmla="*/ 65 w 199"/>
                  <a:gd name="T73" fmla="*/ 53 h 164"/>
                  <a:gd name="T74" fmla="*/ 67 w 199"/>
                  <a:gd name="T75" fmla="*/ 50 h 164"/>
                  <a:gd name="T76" fmla="*/ 67 w 199"/>
                  <a:gd name="T77" fmla="*/ 50 h 164"/>
                  <a:gd name="T78" fmla="*/ 67 w 199"/>
                  <a:gd name="T79" fmla="*/ 48 h 164"/>
                  <a:gd name="T80" fmla="*/ 67 w 199"/>
                  <a:gd name="T81" fmla="*/ 45 h 164"/>
                  <a:gd name="T82" fmla="*/ 66 w 199"/>
                  <a:gd name="T83" fmla="*/ 42 h 164"/>
                  <a:gd name="T84" fmla="*/ 65 w 199"/>
                  <a:gd name="T85" fmla="*/ 40 h 164"/>
                  <a:gd name="T86" fmla="*/ 62 w 199"/>
                  <a:gd name="T87" fmla="*/ 40 h 164"/>
                  <a:gd name="T88" fmla="*/ 62 w 199"/>
                  <a:gd name="T89" fmla="*/ 40 h 164"/>
                  <a:gd name="T90" fmla="*/ 62 w 199"/>
                  <a:gd name="T91" fmla="*/ 38 h 164"/>
                  <a:gd name="T92" fmla="*/ 60 w 199"/>
                  <a:gd name="T93" fmla="*/ 36 h 164"/>
                  <a:gd name="T94" fmla="*/ 58 w 199"/>
                  <a:gd name="T95" fmla="*/ 34 h 164"/>
                  <a:gd name="T96" fmla="*/ 54 w 199"/>
                  <a:gd name="T97" fmla="*/ 33 h 164"/>
                  <a:gd name="T98" fmla="*/ 54 w 199"/>
                  <a:gd name="T99" fmla="*/ 33 h 164"/>
                  <a:gd name="T100" fmla="*/ 54 w 199"/>
                  <a:gd name="T101" fmla="*/ 31 h 164"/>
                  <a:gd name="T102" fmla="*/ 52 w 199"/>
                  <a:gd name="T103" fmla="*/ 29 h 164"/>
                  <a:gd name="T104" fmla="*/ 51 w 199"/>
                  <a:gd name="T105" fmla="*/ 26 h 164"/>
                  <a:gd name="T106" fmla="*/ 50 w 199"/>
                  <a:gd name="T107" fmla="*/ 24 h 164"/>
                  <a:gd name="T108" fmla="*/ 45 w 199"/>
                  <a:gd name="T109" fmla="*/ 22 h 1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9"/>
                  <a:gd name="T166" fmla="*/ 0 h 164"/>
                  <a:gd name="T167" fmla="*/ 199 w 199"/>
                  <a:gd name="T168" fmla="*/ 164 h 1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9" h="164">
                    <a:moveTo>
                      <a:pt x="0" y="0"/>
                    </a:moveTo>
                    <a:lnTo>
                      <a:pt x="0" y="0"/>
                    </a:lnTo>
                    <a:lnTo>
                      <a:pt x="8" y="6"/>
                    </a:lnTo>
                    <a:lnTo>
                      <a:pt x="18" y="15"/>
                    </a:lnTo>
                    <a:lnTo>
                      <a:pt x="30" y="28"/>
                    </a:lnTo>
                    <a:lnTo>
                      <a:pt x="44" y="42"/>
                    </a:lnTo>
                    <a:lnTo>
                      <a:pt x="56" y="55"/>
                    </a:lnTo>
                    <a:lnTo>
                      <a:pt x="68" y="67"/>
                    </a:lnTo>
                    <a:lnTo>
                      <a:pt x="76" y="75"/>
                    </a:lnTo>
                    <a:lnTo>
                      <a:pt x="81" y="78"/>
                    </a:lnTo>
                    <a:lnTo>
                      <a:pt x="63" y="58"/>
                    </a:lnTo>
                    <a:lnTo>
                      <a:pt x="53" y="48"/>
                    </a:lnTo>
                    <a:lnTo>
                      <a:pt x="50" y="48"/>
                    </a:lnTo>
                    <a:lnTo>
                      <a:pt x="54" y="53"/>
                    </a:lnTo>
                    <a:lnTo>
                      <a:pt x="60" y="63"/>
                    </a:lnTo>
                    <a:lnTo>
                      <a:pt x="69" y="74"/>
                    </a:lnTo>
                    <a:lnTo>
                      <a:pt x="76" y="84"/>
                    </a:lnTo>
                    <a:lnTo>
                      <a:pt x="81" y="91"/>
                    </a:lnTo>
                    <a:lnTo>
                      <a:pt x="86" y="94"/>
                    </a:lnTo>
                    <a:lnTo>
                      <a:pt x="93" y="98"/>
                    </a:lnTo>
                    <a:lnTo>
                      <a:pt x="98" y="103"/>
                    </a:lnTo>
                    <a:lnTo>
                      <a:pt x="103" y="105"/>
                    </a:lnTo>
                    <a:lnTo>
                      <a:pt x="103" y="124"/>
                    </a:lnTo>
                    <a:lnTo>
                      <a:pt x="110" y="124"/>
                    </a:lnTo>
                    <a:lnTo>
                      <a:pt x="110" y="127"/>
                    </a:lnTo>
                    <a:lnTo>
                      <a:pt x="111" y="131"/>
                    </a:lnTo>
                    <a:lnTo>
                      <a:pt x="113" y="137"/>
                    </a:lnTo>
                    <a:lnTo>
                      <a:pt x="114" y="144"/>
                    </a:lnTo>
                    <a:lnTo>
                      <a:pt x="115" y="150"/>
                    </a:lnTo>
                    <a:lnTo>
                      <a:pt x="116" y="156"/>
                    </a:lnTo>
                    <a:lnTo>
                      <a:pt x="118" y="160"/>
                    </a:lnTo>
                    <a:lnTo>
                      <a:pt x="118" y="164"/>
                    </a:lnTo>
                    <a:lnTo>
                      <a:pt x="184" y="164"/>
                    </a:lnTo>
                    <a:lnTo>
                      <a:pt x="192" y="157"/>
                    </a:lnTo>
                    <a:lnTo>
                      <a:pt x="199" y="150"/>
                    </a:lnTo>
                    <a:lnTo>
                      <a:pt x="199" y="144"/>
                    </a:lnTo>
                    <a:lnTo>
                      <a:pt x="198" y="134"/>
                    </a:lnTo>
                    <a:lnTo>
                      <a:pt x="195" y="125"/>
                    </a:lnTo>
                    <a:lnTo>
                      <a:pt x="192" y="118"/>
                    </a:lnTo>
                    <a:lnTo>
                      <a:pt x="184" y="118"/>
                    </a:lnTo>
                    <a:lnTo>
                      <a:pt x="183" y="113"/>
                    </a:lnTo>
                    <a:lnTo>
                      <a:pt x="179" y="106"/>
                    </a:lnTo>
                    <a:lnTo>
                      <a:pt x="171" y="100"/>
                    </a:lnTo>
                    <a:lnTo>
                      <a:pt x="161" y="98"/>
                    </a:lnTo>
                    <a:lnTo>
                      <a:pt x="159" y="93"/>
                    </a:lnTo>
                    <a:lnTo>
                      <a:pt x="155" y="85"/>
                    </a:lnTo>
                    <a:lnTo>
                      <a:pt x="150" y="77"/>
                    </a:lnTo>
                    <a:lnTo>
                      <a:pt x="148" y="71"/>
                    </a:lnTo>
                    <a:lnTo>
                      <a:pt x="133" y="66"/>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5" name="Line 76"/>
              <p:cNvSpPr>
                <a:spLocks noChangeShapeType="1"/>
              </p:cNvSpPr>
              <p:nvPr/>
            </p:nvSpPr>
            <p:spPr bwMode="auto">
              <a:xfrm>
                <a:off x="3066" y="2127"/>
                <a:ext cx="1" cy="22"/>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6" name="Line 77"/>
              <p:cNvSpPr>
                <a:spLocks noChangeShapeType="1"/>
              </p:cNvSpPr>
              <p:nvPr/>
            </p:nvSpPr>
            <p:spPr bwMode="auto">
              <a:xfrm>
                <a:off x="3071" y="2162"/>
                <a:ext cx="7" cy="1"/>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7" name="Line 78"/>
              <p:cNvSpPr>
                <a:spLocks noChangeShapeType="1"/>
              </p:cNvSpPr>
              <p:nvPr/>
            </p:nvSpPr>
            <p:spPr bwMode="auto">
              <a:xfrm>
                <a:off x="3086" y="2177"/>
                <a:ext cx="10" cy="8"/>
              </a:xfrm>
              <a:prstGeom prst="line">
                <a:avLst/>
              </a:pr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8" name="Freeform 79"/>
              <p:cNvSpPr>
                <a:spLocks/>
              </p:cNvSpPr>
              <p:nvPr/>
            </p:nvSpPr>
            <p:spPr bwMode="auto">
              <a:xfrm>
                <a:off x="2624" y="2537"/>
                <a:ext cx="64" cy="26"/>
              </a:xfrm>
              <a:custGeom>
                <a:avLst/>
                <a:gdLst>
                  <a:gd name="T0" fmla="*/ 64 w 192"/>
                  <a:gd name="T1" fmla="*/ 0 h 78"/>
                  <a:gd name="T2" fmla="*/ 64 w 192"/>
                  <a:gd name="T3" fmla="*/ 0 h 78"/>
                  <a:gd name="T4" fmla="*/ 61 w 192"/>
                  <a:gd name="T5" fmla="*/ 6 h 78"/>
                  <a:gd name="T6" fmla="*/ 54 w 192"/>
                  <a:gd name="T7" fmla="*/ 11 h 78"/>
                  <a:gd name="T8" fmla="*/ 46 w 192"/>
                  <a:gd name="T9" fmla="*/ 14 h 78"/>
                  <a:gd name="T10" fmla="*/ 36 w 192"/>
                  <a:gd name="T11" fmla="*/ 16 h 78"/>
                  <a:gd name="T12" fmla="*/ 26 w 192"/>
                  <a:gd name="T13" fmla="*/ 18 h 78"/>
                  <a:gd name="T14" fmla="*/ 18 w 192"/>
                  <a:gd name="T15" fmla="*/ 20 h 78"/>
                  <a:gd name="T16" fmla="*/ 12 w 192"/>
                  <a:gd name="T17" fmla="*/ 23 h 78"/>
                  <a:gd name="T18" fmla="*/ 10 w 192"/>
                  <a:gd name="T19" fmla="*/ 26 h 78"/>
                  <a:gd name="T20" fmla="*/ 10 w 192"/>
                  <a:gd name="T21" fmla="*/ 26 h 78"/>
                  <a:gd name="T22" fmla="*/ 7 w 192"/>
                  <a:gd name="T23" fmla="*/ 26 h 78"/>
                  <a:gd name="T24" fmla="*/ 4 w 192"/>
                  <a:gd name="T25" fmla="*/ 25 h 78"/>
                  <a:gd name="T26" fmla="*/ 2 w 192"/>
                  <a:gd name="T27" fmla="*/ 25 h 78"/>
                  <a:gd name="T28" fmla="*/ 0 w 192"/>
                  <a:gd name="T29" fmla="*/ 24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2"/>
                  <a:gd name="T46" fmla="*/ 0 h 78"/>
                  <a:gd name="T47" fmla="*/ 192 w 192"/>
                  <a:gd name="T48" fmla="*/ 78 h 7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2" h="78">
                    <a:moveTo>
                      <a:pt x="192" y="0"/>
                    </a:moveTo>
                    <a:lnTo>
                      <a:pt x="192" y="0"/>
                    </a:lnTo>
                    <a:lnTo>
                      <a:pt x="183" y="19"/>
                    </a:lnTo>
                    <a:lnTo>
                      <a:pt x="163" y="33"/>
                    </a:lnTo>
                    <a:lnTo>
                      <a:pt x="138" y="43"/>
                    </a:lnTo>
                    <a:lnTo>
                      <a:pt x="108" y="49"/>
                    </a:lnTo>
                    <a:lnTo>
                      <a:pt x="79" y="55"/>
                    </a:lnTo>
                    <a:lnTo>
                      <a:pt x="54" y="60"/>
                    </a:lnTo>
                    <a:lnTo>
                      <a:pt x="36" y="68"/>
                    </a:lnTo>
                    <a:lnTo>
                      <a:pt x="30" y="78"/>
                    </a:lnTo>
                    <a:lnTo>
                      <a:pt x="20" y="77"/>
                    </a:lnTo>
                    <a:lnTo>
                      <a:pt x="13" y="75"/>
                    </a:lnTo>
                    <a:lnTo>
                      <a:pt x="6" y="74"/>
                    </a:lnTo>
                    <a:lnTo>
                      <a:pt x="0" y="73"/>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sp>
            <p:nvSpPr>
              <p:cNvPr id="113749" name="Freeform 80"/>
              <p:cNvSpPr>
                <a:spLocks/>
              </p:cNvSpPr>
              <p:nvPr/>
            </p:nvSpPr>
            <p:spPr bwMode="auto">
              <a:xfrm>
                <a:off x="3154" y="2118"/>
                <a:ext cx="12" cy="37"/>
              </a:xfrm>
              <a:custGeom>
                <a:avLst/>
                <a:gdLst>
                  <a:gd name="T0" fmla="*/ 0 w 36"/>
                  <a:gd name="T1" fmla="*/ 0 h 111"/>
                  <a:gd name="T2" fmla="*/ 0 w 36"/>
                  <a:gd name="T3" fmla="*/ 0 h 111"/>
                  <a:gd name="T4" fmla="*/ 4 w 36"/>
                  <a:gd name="T5" fmla="*/ 4 h 111"/>
                  <a:gd name="T6" fmla="*/ 7 w 36"/>
                  <a:gd name="T7" fmla="*/ 9 h 111"/>
                  <a:gd name="T8" fmla="*/ 9 w 36"/>
                  <a:gd name="T9" fmla="*/ 13 h 111"/>
                  <a:gd name="T10" fmla="*/ 10 w 36"/>
                  <a:gd name="T11" fmla="*/ 17 h 111"/>
                  <a:gd name="T12" fmla="*/ 11 w 36"/>
                  <a:gd name="T13" fmla="*/ 21 h 111"/>
                  <a:gd name="T14" fmla="*/ 12 w 36"/>
                  <a:gd name="T15" fmla="*/ 26 h 111"/>
                  <a:gd name="T16" fmla="*/ 12 w 36"/>
                  <a:gd name="T17" fmla="*/ 31 h 111"/>
                  <a:gd name="T18" fmla="*/ 12 w 36"/>
                  <a:gd name="T19" fmla="*/ 37 h 11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111"/>
                  <a:gd name="T32" fmla="*/ 36 w 36"/>
                  <a:gd name="T33" fmla="*/ 111 h 11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111">
                    <a:moveTo>
                      <a:pt x="0" y="0"/>
                    </a:moveTo>
                    <a:lnTo>
                      <a:pt x="0" y="0"/>
                    </a:lnTo>
                    <a:lnTo>
                      <a:pt x="12" y="12"/>
                    </a:lnTo>
                    <a:lnTo>
                      <a:pt x="21" y="26"/>
                    </a:lnTo>
                    <a:lnTo>
                      <a:pt x="27" y="38"/>
                    </a:lnTo>
                    <a:lnTo>
                      <a:pt x="31" y="51"/>
                    </a:lnTo>
                    <a:lnTo>
                      <a:pt x="34" y="64"/>
                    </a:lnTo>
                    <a:lnTo>
                      <a:pt x="36" y="79"/>
                    </a:lnTo>
                    <a:lnTo>
                      <a:pt x="36" y="94"/>
                    </a:lnTo>
                    <a:lnTo>
                      <a:pt x="36" y="111"/>
                    </a:lnTo>
                  </a:path>
                </a:pathLst>
              </a:custGeom>
              <a:noFill/>
              <a:ln w="0">
                <a:solidFill>
                  <a:srgbClr val="000000"/>
                </a:solidFill>
                <a:round/>
                <a:headEnd/>
                <a:tailEnd/>
              </a:ln>
            </p:spPr>
            <p:txBody>
              <a:bodyPr wrap="none" lIns="110377" tIns="55189" rIns="110377" bIns="55189">
                <a:spAutoFit/>
              </a:bodyPr>
              <a:lstStyle/>
              <a:p>
                <a:endParaRPr lang="de-DE">
                  <a:solidFill>
                    <a:prstClr val="black"/>
                  </a:solidFill>
                  <a:latin typeface="Calibri"/>
                </a:endParaRPr>
              </a:p>
            </p:txBody>
          </p:sp>
        </p:grpSp>
      </p:grpSp>
      <p:grpSp>
        <p:nvGrpSpPr>
          <p:cNvPr id="8" name="Group 81"/>
          <p:cNvGrpSpPr>
            <a:grpSpLocks/>
          </p:cNvGrpSpPr>
          <p:nvPr/>
        </p:nvGrpSpPr>
        <p:grpSpPr bwMode="auto">
          <a:xfrm>
            <a:off x="4953004" y="0"/>
            <a:ext cx="3787777" cy="2057400"/>
            <a:chOff x="3120" y="0"/>
            <a:chExt cx="2386" cy="1344"/>
          </a:xfrm>
        </p:grpSpPr>
        <p:pic>
          <p:nvPicPr>
            <p:cNvPr id="113685" name="Picture 8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3120" y="0"/>
              <a:ext cx="1776" cy="1344"/>
            </a:xfrm>
            <a:prstGeom prst="rect">
              <a:avLst/>
            </a:prstGeom>
            <a:noFill/>
            <a:ln w="9525">
              <a:noFill/>
              <a:miter lim="800000"/>
              <a:headEnd/>
              <a:tailEnd/>
            </a:ln>
          </p:spPr>
        </p:pic>
        <p:sp>
          <p:nvSpPr>
            <p:cNvPr id="113686" name="Text Box 83"/>
            <p:cNvSpPr txBox="1">
              <a:spLocks noChangeArrowheads="1"/>
            </p:cNvSpPr>
            <p:nvPr/>
          </p:nvSpPr>
          <p:spPr bwMode="auto">
            <a:xfrm>
              <a:off x="4944" y="317"/>
              <a:ext cx="562" cy="261"/>
            </a:xfrm>
            <a:prstGeom prst="rect">
              <a:avLst/>
            </a:prstGeom>
            <a:noFill/>
            <a:ln w="9525">
              <a:noFill/>
              <a:miter lim="800000"/>
              <a:headEnd/>
              <a:tailEnd/>
            </a:ln>
          </p:spPr>
          <p:txBody>
            <a:bodyPr wrap="none" lIns="91436" tIns="45719" rIns="91436" bIns="45719">
              <a:spAutoFit/>
            </a:bodyPr>
            <a:lstStyle/>
            <a:p>
              <a:r>
                <a:rPr lang="de-DE" sz="2000" dirty="0" err="1" smtClean="0">
                  <a:solidFill>
                    <a:prstClr val="black"/>
                  </a:solidFill>
                  <a:latin typeface="Calibri"/>
                </a:rPr>
                <a:t>Others</a:t>
              </a:r>
              <a:endParaRPr lang="de-DE" sz="2000" dirty="0">
                <a:solidFill>
                  <a:prstClr val="black"/>
                </a:solidFill>
                <a:latin typeface="Calibri"/>
              </a:endParaRPr>
            </a:p>
          </p:txBody>
        </p:sp>
      </p:grpSp>
      <p:sp>
        <p:nvSpPr>
          <p:cNvPr id="4734036" name="AutoShape 84"/>
          <p:cNvSpPr>
            <a:spLocks noChangeArrowheads="1"/>
          </p:cNvSpPr>
          <p:nvPr/>
        </p:nvSpPr>
        <p:spPr bwMode="auto">
          <a:xfrm>
            <a:off x="6553200" y="5029200"/>
            <a:ext cx="2743200" cy="1676400"/>
          </a:xfrm>
          <a:prstGeom prst="irregularSeal1">
            <a:avLst/>
          </a:prstGeom>
          <a:solidFill>
            <a:srgbClr val="FFFF66"/>
          </a:solidFill>
          <a:ln w="9525">
            <a:solidFill>
              <a:schemeClr val="tx1"/>
            </a:solidFill>
            <a:miter lim="800000"/>
            <a:headEnd/>
            <a:tailEnd/>
          </a:ln>
        </p:spPr>
        <p:txBody>
          <a:bodyPr wrap="none" lIns="91436" tIns="45719" rIns="91436" bIns="45719" anchor="ctr"/>
          <a:lstStyle/>
          <a:p>
            <a:r>
              <a:rPr lang="de-DE" sz="2000">
                <a:solidFill>
                  <a:prstClr val="black"/>
                </a:solidFill>
                <a:latin typeface="Calibri"/>
              </a:rPr>
              <a:t>Daily </a:t>
            </a:r>
            <a:r>
              <a:rPr lang="de-DE" sz="2400">
                <a:solidFill>
                  <a:srgbClr val="C0504D"/>
                </a:solidFill>
                <a:latin typeface="Calibri"/>
              </a:rPr>
              <a:t>SCRUM</a:t>
            </a:r>
            <a:r>
              <a:rPr lang="de-DE" sz="2000">
                <a:solidFill>
                  <a:prstClr val="black"/>
                </a:solidFill>
                <a:latin typeface="Calibri"/>
              </a:rPr>
              <a:t> </a:t>
            </a:r>
            <a:br>
              <a:rPr lang="de-DE" sz="2000">
                <a:solidFill>
                  <a:prstClr val="black"/>
                </a:solidFill>
                <a:latin typeface="Calibri"/>
              </a:rPr>
            </a:br>
            <a:r>
              <a:rPr lang="de-DE" sz="2000">
                <a:solidFill>
                  <a:prstClr val="black"/>
                </a:solidFill>
                <a:latin typeface="Calibri"/>
              </a:rPr>
              <a:t>15 min.</a:t>
            </a:r>
          </a:p>
        </p:txBody>
      </p:sp>
      <p:grpSp>
        <p:nvGrpSpPr>
          <p:cNvPr id="9" name="Group 85"/>
          <p:cNvGrpSpPr>
            <a:grpSpLocks/>
          </p:cNvGrpSpPr>
          <p:nvPr/>
        </p:nvGrpSpPr>
        <p:grpSpPr bwMode="auto">
          <a:xfrm>
            <a:off x="1524000" y="3810000"/>
            <a:ext cx="1981200" cy="1447800"/>
            <a:chOff x="960" y="2400"/>
            <a:chExt cx="1248" cy="912"/>
          </a:xfrm>
        </p:grpSpPr>
        <p:pic>
          <p:nvPicPr>
            <p:cNvPr id="113682" name="Picture 8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24" y="2928"/>
              <a:ext cx="384" cy="384"/>
            </a:xfrm>
            <a:prstGeom prst="rect">
              <a:avLst/>
            </a:prstGeom>
            <a:noFill/>
            <a:ln w="9525">
              <a:noFill/>
              <a:miter lim="800000"/>
              <a:headEnd/>
              <a:tailEnd/>
            </a:ln>
          </p:spPr>
        </p:pic>
        <p:sp>
          <p:nvSpPr>
            <p:cNvPr id="113683" name="Text Box 87"/>
            <p:cNvSpPr txBox="1">
              <a:spLocks noChangeArrowheads="1"/>
            </p:cNvSpPr>
            <p:nvPr/>
          </p:nvSpPr>
          <p:spPr bwMode="auto">
            <a:xfrm>
              <a:off x="1200" y="2928"/>
              <a:ext cx="613" cy="366"/>
            </a:xfrm>
            <a:prstGeom prst="rect">
              <a:avLst/>
            </a:prstGeom>
            <a:noFill/>
            <a:ln w="9525">
              <a:noFill/>
              <a:miter lim="800000"/>
              <a:headEnd/>
              <a:tailEnd/>
            </a:ln>
          </p:spPr>
          <p:txBody>
            <a:bodyPr wrap="none" lIns="91436" tIns="45719" rIns="91436" bIns="45719">
              <a:spAutoFit/>
            </a:bodyPr>
            <a:lstStyle/>
            <a:p>
              <a:r>
                <a:rPr lang="de-DE" sz="1600">
                  <a:solidFill>
                    <a:prstClr val="black"/>
                  </a:solidFill>
                  <a:latin typeface="Calibri"/>
                </a:rPr>
                <a:t>SPRINT</a:t>
              </a:r>
            </a:p>
            <a:p>
              <a:r>
                <a:rPr lang="de-DE" sz="1600">
                  <a:solidFill>
                    <a:prstClr val="black"/>
                  </a:solidFill>
                  <a:latin typeface="Calibri"/>
                </a:rPr>
                <a:t>Backlog</a:t>
              </a:r>
            </a:p>
          </p:txBody>
        </p:sp>
        <p:sp>
          <p:nvSpPr>
            <p:cNvPr id="113684" name="Freeform 88"/>
            <p:cNvSpPr>
              <a:spLocks/>
            </p:cNvSpPr>
            <p:nvPr/>
          </p:nvSpPr>
          <p:spPr bwMode="auto">
            <a:xfrm>
              <a:off x="960" y="2400"/>
              <a:ext cx="960" cy="576"/>
            </a:xfrm>
            <a:custGeom>
              <a:avLst/>
              <a:gdLst>
                <a:gd name="T0" fmla="*/ 0 w 960"/>
                <a:gd name="T1" fmla="*/ 0 h 576"/>
                <a:gd name="T2" fmla="*/ 240 w 960"/>
                <a:gd name="T3" fmla="*/ 336 h 576"/>
                <a:gd name="T4" fmla="*/ 960 w 960"/>
                <a:gd name="T5" fmla="*/ 576 h 576"/>
                <a:gd name="T6" fmla="*/ 0 60000 65536"/>
                <a:gd name="T7" fmla="*/ 0 60000 65536"/>
                <a:gd name="T8" fmla="*/ 0 60000 65536"/>
                <a:gd name="T9" fmla="*/ 0 w 960"/>
                <a:gd name="T10" fmla="*/ 0 h 576"/>
                <a:gd name="T11" fmla="*/ 960 w 960"/>
                <a:gd name="T12" fmla="*/ 576 h 576"/>
              </a:gdLst>
              <a:ahLst/>
              <a:cxnLst>
                <a:cxn ang="T6">
                  <a:pos x="T0" y="T1"/>
                </a:cxn>
                <a:cxn ang="T7">
                  <a:pos x="T2" y="T3"/>
                </a:cxn>
                <a:cxn ang="T8">
                  <a:pos x="T4" y="T5"/>
                </a:cxn>
              </a:cxnLst>
              <a:rect l="T9" t="T10" r="T11" b="T12"/>
              <a:pathLst>
                <a:path w="960" h="576">
                  <a:moveTo>
                    <a:pt x="0" y="0"/>
                  </a:moveTo>
                  <a:cubicBezTo>
                    <a:pt x="40" y="120"/>
                    <a:pt x="80" y="240"/>
                    <a:pt x="240" y="336"/>
                  </a:cubicBezTo>
                  <a:cubicBezTo>
                    <a:pt x="400" y="432"/>
                    <a:pt x="840" y="536"/>
                    <a:pt x="960" y="576"/>
                  </a:cubicBezTo>
                </a:path>
              </a:pathLst>
            </a:custGeom>
            <a:noFill/>
            <a:ln w="28575">
              <a:solidFill>
                <a:schemeClr val="tx1"/>
              </a:solidFill>
              <a:round/>
              <a:headEnd/>
              <a:tailEnd type="triangle" w="med" len="med"/>
            </a:ln>
          </p:spPr>
          <p:txBody>
            <a:bodyPr wrap="none" lIns="110377" tIns="55189" rIns="110377" bIns="55189">
              <a:spAutoFit/>
            </a:bodyPr>
            <a:lstStyle/>
            <a:p>
              <a:endParaRPr lang="de-DE">
                <a:solidFill>
                  <a:prstClr val="black"/>
                </a:solidFill>
                <a:latin typeface="Calibri"/>
              </a:endParaRPr>
            </a:p>
          </p:txBody>
        </p:sp>
      </p:grpSp>
      <p:grpSp>
        <p:nvGrpSpPr>
          <p:cNvPr id="10" name="Group 89"/>
          <p:cNvGrpSpPr>
            <a:grpSpLocks/>
          </p:cNvGrpSpPr>
          <p:nvPr/>
        </p:nvGrpSpPr>
        <p:grpSpPr bwMode="auto">
          <a:xfrm>
            <a:off x="7924800" y="4191000"/>
            <a:ext cx="1155700" cy="1066800"/>
            <a:chOff x="4992" y="2640"/>
            <a:chExt cx="728" cy="672"/>
          </a:xfrm>
        </p:grpSpPr>
        <p:pic>
          <p:nvPicPr>
            <p:cNvPr id="113680" name="Picture 90"/>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232" y="2832"/>
              <a:ext cx="480" cy="480"/>
            </a:xfrm>
            <a:prstGeom prst="rect">
              <a:avLst/>
            </a:prstGeom>
            <a:noFill/>
            <a:ln w="9525">
              <a:noFill/>
              <a:miter lim="800000"/>
              <a:headEnd/>
              <a:tailEnd/>
            </a:ln>
          </p:spPr>
        </p:pic>
        <p:sp>
          <p:nvSpPr>
            <p:cNvPr id="113681" name="Rectangle 91"/>
            <p:cNvSpPr>
              <a:spLocks noChangeArrowheads="1"/>
            </p:cNvSpPr>
            <p:nvPr/>
          </p:nvSpPr>
          <p:spPr bwMode="auto">
            <a:xfrm>
              <a:off x="4992" y="2640"/>
              <a:ext cx="728" cy="212"/>
            </a:xfrm>
            <a:prstGeom prst="rect">
              <a:avLst/>
            </a:prstGeom>
            <a:noFill/>
            <a:ln w="9525">
              <a:noFill/>
              <a:miter lim="800000"/>
              <a:headEnd/>
              <a:tailEnd/>
            </a:ln>
          </p:spPr>
          <p:txBody>
            <a:bodyPr wrap="none" lIns="91436" tIns="45719" rIns="91436" bIns="45719">
              <a:spAutoFit/>
            </a:bodyPr>
            <a:lstStyle/>
            <a:p>
              <a:r>
                <a:rPr lang="de-DE" sz="1600">
                  <a:solidFill>
                    <a:prstClr val="black"/>
                  </a:solidFill>
                  <a:latin typeface="Calibri"/>
                </a:rPr>
                <a:t>Increment</a:t>
              </a:r>
            </a:p>
          </p:txBody>
        </p:sp>
      </p:grpSp>
      <p:sp>
        <p:nvSpPr>
          <p:cNvPr id="113678" name="Rectangle 92"/>
          <p:cNvSpPr>
            <a:spLocks noGrp="1" noChangeArrowheads="1"/>
          </p:cNvSpPr>
          <p:nvPr>
            <p:ph type="title"/>
          </p:nvPr>
        </p:nvSpPr>
        <p:spPr>
          <a:xfrm>
            <a:off x="0" y="0"/>
            <a:ext cx="3200400" cy="764704"/>
          </a:xfrm>
          <a:solidFill>
            <a:srgbClr val="FFFECA"/>
          </a:solidFill>
        </p:spPr>
        <p:txBody>
          <a:bodyPr lIns="91436" tIns="45719" rIns="91436" bIns="45719" anchor="t"/>
          <a:lstStyle/>
          <a:p>
            <a:r>
              <a:rPr lang="de-DE" dirty="0" err="1" smtClean="0"/>
              <a:t>Scrum</a:t>
            </a:r>
            <a:endParaRPr lang="de-DE" dirty="0" smtClean="0"/>
          </a:p>
        </p:txBody>
      </p:sp>
      <p:grpSp>
        <p:nvGrpSpPr>
          <p:cNvPr id="2" name="Group 4"/>
          <p:cNvGrpSpPr>
            <a:grpSpLocks/>
          </p:cNvGrpSpPr>
          <p:nvPr/>
        </p:nvGrpSpPr>
        <p:grpSpPr bwMode="auto">
          <a:xfrm>
            <a:off x="2057400" y="685800"/>
            <a:ext cx="2325688" cy="2667000"/>
            <a:chOff x="1344" y="336"/>
            <a:chExt cx="1465" cy="1680"/>
          </a:xfrm>
        </p:grpSpPr>
        <p:sp>
          <p:nvSpPr>
            <p:cNvPr id="113757" name="Text Box 6"/>
            <p:cNvSpPr txBox="1">
              <a:spLocks noChangeArrowheads="1"/>
            </p:cNvSpPr>
            <p:nvPr/>
          </p:nvSpPr>
          <p:spPr bwMode="auto">
            <a:xfrm>
              <a:off x="2061" y="365"/>
              <a:ext cx="748" cy="442"/>
            </a:xfrm>
            <a:prstGeom prst="rect">
              <a:avLst/>
            </a:prstGeom>
            <a:noFill/>
            <a:ln w="9525">
              <a:noFill/>
              <a:miter lim="800000"/>
              <a:headEnd/>
              <a:tailEnd/>
            </a:ln>
          </p:spPr>
          <p:txBody>
            <a:bodyPr wrap="none" lIns="91436" tIns="45719" rIns="91436" bIns="45719">
              <a:spAutoFit/>
            </a:bodyPr>
            <a:lstStyle/>
            <a:p>
              <a:r>
                <a:rPr lang="de-DE" sz="2000">
                  <a:solidFill>
                    <a:srgbClr val="C0504D"/>
                  </a:solidFill>
                  <a:latin typeface="Calibri"/>
                </a:rPr>
                <a:t>SCRUM </a:t>
              </a:r>
              <a:br>
                <a:rPr lang="de-DE" sz="2000">
                  <a:solidFill>
                    <a:srgbClr val="C0504D"/>
                  </a:solidFill>
                  <a:latin typeface="Calibri"/>
                </a:rPr>
              </a:br>
              <a:r>
                <a:rPr lang="de-DE" sz="2000">
                  <a:solidFill>
                    <a:srgbClr val="C0504D"/>
                  </a:solidFill>
                  <a:latin typeface="Calibri"/>
                </a:rPr>
                <a:t>Master</a:t>
              </a:r>
            </a:p>
          </p:txBody>
        </p:sp>
        <p:pic>
          <p:nvPicPr>
            <p:cNvPr id="113756" name="Picture 5"/>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344" y="336"/>
              <a:ext cx="769" cy="1680"/>
            </a:xfrm>
            <a:prstGeom prst="rect">
              <a:avLst/>
            </a:prstGeom>
            <a:noFill/>
            <a:ln w="9525">
              <a:noFill/>
              <a:miter lim="800000"/>
              <a:headEnd/>
              <a:tailEnd/>
            </a:ln>
          </p:spPr>
        </p:pic>
      </p:grpSp>
      <p:sp>
        <p:nvSpPr>
          <p:cNvPr id="11" name="Footer Placeholder 10"/>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11"/>
          <p:cNvSpPr>
            <a:spLocks noGrp="1"/>
          </p:cNvSpPr>
          <p:nvPr>
            <p:ph type="sldNum" sz="quarter" idx="12"/>
          </p:nvPr>
        </p:nvSpPr>
        <p:spPr/>
        <p:txBody>
          <a:bodyPr/>
          <a:lstStyle/>
          <a:p>
            <a:fld id="{91974DF9-AD47-4691-BA21-BBFCE3637A9A}"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743690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
                                          </p:val>
                                        </p:tav>
                                        <p:tav tm="100000">
                                          <p:val>
                                            <p:strVal val="#ppt_x"/>
                                          </p:val>
                                        </p:tav>
                                      </p:tavLst>
                                    </p:anim>
                                    <p:anim calcmode="lin" valueType="num">
                                      <p:cBhvr>
                                        <p:cTn id="8" dur="500" fill="hold"/>
                                        <p:tgtEl>
                                          <p:spTgt spid="5"/>
                                        </p:tgtEl>
                                        <p:attrNameLst>
                                          <p:attrName>ppt_y</p:attrName>
                                        </p:attrNameLst>
                                      </p:cBhvr>
                                      <p:tavLst>
                                        <p:tav tm="0">
                                          <p:val>
                                            <p:strVal val="#ppt_y+#ppt_h/2"/>
                                          </p:val>
                                        </p:tav>
                                        <p:tav tm="100000">
                                          <p:val>
                                            <p:strVal val="#ppt_y"/>
                                          </p:val>
                                        </p:tav>
                                      </p:tavLst>
                                    </p:anim>
                                    <p:anim calcmode="lin" valueType="num">
                                      <p:cBhvr>
                                        <p:cTn id="9" dur="500" fill="hold"/>
                                        <p:tgtEl>
                                          <p:spTgt spid="5"/>
                                        </p:tgtEl>
                                        <p:attrNameLst>
                                          <p:attrName>ppt_w</p:attrName>
                                        </p:attrNameLst>
                                      </p:cBhvr>
                                      <p:tavLst>
                                        <p:tav tm="0">
                                          <p:val>
                                            <p:strVal val="#ppt_w"/>
                                          </p:val>
                                        </p:tav>
                                        <p:tav tm="100000">
                                          <p:val>
                                            <p:strVal val="#ppt_w"/>
                                          </p:val>
                                        </p:tav>
                                      </p:tavLst>
                                    </p:anim>
                                    <p:anim calcmode="lin" valueType="num">
                                      <p:cBhvr>
                                        <p:cTn id="10"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3" presetClass="entr" presetSubtype="272" fill="hold" grpId="0" nodeType="clickEffect">
                                  <p:stCondLst>
                                    <p:cond delay="0"/>
                                  </p:stCondLst>
                                  <p:childTnLst>
                                    <p:set>
                                      <p:cBhvr>
                                        <p:cTn id="36" dur="1" fill="hold">
                                          <p:stCondLst>
                                            <p:cond delay="0"/>
                                          </p:stCondLst>
                                        </p:cTn>
                                        <p:tgtEl>
                                          <p:spTgt spid="4734036"/>
                                        </p:tgtEl>
                                        <p:attrNameLst>
                                          <p:attrName>style.visibility</p:attrName>
                                        </p:attrNameLst>
                                      </p:cBhvr>
                                      <p:to>
                                        <p:strVal val="visible"/>
                                      </p:to>
                                    </p:set>
                                    <p:anim calcmode="lin" valueType="num">
                                      <p:cBhvr>
                                        <p:cTn id="37" dur="500" fill="hold"/>
                                        <p:tgtEl>
                                          <p:spTgt spid="4734036"/>
                                        </p:tgtEl>
                                        <p:attrNameLst>
                                          <p:attrName>ppt_w</p:attrName>
                                        </p:attrNameLst>
                                      </p:cBhvr>
                                      <p:tavLst>
                                        <p:tav tm="0">
                                          <p:val>
                                            <p:strVal val="2/3*#ppt_w"/>
                                          </p:val>
                                        </p:tav>
                                        <p:tav tm="100000">
                                          <p:val>
                                            <p:strVal val="#ppt_w"/>
                                          </p:val>
                                        </p:tav>
                                      </p:tavLst>
                                    </p:anim>
                                    <p:anim calcmode="lin" valueType="num">
                                      <p:cBhvr>
                                        <p:cTn id="38" dur="500" fill="hold"/>
                                        <p:tgtEl>
                                          <p:spTgt spid="4734036"/>
                                        </p:tgtEl>
                                        <p:attrNameLst>
                                          <p:attrName>ppt_h</p:attrName>
                                        </p:attrNameLst>
                                      </p:cBhvr>
                                      <p:tavLst>
                                        <p:tav tm="0">
                                          <p:val>
                                            <p:strVal val="2/3*#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par>
                          <p:cTn id="43" fill="hold">
                            <p:stCondLst>
                              <p:cond delay="500"/>
                            </p:stCondLst>
                            <p:childTnLst>
                              <p:par>
                                <p:cTn id="44" presetID="23" presetClass="entr" presetSubtype="528" fill="hold" grpId="0" nodeType="afterEffect">
                                  <p:stCondLst>
                                    <p:cond delay="500"/>
                                  </p:stCondLst>
                                  <p:childTnLst>
                                    <p:set>
                                      <p:cBhvr>
                                        <p:cTn id="45" dur="1" fill="hold">
                                          <p:stCondLst>
                                            <p:cond delay="0"/>
                                          </p:stCondLst>
                                        </p:cTn>
                                        <p:tgtEl>
                                          <p:spTgt spid="4733954"/>
                                        </p:tgtEl>
                                        <p:attrNameLst>
                                          <p:attrName>style.visibility</p:attrName>
                                        </p:attrNameLst>
                                      </p:cBhvr>
                                      <p:to>
                                        <p:strVal val="visible"/>
                                      </p:to>
                                    </p:set>
                                    <p:anim calcmode="lin" valueType="num">
                                      <p:cBhvr>
                                        <p:cTn id="46" dur="500" fill="hold"/>
                                        <p:tgtEl>
                                          <p:spTgt spid="4733954"/>
                                        </p:tgtEl>
                                        <p:attrNameLst>
                                          <p:attrName>ppt_w</p:attrName>
                                        </p:attrNameLst>
                                      </p:cBhvr>
                                      <p:tavLst>
                                        <p:tav tm="0">
                                          <p:val>
                                            <p:fltVal val="0"/>
                                          </p:val>
                                        </p:tav>
                                        <p:tav tm="100000">
                                          <p:val>
                                            <p:strVal val="#ppt_w"/>
                                          </p:val>
                                        </p:tav>
                                      </p:tavLst>
                                    </p:anim>
                                    <p:anim calcmode="lin" valueType="num">
                                      <p:cBhvr>
                                        <p:cTn id="47" dur="500" fill="hold"/>
                                        <p:tgtEl>
                                          <p:spTgt spid="4733954"/>
                                        </p:tgtEl>
                                        <p:attrNameLst>
                                          <p:attrName>ppt_h</p:attrName>
                                        </p:attrNameLst>
                                      </p:cBhvr>
                                      <p:tavLst>
                                        <p:tav tm="0">
                                          <p:val>
                                            <p:fltVal val="0"/>
                                          </p:val>
                                        </p:tav>
                                        <p:tav tm="100000">
                                          <p:val>
                                            <p:strVal val="#ppt_h"/>
                                          </p:val>
                                        </p:tav>
                                      </p:tavLst>
                                    </p:anim>
                                    <p:anim calcmode="lin" valueType="num">
                                      <p:cBhvr>
                                        <p:cTn id="48" dur="500" fill="hold"/>
                                        <p:tgtEl>
                                          <p:spTgt spid="4733954"/>
                                        </p:tgtEl>
                                        <p:attrNameLst>
                                          <p:attrName>ppt_x</p:attrName>
                                        </p:attrNameLst>
                                      </p:cBhvr>
                                      <p:tavLst>
                                        <p:tav tm="0">
                                          <p:val>
                                            <p:fltVal val="0.5"/>
                                          </p:val>
                                        </p:tav>
                                        <p:tav tm="100000">
                                          <p:val>
                                            <p:strVal val="#ppt_x"/>
                                          </p:val>
                                        </p:tav>
                                      </p:tavLst>
                                    </p:anim>
                                    <p:anim calcmode="lin" valueType="num">
                                      <p:cBhvr>
                                        <p:cTn id="49" dur="500" fill="hold"/>
                                        <p:tgtEl>
                                          <p:spTgt spid="4733954"/>
                                        </p:tgtEl>
                                        <p:attrNameLst>
                                          <p:attrName>ppt_y</p:attrName>
                                        </p:attrNameLst>
                                      </p:cBhvr>
                                      <p:tavLst>
                                        <p:tav tm="0">
                                          <p:val>
                                            <p:fltVal val="0.5"/>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7" presetClass="entr" presetSubtype="1"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0" fill="hold"/>
                                        <p:tgtEl>
                                          <p:spTgt spid="8"/>
                                        </p:tgtEl>
                                        <p:attrNameLst>
                                          <p:attrName>ppt_x</p:attrName>
                                        </p:attrNameLst>
                                      </p:cBhvr>
                                      <p:tavLst>
                                        <p:tav tm="0">
                                          <p:val>
                                            <p:strVal val="#ppt_x"/>
                                          </p:val>
                                        </p:tav>
                                        <p:tav tm="100000">
                                          <p:val>
                                            <p:strVal val="#ppt_x"/>
                                          </p:val>
                                        </p:tav>
                                      </p:tavLst>
                                    </p:anim>
                                    <p:anim calcmode="lin" valueType="num">
                                      <p:cBhvr additive="base">
                                        <p:cTn id="55" dur="5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3954" grpId="0" animBg="1" autoUpdateAnimBg="0"/>
      <p:bldP spid="4734036"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ChangeArrowheads="1"/>
          </p:cNvSpPr>
          <p:nvPr/>
        </p:nvSpPr>
        <p:spPr bwMode="auto">
          <a:xfrm>
            <a:off x="0" y="0"/>
            <a:ext cx="3200400" cy="838200"/>
          </a:xfrm>
          <a:prstGeom prst="rect">
            <a:avLst/>
          </a:prstGeom>
          <a:solidFill>
            <a:srgbClr val="FFFECA"/>
          </a:solidFill>
          <a:ln w="9525">
            <a:noFill/>
            <a:miter lim="800000"/>
            <a:headEnd/>
            <a:tailEnd/>
          </a:ln>
        </p:spPr>
        <p:txBody>
          <a:bodyPr lIns="91436" tIns="45719" rIns="91436" bIns="45719" anchor="ctr"/>
          <a:lstStyle/>
          <a:p>
            <a:pPr defTabSz="1103313"/>
            <a:r>
              <a:rPr lang="de-DE" sz="2500" dirty="0" err="1" smtClean="0">
                <a:solidFill>
                  <a:srgbClr val="2358A7"/>
                </a:solidFill>
                <a:latin typeface="Calibri"/>
              </a:rPr>
              <a:t>Scrum</a:t>
            </a:r>
            <a:r>
              <a:rPr lang="de-DE" sz="2500" dirty="0" smtClean="0">
                <a:solidFill>
                  <a:srgbClr val="2358A7"/>
                </a:solidFill>
                <a:latin typeface="Calibri"/>
              </a:rPr>
              <a:t>: </a:t>
            </a:r>
            <a:r>
              <a:rPr lang="de-DE" sz="2500" dirty="0" err="1" smtClean="0">
                <a:solidFill>
                  <a:srgbClr val="2358A7"/>
                </a:solidFill>
                <a:latin typeface="Calibri"/>
              </a:rPr>
              <a:t>organization</a:t>
            </a:r>
            <a:endParaRPr lang="de-DE" sz="2500" dirty="0">
              <a:solidFill>
                <a:srgbClr val="2358A7"/>
              </a:solidFill>
              <a:latin typeface="Calibri"/>
            </a:endParaRPr>
          </a:p>
        </p:txBody>
      </p:sp>
      <p:grpSp>
        <p:nvGrpSpPr>
          <p:cNvPr id="2" name="Group 3"/>
          <p:cNvGrpSpPr>
            <a:grpSpLocks/>
          </p:cNvGrpSpPr>
          <p:nvPr/>
        </p:nvGrpSpPr>
        <p:grpSpPr bwMode="auto">
          <a:xfrm>
            <a:off x="3810000" y="6324600"/>
            <a:ext cx="5105400" cy="304800"/>
            <a:chOff x="2970" y="4648"/>
            <a:chExt cx="3980" cy="224"/>
          </a:xfrm>
        </p:grpSpPr>
        <p:sp>
          <p:nvSpPr>
            <p:cNvPr id="114769" name="Rectangle 4"/>
            <p:cNvSpPr>
              <a:spLocks noChangeArrowheads="1"/>
            </p:cNvSpPr>
            <p:nvPr/>
          </p:nvSpPr>
          <p:spPr bwMode="auto">
            <a:xfrm>
              <a:off x="2970" y="4648"/>
              <a:ext cx="3980" cy="224"/>
            </a:xfrm>
            <a:prstGeom prst="rect">
              <a:avLst/>
            </a:prstGeom>
            <a:solidFill>
              <a:srgbClr val="D5E6FF"/>
            </a:solidFill>
            <a:ln w="9525">
              <a:solidFill>
                <a:schemeClr val="tx1"/>
              </a:solidFill>
              <a:miter lim="800000"/>
              <a:headEnd/>
              <a:tailEnd/>
            </a:ln>
          </p:spPr>
          <p:txBody>
            <a:bodyPr wrap="none" lIns="91436" tIns="45719" rIns="91436" bIns="45719" anchor="ctr"/>
            <a:lstStyle/>
            <a:p>
              <a:endParaRPr lang="de-DE" sz="1600" dirty="0">
                <a:solidFill>
                  <a:prstClr val="black"/>
                </a:solidFill>
                <a:latin typeface="Calibri"/>
              </a:endParaRPr>
            </a:p>
          </p:txBody>
        </p:sp>
        <p:sp>
          <p:nvSpPr>
            <p:cNvPr id="114770" name="Rectangle 5"/>
            <p:cNvSpPr>
              <a:spLocks noChangeArrowheads="1"/>
            </p:cNvSpPr>
            <p:nvPr/>
          </p:nvSpPr>
          <p:spPr bwMode="auto">
            <a:xfrm>
              <a:off x="3089" y="4648"/>
              <a:ext cx="356" cy="224"/>
            </a:xfrm>
            <a:prstGeom prst="rect">
              <a:avLst/>
            </a:prstGeom>
            <a:solidFill>
              <a:schemeClr val="accent1"/>
            </a:solidFill>
            <a:ln w="9525">
              <a:solidFill>
                <a:schemeClr val="tx1"/>
              </a:solidFill>
              <a:miter lim="800000"/>
              <a:headEnd/>
              <a:tailEnd/>
            </a:ln>
          </p:spPr>
          <p:txBody>
            <a:bodyPr wrap="none" lIns="110377" tIns="55189" rIns="110377" bIns="55189" anchor="ctr"/>
            <a:lstStyle/>
            <a:p>
              <a:endParaRPr lang="de-DE">
                <a:solidFill>
                  <a:prstClr val="black"/>
                </a:solidFill>
                <a:latin typeface="Calibri"/>
              </a:endParaRPr>
            </a:p>
          </p:txBody>
        </p:sp>
        <p:sp>
          <p:nvSpPr>
            <p:cNvPr id="114771" name="Rectangle 6"/>
            <p:cNvSpPr>
              <a:spLocks noChangeArrowheads="1"/>
            </p:cNvSpPr>
            <p:nvPr/>
          </p:nvSpPr>
          <p:spPr bwMode="auto">
            <a:xfrm>
              <a:off x="6594" y="4648"/>
              <a:ext cx="356" cy="224"/>
            </a:xfrm>
            <a:prstGeom prst="rect">
              <a:avLst/>
            </a:prstGeom>
            <a:solidFill>
              <a:srgbClr val="FFFF66"/>
            </a:solidFill>
            <a:ln w="9525">
              <a:solidFill>
                <a:schemeClr val="tx1"/>
              </a:solidFill>
              <a:miter lim="800000"/>
              <a:headEnd/>
              <a:tailEnd/>
            </a:ln>
          </p:spPr>
          <p:txBody>
            <a:bodyPr wrap="none" lIns="110377" tIns="55189" rIns="110377" bIns="55189" anchor="ctr"/>
            <a:lstStyle/>
            <a:p>
              <a:endParaRPr lang="de-DE">
                <a:solidFill>
                  <a:prstClr val="black"/>
                </a:solidFill>
                <a:latin typeface="Calibri"/>
              </a:endParaRPr>
            </a:p>
          </p:txBody>
        </p:sp>
        <p:sp>
          <p:nvSpPr>
            <p:cNvPr id="114772" name="Rectangle 7"/>
            <p:cNvSpPr>
              <a:spLocks noChangeArrowheads="1"/>
            </p:cNvSpPr>
            <p:nvPr/>
          </p:nvSpPr>
          <p:spPr bwMode="auto">
            <a:xfrm>
              <a:off x="3623" y="4648"/>
              <a:ext cx="476" cy="224"/>
            </a:xfrm>
            <a:prstGeom prst="rect">
              <a:avLst/>
            </a:prstGeom>
            <a:solidFill>
              <a:schemeClr val="accent2"/>
            </a:solidFill>
            <a:ln w="9525">
              <a:solidFill>
                <a:schemeClr val="tx1"/>
              </a:solidFill>
              <a:miter lim="800000"/>
              <a:headEnd/>
              <a:tailEnd/>
            </a:ln>
          </p:spPr>
          <p:txBody>
            <a:bodyPr wrap="none" lIns="110377" tIns="55189" rIns="110377" bIns="55189" anchor="ctr"/>
            <a:lstStyle/>
            <a:p>
              <a:endParaRPr lang="de-DE">
                <a:solidFill>
                  <a:prstClr val="black"/>
                </a:solidFill>
                <a:latin typeface="Calibri"/>
              </a:endParaRPr>
            </a:p>
          </p:txBody>
        </p:sp>
      </p:grpSp>
      <p:sp>
        <p:nvSpPr>
          <p:cNvPr id="4736008" name="Text Box 8"/>
          <p:cNvSpPr txBox="1">
            <a:spLocks noChangeArrowheads="1"/>
          </p:cNvSpPr>
          <p:nvPr/>
        </p:nvSpPr>
        <p:spPr bwMode="auto">
          <a:xfrm>
            <a:off x="5562600" y="5943600"/>
            <a:ext cx="1536190" cy="338552"/>
          </a:xfrm>
          <a:prstGeom prst="rect">
            <a:avLst/>
          </a:prstGeom>
          <a:noFill/>
          <a:ln w="9525">
            <a:noFill/>
            <a:miter lim="800000"/>
            <a:headEnd/>
            <a:tailEnd/>
          </a:ln>
        </p:spPr>
        <p:txBody>
          <a:bodyPr wrap="none" lIns="91436" tIns="45719" rIns="91436" bIns="45719">
            <a:spAutoFit/>
          </a:bodyPr>
          <a:lstStyle/>
          <a:p>
            <a:r>
              <a:rPr lang="de-DE" sz="1600" dirty="0" err="1" smtClean="0">
                <a:solidFill>
                  <a:prstClr val="black"/>
                </a:solidFill>
                <a:latin typeface="Calibri"/>
              </a:rPr>
              <a:t>Or</a:t>
            </a:r>
            <a:r>
              <a:rPr lang="de-DE" sz="1600" dirty="0" smtClean="0">
                <a:solidFill>
                  <a:prstClr val="black"/>
                </a:solidFill>
                <a:latin typeface="Calibri"/>
              </a:rPr>
              <a:t> </a:t>
            </a:r>
            <a:r>
              <a:rPr lang="de-DE" sz="1600" dirty="0" err="1" smtClean="0">
                <a:solidFill>
                  <a:prstClr val="black"/>
                </a:solidFill>
                <a:latin typeface="Calibri"/>
              </a:rPr>
              <a:t>alternatively</a:t>
            </a:r>
            <a:r>
              <a:rPr lang="de-DE" sz="1600" dirty="0" smtClean="0">
                <a:solidFill>
                  <a:prstClr val="black"/>
                </a:solidFill>
                <a:latin typeface="Calibri"/>
              </a:rPr>
              <a:t>:</a:t>
            </a:r>
            <a:endParaRPr lang="de-DE" sz="1600" dirty="0">
              <a:solidFill>
                <a:prstClr val="black"/>
              </a:solidFill>
              <a:latin typeface="Calibri"/>
            </a:endParaRPr>
          </a:p>
        </p:txBody>
      </p:sp>
      <p:sp>
        <p:nvSpPr>
          <p:cNvPr id="114693" name="Text Box 9"/>
          <p:cNvSpPr txBox="1">
            <a:spLocks noChangeArrowheads="1"/>
          </p:cNvSpPr>
          <p:nvPr/>
        </p:nvSpPr>
        <p:spPr bwMode="auto">
          <a:xfrm>
            <a:off x="3810000" y="381000"/>
            <a:ext cx="2652180" cy="338552"/>
          </a:xfrm>
          <a:prstGeom prst="rect">
            <a:avLst/>
          </a:prstGeom>
          <a:noFill/>
          <a:ln w="9525">
            <a:noFill/>
            <a:miter lim="800000"/>
            <a:headEnd/>
            <a:tailEnd/>
          </a:ln>
        </p:spPr>
        <p:txBody>
          <a:bodyPr wrap="none" lIns="91436" tIns="45719" rIns="91436" bIns="45719">
            <a:spAutoFit/>
          </a:bodyPr>
          <a:lstStyle/>
          <a:p>
            <a:r>
              <a:rPr lang="de-DE" sz="1600" dirty="0" smtClean="0">
                <a:solidFill>
                  <a:prstClr val="black"/>
                </a:solidFill>
                <a:latin typeface="Calibri"/>
              </a:rPr>
              <a:t>Project-goals: Project </a:t>
            </a:r>
            <a:r>
              <a:rPr lang="de-DE" sz="1600" dirty="0" err="1">
                <a:solidFill>
                  <a:prstClr val="black"/>
                </a:solidFill>
                <a:latin typeface="Calibri"/>
              </a:rPr>
              <a:t>Backlog</a:t>
            </a:r>
            <a:endParaRPr lang="de-DE" sz="1600" dirty="0">
              <a:solidFill>
                <a:prstClr val="black"/>
              </a:solidFill>
              <a:latin typeface="Calibri"/>
            </a:endParaRPr>
          </a:p>
        </p:txBody>
      </p:sp>
      <p:grpSp>
        <p:nvGrpSpPr>
          <p:cNvPr id="3" name="Group 10"/>
          <p:cNvGrpSpPr>
            <a:grpSpLocks/>
          </p:cNvGrpSpPr>
          <p:nvPr/>
        </p:nvGrpSpPr>
        <p:grpSpPr bwMode="auto">
          <a:xfrm>
            <a:off x="228600" y="838200"/>
            <a:ext cx="8458200" cy="2784475"/>
            <a:chOff x="144" y="528"/>
            <a:chExt cx="5328" cy="1754"/>
          </a:xfrm>
        </p:grpSpPr>
        <p:sp>
          <p:nvSpPr>
            <p:cNvPr id="114759" name="Line 11"/>
            <p:cNvSpPr>
              <a:spLocks noChangeShapeType="1"/>
            </p:cNvSpPr>
            <p:nvPr/>
          </p:nvSpPr>
          <p:spPr bwMode="auto">
            <a:xfrm>
              <a:off x="1536" y="1968"/>
              <a:ext cx="3936" cy="0"/>
            </a:xfrm>
            <a:prstGeom prst="line">
              <a:avLst/>
            </a:prstGeom>
            <a:noFill/>
            <a:ln w="38100">
              <a:solidFill>
                <a:schemeClr val="tx1"/>
              </a:solidFill>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60" name="Text Box 12"/>
            <p:cNvSpPr txBox="1">
              <a:spLocks noChangeArrowheads="1"/>
            </p:cNvSpPr>
            <p:nvPr/>
          </p:nvSpPr>
          <p:spPr bwMode="auto">
            <a:xfrm>
              <a:off x="144" y="1824"/>
              <a:ext cx="787" cy="458"/>
            </a:xfrm>
            <a:prstGeom prst="rect">
              <a:avLst/>
            </a:prstGeom>
            <a:noFill/>
            <a:ln w="9525">
              <a:noFill/>
              <a:miter lim="800000"/>
              <a:headEnd/>
              <a:tailEnd/>
            </a:ln>
          </p:spPr>
          <p:txBody>
            <a:bodyPr wrap="none" lIns="110373" tIns="55187" rIns="110373" bIns="55187">
              <a:spAutoFit/>
            </a:bodyPr>
            <a:lstStyle/>
            <a:p>
              <a:r>
                <a:rPr lang="de-DE" sz="2000" dirty="0" smtClean="0">
                  <a:solidFill>
                    <a:prstClr val="black"/>
                  </a:solidFill>
                  <a:latin typeface="Calibri"/>
                </a:rPr>
                <a:t>Project </a:t>
              </a:r>
              <a:r>
                <a:rPr lang="de-DE" sz="2000" dirty="0" err="1" smtClean="0">
                  <a:solidFill>
                    <a:prstClr val="black"/>
                  </a:solidFill>
                  <a:latin typeface="Calibri"/>
                </a:rPr>
                <a:t>of</a:t>
              </a:r>
              <a:endParaRPr lang="de-DE" sz="2000" dirty="0">
                <a:solidFill>
                  <a:prstClr val="black"/>
                </a:solidFill>
                <a:latin typeface="Calibri"/>
              </a:endParaRPr>
            </a:p>
            <a:p>
              <a:r>
                <a:rPr lang="de-DE" sz="2000" dirty="0">
                  <a:solidFill>
                    <a:prstClr val="black"/>
                  </a:solidFill>
                  <a:latin typeface="Calibri"/>
                </a:rPr>
                <a:t>SPRINTS</a:t>
              </a:r>
            </a:p>
          </p:txBody>
        </p:sp>
        <p:sp>
          <p:nvSpPr>
            <p:cNvPr id="114761" name="Oval 13"/>
            <p:cNvSpPr>
              <a:spLocks noChangeArrowheads="1"/>
            </p:cNvSpPr>
            <p:nvPr/>
          </p:nvSpPr>
          <p:spPr bwMode="auto">
            <a:xfrm>
              <a:off x="1776" y="1872"/>
              <a:ext cx="144" cy="144"/>
            </a:xfrm>
            <a:prstGeom prst="ellipse">
              <a:avLst/>
            </a:prstGeom>
            <a:solidFill>
              <a:schemeClr val="accent1"/>
            </a:solidFill>
            <a:ln w="9525">
              <a:solidFill>
                <a:schemeClr val="tx1"/>
              </a:solidFill>
              <a:round/>
              <a:headEnd/>
              <a:tailEnd/>
            </a:ln>
          </p:spPr>
          <p:txBody>
            <a:bodyPr wrap="none" lIns="133236" tIns="66619" rIns="133236" bIns="66619">
              <a:spAutoFit/>
            </a:bodyPr>
            <a:lstStyle/>
            <a:p>
              <a:endParaRPr lang="de-DE">
                <a:solidFill>
                  <a:prstClr val="black"/>
                </a:solidFill>
                <a:latin typeface="Calibri"/>
              </a:endParaRPr>
            </a:p>
          </p:txBody>
        </p:sp>
        <p:sp>
          <p:nvSpPr>
            <p:cNvPr id="114762" name="Oval 14"/>
            <p:cNvSpPr>
              <a:spLocks noChangeArrowheads="1"/>
            </p:cNvSpPr>
            <p:nvPr/>
          </p:nvSpPr>
          <p:spPr bwMode="auto">
            <a:xfrm>
              <a:off x="2688" y="1872"/>
              <a:ext cx="144" cy="144"/>
            </a:xfrm>
            <a:prstGeom prst="ellipse">
              <a:avLst/>
            </a:prstGeom>
            <a:solidFill>
              <a:schemeClr val="accent1"/>
            </a:solidFill>
            <a:ln w="9525">
              <a:solidFill>
                <a:schemeClr val="tx1"/>
              </a:solidFill>
              <a:round/>
              <a:headEnd/>
              <a:tailEnd/>
            </a:ln>
          </p:spPr>
          <p:txBody>
            <a:bodyPr wrap="none" lIns="133236" tIns="66619" rIns="133236" bIns="66619">
              <a:spAutoFit/>
            </a:bodyPr>
            <a:lstStyle/>
            <a:p>
              <a:endParaRPr lang="de-DE">
                <a:solidFill>
                  <a:prstClr val="black"/>
                </a:solidFill>
                <a:latin typeface="Calibri"/>
              </a:endParaRPr>
            </a:p>
          </p:txBody>
        </p:sp>
        <p:sp>
          <p:nvSpPr>
            <p:cNvPr id="114763" name="Oval 15"/>
            <p:cNvSpPr>
              <a:spLocks noChangeArrowheads="1"/>
            </p:cNvSpPr>
            <p:nvPr/>
          </p:nvSpPr>
          <p:spPr bwMode="auto">
            <a:xfrm>
              <a:off x="3696" y="1872"/>
              <a:ext cx="144" cy="144"/>
            </a:xfrm>
            <a:prstGeom prst="ellipse">
              <a:avLst/>
            </a:prstGeom>
            <a:solidFill>
              <a:schemeClr val="accent1"/>
            </a:solidFill>
            <a:ln w="9525">
              <a:solidFill>
                <a:schemeClr val="tx1"/>
              </a:solidFill>
              <a:round/>
              <a:headEnd/>
              <a:tailEnd/>
            </a:ln>
          </p:spPr>
          <p:txBody>
            <a:bodyPr wrap="none" lIns="133236" tIns="66619" rIns="133236" bIns="66619">
              <a:spAutoFit/>
            </a:bodyPr>
            <a:lstStyle/>
            <a:p>
              <a:endParaRPr lang="de-DE">
                <a:solidFill>
                  <a:prstClr val="black"/>
                </a:solidFill>
                <a:latin typeface="Calibri"/>
              </a:endParaRPr>
            </a:p>
          </p:txBody>
        </p:sp>
        <p:sp>
          <p:nvSpPr>
            <p:cNvPr id="114764" name="Oval 16"/>
            <p:cNvSpPr>
              <a:spLocks noChangeArrowheads="1"/>
            </p:cNvSpPr>
            <p:nvPr/>
          </p:nvSpPr>
          <p:spPr bwMode="auto">
            <a:xfrm>
              <a:off x="4560" y="1872"/>
              <a:ext cx="144" cy="144"/>
            </a:xfrm>
            <a:prstGeom prst="ellipse">
              <a:avLst/>
            </a:prstGeom>
            <a:solidFill>
              <a:schemeClr val="accent1"/>
            </a:solidFill>
            <a:ln w="9525">
              <a:solidFill>
                <a:schemeClr val="tx1"/>
              </a:solidFill>
              <a:round/>
              <a:headEnd/>
              <a:tailEnd/>
            </a:ln>
          </p:spPr>
          <p:txBody>
            <a:bodyPr wrap="none" lIns="133236" tIns="66619" rIns="133236" bIns="66619">
              <a:spAutoFit/>
            </a:bodyPr>
            <a:lstStyle/>
            <a:p>
              <a:endParaRPr lang="de-DE">
                <a:solidFill>
                  <a:prstClr val="black"/>
                </a:solidFill>
                <a:latin typeface="Calibri"/>
              </a:endParaRPr>
            </a:p>
          </p:txBody>
        </p:sp>
        <p:sp>
          <p:nvSpPr>
            <p:cNvPr id="114765" name="Text Box 17"/>
            <p:cNvSpPr txBox="1">
              <a:spLocks noChangeArrowheads="1"/>
            </p:cNvSpPr>
            <p:nvPr/>
          </p:nvSpPr>
          <p:spPr bwMode="auto">
            <a:xfrm>
              <a:off x="2714" y="1430"/>
              <a:ext cx="1298" cy="380"/>
            </a:xfrm>
            <a:prstGeom prst="rect">
              <a:avLst/>
            </a:prstGeom>
            <a:noFill/>
            <a:ln w="9525">
              <a:noFill/>
              <a:miter lim="800000"/>
              <a:headEnd/>
              <a:tailEnd/>
            </a:ln>
          </p:spPr>
          <p:txBody>
            <a:bodyPr wrap="none" lIns="110373" tIns="55187" rIns="110373" bIns="55187">
              <a:spAutoFit/>
            </a:bodyPr>
            <a:lstStyle/>
            <a:p>
              <a:r>
                <a:rPr lang="de-DE" sz="1600" dirty="0">
                  <a:solidFill>
                    <a:prstClr val="black"/>
                  </a:solidFill>
                  <a:latin typeface="Calibri"/>
                </a:rPr>
                <a:t>SPRINT</a:t>
              </a:r>
            </a:p>
            <a:p>
              <a:r>
                <a:rPr lang="de-DE" sz="1600" dirty="0" err="1" smtClean="0">
                  <a:solidFill>
                    <a:prstClr val="black"/>
                  </a:solidFill>
                  <a:latin typeface="Calibri"/>
                </a:rPr>
                <a:t>With</a:t>
              </a:r>
              <a:r>
                <a:rPr lang="de-DE" sz="1600" dirty="0" smtClean="0">
                  <a:solidFill>
                    <a:prstClr val="black"/>
                  </a:solidFill>
                  <a:latin typeface="Calibri"/>
                </a:rPr>
                <a:t> </a:t>
              </a:r>
              <a:r>
                <a:rPr lang="de-DE" sz="1600" dirty="0" err="1" smtClean="0">
                  <a:solidFill>
                    <a:prstClr val="black"/>
                  </a:solidFill>
                  <a:latin typeface="Calibri"/>
                </a:rPr>
                <a:t>Backlog</a:t>
              </a:r>
              <a:r>
                <a:rPr lang="de-DE" sz="1600" dirty="0" smtClean="0">
                  <a:solidFill>
                    <a:prstClr val="black"/>
                  </a:solidFill>
                  <a:latin typeface="Calibri"/>
                </a:rPr>
                <a:t> </a:t>
              </a:r>
              <a:r>
                <a:rPr lang="de-DE" sz="1600" dirty="0" err="1" smtClean="0">
                  <a:solidFill>
                    <a:prstClr val="black"/>
                  </a:solidFill>
                  <a:latin typeface="Calibri"/>
                </a:rPr>
                <a:t>andGoal</a:t>
              </a:r>
              <a:endParaRPr lang="de-DE" sz="1600" dirty="0">
                <a:solidFill>
                  <a:prstClr val="black"/>
                </a:solidFill>
                <a:latin typeface="Calibri"/>
              </a:endParaRPr>
            </a:p>
          </p:txBody>
        </p:sp>
        <p:sp>
          <p:nvSpPr>
            <p:cNvPr id="114766" name="Line 18"/>
            <p:cNvSpPr>
              <a:spLocks noChangeShapeType="1"/>
            </p:cNvSpPr>
            <p:nvPr/>
          </p:nvSpPr>
          <p:spPr bwMode="auto">
            <a:xfrm>
              <a:off x="3120" y="576"/>
              <a:ext cx="0" cy="816"/>
            </a:xfrm>
            <a:prstGeom prst="line">
              <a:avLst/>
            </a:prstGeom>
            <a:noFill/>
            <a:ln w="9525">
              <a:solidFill>
                <a:schemeClr val="accent1"/>
              </a:solidFill>
              <a:prstDash val="dash"/>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67" name="Line 19"/>
            <p:cNvSpPr>
              <a:spLocks noChangeShapeType="1"/>
            </p:cNvSpPr>
            <p:nvPr/>
          </p:nvSpPr>
          <p:spPr bwMode="auto">
            <a:xfrm flipH="1">
              <a:off x="2311" y="528"/>
              <a:ext cx="665" cy="1152"/>
            </a:xfrm>
            <a:prstGeom prst="line">
              <a:avLst/>
            </a:prstGeom>
            <a:noFill/>
            <a:ln w="9525">
              <a:solidFill>
                <a:schemeClr val="accent1"/>
              </a:solidFill>
              <a:prstDash val="dash"/>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68" name="Line 20"/>
            <p:cNvSpPr>
              <a:spLocks noChangeShapeType="1"/>
            </p:cNvSpPr>
            <p:nvPr/>
          </p:nvSpPr>
          <p:spPr bwMode="auto">
            <a:xfrm>
              <a:off x="3408" y="528"/>
              <a:ext cx="637" cy="1104"/>
            </a:xfrm>
            <a:prstGeom prst="line">
              <a:avLst/>
            </a:prstGeom>
            <a:noFill/>
            <a:ln w="9525">
              <a:solidFill>
                <a:schemeClr val="accent1"/>
              </a:solidFill>
              <a:prstDash val="dash"/>
              <a:round/>
              <a:headEnd/>
              <a:tailEnd type="triangle" w="med" len="med"/>
            </a:ln>
          </p:spPr>
          <p:txBody>
            <a:bodyPr wrap="none" lIns="133236" tIns="66619" rIns="133236" bIns="66619">
              <a:spAutoFit/>
            </a:bodyPr>
            <a:lstStyle/>
            <a:p>
              <a:endParaRPr lang="de-DE">
                <a:solidFill>
                  <a:prstClr val="black"/>
                </a:solidFill>
                <a:latin typeface="Calibri"/>
              </a:endParaRPr>
            </a:p>
          </p:txBody>
        </p:sp>
      </p:grpSp>
      <p:grpSp>
        <p:nvGrpSpPr>
          <p:cNvPr id="4" name="Group 21"/>
          <p:cNvGrpSpPr>
            <a:grpSpLocks/>
          </p:cNvGrpSpPr>
          <p:nvPr/>
        </p:nvGrpSpPr>
        <p:grpSpPr bwMode="auto">
          <a:xfrm>
            <a:off x="228600" y="1219200"/>
            <a:ext cx="8610600" cy="1035050"/>
            <a:chOff x="144" y="768"/>
            <a:chExt cx="5424" cy="652"/>
          </a:xfrm>
        </p:grpSpPr>
        <p:sp>
          <p:nvSpPr>
            <p:cNvPr id="114751" name="Text Box 22"/>
            <p:cNvSpPr txBox="1">
              <a:spLocks noChangeArrowheads="1"/>
            </p:cNvSpPr>
            <p:nvPr/>
          </p:nvSpPr>
          <p:spPr bwMode="auto">
            <a:xfrm>
              <a:off x="144" y="768"/>
              <a:ext cx="754" cy="652"/>
            </a:xfrm>
            <a:prstGeom prst="rect">
              <a:avLst/>
            </a:prstGeom>
            <a:noFill/>
            <a:ln w="9525">
              <a:noFill/>
              <a:miter lim="800000"/>
              <a:headEnd/>
              <a:tailEnd/>
            </a:ln>
          </p:spPr>
          <p:txBody>
            <a:bodyPr wrap="none" lIns="110373" tIns="55187" rIns="110373" bIns="55187">
              <a:spAutoFit/>
            </a:bodyPr>
            <a:lstStyle/>
            <a:p>
              <a:r>
                <a:rPr lang="de-DE" sz="2000" dirty="0" err="1" smtClean="0">
                  <a:solidFill>
                    <a:prstClr val="black"/>
                  </a:solidFill>
                  <a:latin typeface="Calibri"/>
                </a:rPr>
                <a:t>Coord</a:t>
              </a:r>
              <a:r>
                <a:rPr lang="de-DE" sz="2000" dirty="0" smtClean="0">
                  <a:solidFill>
                    <a:prstClr val="black"/>
                  </a:solidFill>
                  <a:latin typeface="Calibri"/>
                </a:rPr>
                <a:t>. </a:t>
              </a:r>
              <a:r>
                <a:rPr lang="de-DE" sz="2000" dirty="0" err="1" smtClean="0">
                  <a:solidFill>
                    <a:prstClr val="black"/>
                  </a:solidFill>
                  <a:latin typeface="Calibri"/>
                </a:rPr>
                <a:t>of</a:t>
              </a:r>
              <a:endParaRPr lang="de-DE" sz="2000" dirty="0">
                <a:solidFill>
                  <a:prstClr val="black"/>
                </a:solidFill>
                <a:latin typeface="Calibri"/>
              </a:endParaRPr>
            </a:p>
            <a:p>
              <a:r>
                <a:rPr lang="de-DE" sz="2000" dirty="0" smtClean="0">
                  <a:solidFill>
                    <a:prstClr val="black"/>
                  </a:solidFill>
                  <a:latin typeface="Calibri"/>
                </a:rPr>
                <a:t>multiple </a:t>
              </a:r>
              <a:endParaRPr lang="de-DE" sz="2000" dirty="0">
                <a:solidFill>
                  <a:prstClr val="black"/>
                </a:solidFill>
                <a:latin typeface="Calibri"/>
              </a:endParaRPr>
            </a:p>
            <a:p>
              <a:r>
                <a:rPr lang="de-DE" sz="2000" dirty="0">
                  <a:solidFill>
                    <a:prstClr val="black"/>
                  </a:solidFill>
                  <a:latin typeface="Calibri"/>
                </a:rPr>
                <a:t>Teams</a:t>
              </a:r>
            </a:p>
          </p:txBody>
        </p:sp>
        <p:grpSp>
          <p:nvGrpSpPr>
            <p:cNvPr id="5" name="Group 23"/>
            <p:cNvGrpSpPr>
              <a:grpSpLocks/>
            </p:cNvGrpSpPr>
            <p:nvPr/>
          </p:nvGrpSpPr>
          <p:grpSpPr bwMode="auto">
            <a:xfrm>
              <a:off x="1104" y="816"/>
              <a:ext cx="4464" cy="465"/>
              <a:chOff x="1104" y="816"/>
              <a:chExt cx="4464" cy="465"/>
            </a:xfrm>
          </p:grpSpPr>
          <p:grpSp>
            <p:nvGrpSpPr>
              <p:cNvPr id="6" name="Group 24"/>
              <p:cNvGrpSpPr>
                <a:grpSpLocks/>
              </p:cNvGrpSpPr>
              <p:nvPr/>
            </p:nvGrpSpPr>
            <p:grpSpPr bwMode="auto">
              <a:xfrm>
                <a:off x="1104" y="816"/>
                <a:ext cx="4464" cy="432"/>
                <a:chOff x="1104" y="816"/>
                <a:chExt cx="4464" cy="432"/>
              </a:xfrm>
            </p:grpSpPr>
            <p:sp>
              <p:nvSpPr>
                <p:cNvPr id="114755" name="Rectangle 25"/>
                <p:cNvSpPr>
                  <a:spLocks noChangeArrowheads="1"/>
                </p:cNvSpPr>
                <p:nvPr/>
              </p:nvSpPr>
              <p:spPr bwMode="auto">
                <a:xfrm>
                  <a:off x="1104" y="816"/>
                  <a:ext cx="4464" cy="432"/>
                </a:xfrm>
                <a:prstGeom prst="rect">
                  <a:avLst/>
                </a:prstGeom>
                <a:solidFill>
                  <a:schemeClr val="bg1"/>
                </a:solidFill>
                <a:ln w="9525">
                  <a:noFill/>
                  <a:miter lim="800000"/>
                  <a:headEnd/>
                  <a:tailEnd/>
                </a:ln>
              </p:spPr>
              <p:txBody>
                <a:bodyPr wrap="none" lIns="133236" tIns="66619" rIns="133236" bIns="66619">
                  <a:spAutoFit/>
                </a:bodyPr>
                <a:lstStyle/>
                <a:p>
                  <a:endParaRPr lang="de-DE">
                    <a:solidFill>
                      <a:prstClr val="black"/>
                    </a:solidFill>
                    <a:latin typeface="Calibri"/>
                  </a:endParaRPr>
                </a:p>
              </p:txBody>
            </p:sp>
            <p:sp>
              <p:nvSpPr>
                <p:cNvPr id="114756" name="Line 26"/>
                <p:cNvSpPr>
                  <a:spLocks noChangeShapeType="1"/>
                </p:cNvSpPr>
                <p:nvPr/>
              </p:nvSpPr>
              <p:spPr bwMode="auto">
                <a:xfrm>
                  <a:off x="1152" y="864"/>
                  <a:ext cx="3936" cy="0"/>
                </a:xfrm>
                <a:prstGeom prst="line">
                  <a:avLst/>
                </a:prstGeom>
                <a:noFill/>
                <a:ln w="9525">
                  <a:solidFill>
                    <a:schemeClr val="tx1"/>
                  </a:solidFill>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57" name="Line 27"/>
                <p:cNvSpPr>
                  <a:spLocks noChangeShapeType="1"/>
                </p:cNvSpPr>
                <p:nvPr/>
              </p:nvSpPr>
              <p:spPr bwMode="auto">
                <a:xfrm>
                  <a:off x="1296" y="1104"/>
                  <a:ext cx="3936" cy="0"/>
                </a:xfrm>
                <a:prstGeom prst="line">
                  <a:avLst/>
                </a:prstGeom>
                <a:noFill/>
                <a:ln w="9525">
                  <a:solidFill>
                    <a:schemeClr val="tx1"/>
                  </a:solidFill>
                  <a:round/>
                  <a:headEnd/>
                  <a:tailEnd type="triangle" w="med" len="med"/>
                </a:ln>
              </p:spPr>
              <p:txBody>
                <a:bodyPr wrap="none" lIns="133236" tIns="66619" rIns="133236" bIns="66619">
                  <a:spAutoFit/>
                </a:bodyPr>
                <a:lstStyle/>
                <a:p>
                  <a:endParaRPr lang="de-DE">
                    <a:solidFill>
                      <a:prstClr val="black"/>
                    </a:solidFill>
                    <a:latin typeface="Calibri"/>
                  </a:endParaRPr>
                </a:p>
              </p:txBody>
            </p:sp>
            <p:sp>
              <p:nvSpPr>
                <p:cNvPr id="114758" name="Line 28"/>
                <p:cNvSpPr>
                  <a:spLocks noChangeShapeType="1"/>
                </p:cNvSpPr>
                <p:nvPr/>
              </p:nvSpPr>
              <p:spPr bwMode="auto">
                <a:xfrm>
                  <a:off x="1392" y="1008"/>
                  <a:ext cx="3936" cy="0"/>
                </a:xfrm>
                <a:prstGeom prst="line">
                  <a:avLst/>
                </a:prstGeom>
                <a:noFill/>
                <a:ln w="9525">
                  <a:solidFill>
                    <a:schemeClr val="tx1"/>
                  </a:solidFill>
                  <a:round/>
                  <a:headEnd/>
                  <a:tailEnd type="triangle" w="med" len="med"/>
                </a:ln>
              </p:spPr>
              <p:txBody>
                <a:bodyPr wrap="none" lIns="133236" tIns="66619" rIns="133236" bIns="66619">
                  <a:spAutoFit/>
                </a:bodyPr>
                <a:lstStyle/>
                <a:p>
                  <a:endParaRPr lang="de-DE">
                    <a:solidFill>
                      <a:prstClr val="black"/>
                    </a:solidFill>
                    <a:latin typeface="Calibri"/>
                  </a:endParaRPr>
                </a:p>
              </p:txBody>
            </p:sp>
          </p:grpSp>
          <p:sp>
            <p:nvSpPr>
              <p:cNvPr id="114754" name="Text Box 29"/>
              <p:cNvSpPr txBox="1">
                <a:spLocks noChangeArrowheads="1"/>
              </p:cNvSpPr>
              <p:nvPr/>
            </p:nvSpPr>
            <p:spPr bwMode="auto">
              <a:xfrm>
                <a:off x="1344" y="1056"/>
                <a:ext cx="3191" cy="225"/>
              </a:xfrm>
              <a:prstGeom prst="rect">
                <a:avLst/>
              </a:prstGeom>
              <a:solidFill>
                <a:schemeClr val="bg1"/>
              </a:solidFill>
              <a:ln w="9525">
                <a:noFill/>
                <a:miter lim="800000"/>
                <a:headEnd/>
                <a:tailEnd/>
              </a:ln>
            </p:spPr>
            <p:txBody>
              <a:bodyPr wrap="none" lIns="110373" tIns="55187" rIns="110373" bIns="55187">
                <a:spAutoFit/>
              </a:bodyPr>
              <a:lstStyle/>
              <a:p>
                <a:r>
                  <a:rPr lang="de-DE" sz="1600" dirty="0" smtClean="0">
                    <a:solidFill>
                      <a:prstClr val="black"/>
                    </a:solidFill>
                    <a:latin typeface="Calibri"/>
                  </a:rPr>
                  <a:t>Multiple SCRUM</a:t>
                </a:r>
                <a:r>
                  <a:rPr lang="de-DE" sz="1600" dirty="0">
                    <a:solidFill>
                      <a:prstClr val="black"/>
                    </a:solidFill>
                    <a:latin typeface="Calibri"/>
                  </a:rPr>
                  <a:t>-Teams </a:t>
                </a:r>
                <a:r>
                  <a:rPr lang="de-DE" sz="1600" dirty="0" err="1" smtClean="0">
                    <a:solidFill>
                      <a:prstClr val="black"/>
                    </a:solidFill>
                    <a:latin typeface="Calibri"/>
                  </a:rPr>
                  <a:t>sprint</a:t>
                </a:r>
                <a:r>
                  <a:rPr lang="de-DE" sz="1600" dirty="0" smtClean="0">
                    <a:solidFill>
                      <a:prstClr val="black"/>
                    </a:solidFill>
                    <a:latin typeface="Calibri"/>
                  </a:rPr>
                  <a:t> in </a:t>
                </a:r>
                <a:r>
                  <a:rPr lang="de-DE" sz="1600" dirty="0">
                    <a:solidFill>
                      <a:prstClr val="black"/>
                    </a:solidFill>
                    <a:latin typeface="Calibri"/>
                  </a:rPr>
                  <a:t>parallel. Master-SCRUMs</a:t>
                </a:r>
              </a:p>
            </p:txBody>
          </p:sp>
        </p:grpSp>
      </p:grpSp>
      <p:grpSp>
        <p:nvGrpSpPr>
          <p:cNvPr id="7" name="Group 30"/>
          <p:cNvGrpSpPr>
            <a:grpSpLocks/>
          </p:cNvGrpSpPr>
          <p:nvPr/>
        </p:nvGrpSpPr>
        <p:grpSpPr bwMode="auto">
          <a:xfrm>
            <a:off x="228600" y="4800600"/>
            <a:ext cx="8915400" cy="1387475"/>
            <a:chOff x="178" y="3528"/>
            <a:chExt cx="6950" cy="1020"/>
          </a:xfrm>
        </p:grpSpPr>
        <p:sp>
          <p:nvSpPr>
            <p:cNvPr id="114742" name="Rectangle 31"/>
            <p:cNvSpPr>
              <a:spLocks noChangeArrowheads="1"/>
            </p:cNvSpPr>
            <p:nvPr/>
          </p:nvSpPr>
          <p:spPr bwMode="auto">
            <a:xfrm>
              <a:off x="2970" y="4144"/>
              <a:ext cx="3980" cy="224"/>
            </a:xfrm>
            <a:prstGeom prst="rect">
              <a:avLst/>
            </a:prstGeom>
            <a:solidFill>
              <a:srgbClr val="D5E6FF"/>
            </a:solidFill>
            <a:ln w="9525">
              <a:solidFill>
                <a:schemeClr val="tx1"/>
              </a:solidFill>
              <a:miter lim="800000"/>
              <a:headEnd/>
              <a:tailEnd/>
            </a:ln>
          </p:spPr>
          <p:txBody>
            <a:bodyPr wrap="none" lIns="133231" tIns="66617" rIns="133231" bIns="66617" anchor="ctr"/>
            <a:lstStyle/>
            <a:p>
              <a:r>
                <a:rPr lang="de-DE" sz="1600" dirty="0" err="1" smtClean="0">
                  <a:solidFill>
                    <a:prstClr val="black"/>
                  </a:solidFill>
                  <a:latin typeface="Calibri"/>
                </a:rPr>
                <a:t>Workday</a:t>
              </a:r>
              <a:endParaRPr lang="de-DE" sz="1600" dirty="0">
                <a:solidFill>
                  <a:prstClr val="black"/>
                </a:solidFill>
                <a:latin typeface="Calibri"/>
              </a:endParaRPr>
            </a:p>
          </p:txBody>
        </p:sp>
        <p:sp>
          <p:nvSpPr>
            <p:cNvPr id="114743" name="Text Box 32"/>
            <p:cNvSpPr txBox="1">
              <a:spLocks noChangeArrowheads="1"/>
            </p:cNvSpPr>
            <p:nvPr/>
          </p:nvSpPr>
          <p:spPr bwMode="auto">
            <a:xfrm>
              <a:off x="178" y="4032"/>
              <a:ext cx="1917" cy="516"/>
            </a:xfrm>
            <a:prstGeom prst="rect">
              <a:avLst/>
            </a:prstGeom>
            <a:noFill/>
            <a:ln w="9525">
              <a:noFill/>
              <a:miter lim="800000"/>
              <a:headEnd/>
              <a:tailEnd/>
            </a:ln>
          </p:spPr>
          <p:txBody>
            <a:bodyPr wrap="none" lIns="133231" tIns="66617" rIns="133231" bIns="66617" anchor="ctr"/>
            <a:lstStyle/>
            <a:p>
              <a:r>
                <a:rPr lang="de-DE" sz="2000" dirty="0" smtClean="0">
                  <a:solidFill>
                    <a:prstClr val="black"/>
                  </a:solidFill>
                  <a:latin typeface="Calibri"/>
                </a:rPr>
                <a:t>A </a:t>
              </a:r>
              <a:r>
                <a:rPr lang="de-DE" sz="2000" dirty="0" err="1" smtClean="0">
                  <a:solidFill>
                    <a:prstClr val="black"/>
                  </a:solidFill>
                  <a:latin typeface="Calibri"/>
                </a:rPr>
                <a:t>workday</a:t>
              </a:r>
              <a:r>
                <a:rPr lang="de-DE" sz="2000" dirty="0" smtClean="0">
                  <a:solidFill>
                    <a:prstClr val="black"/>
                  </a:solidFill>
                  <a:latin typeface="Calibri"/>
                </a:rPr>
                <a:t>:</a:t>
              </a:r>
              <a:endParaRPr lang="de-DE" sz="2000" dirty="0">
                <a:solidFill>
                  <a:prstClr val="black"/>
                </a:solidFill>
                <a:latin typeface="Calibri"/>
              </a:endParaRPr>
            </a:p>
            <a:p>
              <a:r>
                <a:rPr lang="de-DE" sz="2000" dirty="0">
                  <a:solidFill>
                    <a:prstClr val="black"/>
                  </a:solidFill>
                  <a:latin typeface="Calibri"/>
                </a:rPr>
                <a:t>SCRUM </a:t>
              </a:r>
              <a:r>
                <a:rPr lang="de-DE" sz="2000" dirty="0" err="1" smtClean="0">
                  <a:solidFill>
                    <a:prstClr val="black"/>
                  </a:solidFill>
                  <a:latin typeface="Calibri"/>
                </a:rPr>
                <a:t>to</a:t>
              </a:r>
              <a:r>
                <a:rPr lang="de-DE" sz="2000" dirty="0" smtClean="0">
                  <a:solidFill>
                    <a:prstClr val="black"/>
                  </a:solidFill>
                  <a:latin typeface="Calibri"/>
                </a:rPr>
                <a:t> SCRUM</a:t>
              </a:r>
              <a:endParaRPr lang="de-DE" sz="2000" dirty="0">
                <a:solidFill>
                  <a:prstClr val="black"/>
                </a:solidFill>
                <a:latin typeface="Calibri"/>
              </a:endParaRPr>
            </a:p>
          </p:txBody>
        </p:sp>
        <p:sp>
          <p:nvSpPr>
            <p:cNvPr id="114744" name="Rectangle 33"/>
            <p:cNvSpPr>
              <a:spLocks noChangeArrowheads="1"/>
            </p:cNvSpPr>
            <p:nvPr/>
          </p:nvSpPr>
          <p:spPr bwMode="auto">
            <a:xfrm>
              <a:off x="5940" y="4144"/>
              <a:ext cx="356" cy="224"/>
            </a:xfrm>
            <a:prstGeom prst="rect">
              <a:avLst/>
            </a:prstGeom>
            <a:solidFill>
              <a:schemeClr val="accent1"/>
            </a:solidFill>
            <a:ln w="9525">
              <a:solidFill>
                <a:schemeClr val="tx1"/>
              </a:solidFill>
              <a:miter lim="800000"/>
              <a:headEnd/>
              <a:tailEnd/>
            </a:ln>
          </p:spPr>
          <p:txBody>
            <a:bodyPr wrap="none" lIns="160829" tIns="80416" rIns="160829" bIns="80416" anchor="ctr"/>
            <a:lstStyle/>
            <a:p>
              <a:endParaRPr lang="de-DE">
                <a:solidFill>
                  <a:prstClr val="black"/>
                </a:solidFill>
                <a:latin typeface="Calibri"/>
              </a:endParaRPr>
            </a:p>
          </p:txBody>
        </p:sp>
        <p:sp>
          <p:nvSpPr>
            <p:cNvPr id="114745" name="Rectangle 34"/>
            <p:cNvSpPr>
              <a:spLocks noChangeArrowheads="1"/>
            </p:cNvSpPr>
            <p:nvPr/>
          </p:nvSpPr>
          <p:spPr bwMode="auto">
            <a:xfrm>
              <a:off x="5405" y="4144"/>
              <a:ext cx="357" cy="224"/>
            </a:xfrm>
            <a:prstGeom prst="rect">
              <a:avLst/>
            </a:prstGeom>
            <a:solidFill>
              <a:srgbClr val="FFFF66"/>
            </a:solidFill>
            <a:ln w="9525">
              <a:solidFill>
                <a:schemeClr val="tx1"/>
              </a:solidFill>
              <a:miter lim="800000"/>
              <a:headEnd/>
              <a:tailEnd/>
            </a:ln>
          </p:spPr>
          <p:txBody>
            <a:bodyPr wrap="none" lIns="160829" tIns="80416" rIns="160829" bIns="80416" anchor="ctr"/>
            <a:lstStyle/>
            <a:p>
              <a:endParaRPr lang="de-DE">
                <a:solidFill>
                  <a:prstClr val="black"/>
                </a:solidFill>
                <a:latin typeface="Calibri"/>
              </a:endParaRPr>
            </a:p>
          </p:txBody>
        </p:sp>
        <p:sp>
          <p:nvSpPr>
            <p:cNvPr id="114746" name="Rectangle 35"/>
            <p:cNvSpPr>
              <a:spLocks noChangeArrowheads="1"/>
            </p:cNvSpPr>
            <p:nvPr/>
          </p:nvSpPr>
          <p:spPr bwMode="auto">
            <a:xfrm>
              <a:off x="6475" y="4144"/>
              <a:ext cx="475" cy="224"/>
            </a:xfrm>
            <a:prstGeom prst="rect">
              <a:avLst/>
            </a:prstGeom>
            <a:solidFill>
              <a:schemeClr val="accent2"/>
            </a:solidFill>
            <a:ln w="9525">
              <a:solidFill>
                <a:schemeClr val="tx1"/>
              </a:solidFill>
              <a:miter lim="800000"/>
              <a:headEnd/>
              <a:tailEnd/>
            </a:ln>
          </p:spPr>
          <p:txBody>
            <a:bodyPr wrap="none" lIns="160829" tIns="80416" rIns="160829" bIns="80416" anchor="ctr"/>
            <a:lstStyle/>
            <a:p>
              <a:endParaRPr lang="de-DE">
                <a:solidFill>
                  <a:prstClr val="black"/>
                </a:solidFill>
                <a:latin typeface="Calibri"/>
              </a:endParaRPr>
            </a:p>
          </p:txBody>
        </p:sp>
        <p:sp>
          <p:nvSpPr>
            <p:cNvPr id="114747" name="Text Box 36"/>
            <p:cNvSpPr txBox="1">
              <a:spLocks noChangeArrowheads="1"/>
            </p:cNvSpPr>
            <p:nvPr/>
          </p:nvSpPr>
          <p:spPr bwMode="auto">
            <a:xfrm>
              <a:off x="5345" y="3752"/>
              <a:ext cx="1783" cy="427"/>
            </a:xfrm>
            <a:prstGeom prst="rect">
              <a:avLst/>
            </a:prstGeom>
            <a:noFill/>
            <a:ln w="9525">
              <a:noFill/>
              <a:miter lim="800000"/>
              <a:headEnd/>
              <a:tailEnd/>
            </a:ln>
          </p:spPr>
          <p:txBody>
            <a:bodyPr wrap="none" lIns="133231" tIns="66617" rIns="133231" bIns="66617" anchor="ctr"/>
            <a:lstStyle/>
            <a:p>
              <a:r>
                <a:rPr lang="de-DE" sz="1600" dirty="0" err="1">
                  <a:solidFill>
                    <a:prstClr val="black"/>
                  </a:solidFill>
                  <a:latin typeface="Calibri"/>
                </a:rPr>
                <a:t>Dailiy</a:t>
              </a:r>
              <a:r>
                <a:rPr lang="de-DE" sz="1600" dirty="0">
                  <a:solidFill>
                    <a:prstClr val="black"/>
                  </a:solidFill>
                  <a:latin typeface="Calibri"/>
                </a:rPr>
                <a:t>   SCRUM  </a:t>
              </a:r>
              <a:r>
                <a:rPr lang="de-DE" sz="1600" dirty="0" smtClean="0">
                  <a:solidFill>
                    <a:prstClr val="black"/>
                  </a:solidFill>
                  <a:latin typeface="Calibri"/>
                </a:rPr>
                <a:t>Post-</a:t>
              </a:r>
              <a:endParaRPr lang="de-DE" sz="1600" dirty="0">
                <a:solidFill>
                  <a:prstClr val="black"/>
                </a:solidFill>
                <a:latin typeface="Calibri"/>
              </a:endParaRPr>
            </a:p>
            <a:p>
              <a:r>
                <a:rPr lang="de-DE" sz="1600" dirty="0" err="1">
                  <a:solidFill>
                    <a:prstClr val="black"/>
                  </a:solidFill>
                  <a:latin typeface="Calibri"/>
                </a:rPr>
                <a:t>Build</a:t>
              </a:r>
              <a:r>
                <a:rPr lang="de-DE" sz="1600" dirty="0">
                  <a:solidFill>
                    <a:prstClr val="black"/>
                  </a:solidFill>
                  <a:latin typeface="Calibri"/>
                </a:rPr>
                <a:t>   (15 min.)  </a:t>
              </a:r>
              <a:r>
                <a:rPr lang="de-DE" sz="1600" dirty="0" err="1" smtClean="0">
                  <a:solidFill>
                    <a:prstClr val="black"/>
                  </a:solidFill>
                  <a:latin typeface="Calibri"/>
                </a:rPr>
                <a:t>discuss</a:t>
              </a:r>
              <a:r>
                <a:rPr lang="de-DE" sz="1600" dirty="0" smtClean="0">
                  <a:solidFill>
                    <a:prstClr val="black"/>
                  </a:solidFill>
                  <a:latin typeface="Calibri"/>
                </a:rPr>
                <a:t>.</a:t>
              </a:r>
              <a:endParaRPr lang="de-DE" sz="1600" dirty="0">
                <a:solidFill>
                  <a:prstClr val="black"/>
                </a:solidFill>
                <a:latin typeface="Calibri"/>
              </a:endParaRPr>
            </a:p>
          </p:txBody>
        </p:sp>
        <p:sp>
          <p:nvSpPr>
            <p:cNvPr id="114748" name="Line 37"/>
            <p:cNvSpPr>
              <a:spLocks noChangeShapeType="1"/>
            </p:cNvSpPr>
            <p:nvPr/>
          </p:nvSpPr>
          <p:spPr bwMode="auto">
            <a:xfrm flipH="1">
              <a:off x="2970" y="3528"/>
              <a:ext cx="2138" cy="560"/>
            </a:xfrm>
            <a:prstGeom prst="line">
              <a:avLst/>
            </a:prstGeom>
            <a:noFill/>
            <a:ln w="9525">
              <a:solidFill>
                <a:schemeClr val="accent1"/>
              </a:solidFill>
              <a:prstDash val="dash"/>
              <a:round/>
              <a:headEnd/>
              <a:tailEnd type="triangle" w="med" len="med"/>
            </a:ln>
          </p:spPr>
          <p:txBody>
            <a:bodyPr wrap="none" lIns="160829" tIns="80416" rIns="160829" bIns="80416" anchor="ctr"/>
            <a:lstStyle/>
            <a:p>
              <a:endParaRPr lang="de-DE">
                <a:solidFill>
                  <a:prstClr val="black"/>
                </a:solidFill>
                <a:latin typeface="Calibri"/>
              </a:endParaRPr>
            </a:p>
          </p:txBody>
        </p:sp>
        <p:sp>
          <p:nvSpPr>
            <p:cNvPr id="114749" name="Line 38"/>
            <p:cNvSpPr>
              <a:spLocks noChangeShapeType="1"/>
            </p:cNvSpPr>
            <p:nvPr/>
          </p:nvSpPr>
          <p:spPr bwMode="auto">
            <a:xfrm>
              <a:off x="2970" y="4088"/>
              <a:ext cx="0" cy="0"/>
            </a:xfrm>
            <a:prstGeom prst="line">
              <a:avLst/>
            </a:prstGeom>
            <a:noFill/>
            <a:ln w="9525">
              <a:solidFill>
                <a:schemeClr val="tx1"/>
              </a:solidFill>
              <a:round/>
              <a:headEnd/>
              <a:tailEnd type="triangle" w="med" len="med"/>
            </a:ln>
          </p:spPr>
          <p:txBody>
            <a:bodyPr wrap="none" lIns="160829" tIns="80416" rIns="160829" bIns="80416" anchor="ctr"/>
            <a:lstStyle/>
            <a:p>
              <a:endParaRPr lang="de-DE">
                <a:solidFill>
                  <a:prstClr val="black"/>
                </a:solidFill>
                <a:latin typeface="Calibri"/>
              </a:endParaRPr>
            </a:p>
          </p:txBody>
        </p:sp>
        <p:sp>
          <p:nvSpPr>
            <p:cNvPr id="114750" name="Line 39"/>
            <p:cNvSpPr>
              <a:spLocks noChangeShapeType="1"/>
            </p:cNvSpPr>
            <p:nvPr/>
          </p:nvSpPr>
          <p:spPr bwMode="auto">
            <a:xfrm>
              <a:off x="5227" y="3528"/>
              <a:ext cx="1604" cy="224"/>
            </a:xfrm>
            <a:prstGeom prst="line">
              <a:avLst/>
            </a:prstGeom>
            <a:noFill/>
            <a:ln w="9525">
              <a:solidFill>
                <a:schemeClr val="accent1"/>
              </a:solidFill>
              <a:prstDash val="dash"/>
              <a:round/>
              <a:headEnd/>
              <a:tailEnd type="triangle" w="med" len="med"/>
            </a:ln>
          </p:spPr>
          <p:txBody>
            <a:bodyPr wrap="none" lIns="160829" tIns="80416" rIns="160829" bIns="80416" anchor="ctr"/>
            <a:lstStyle/>
            <a:p>
              <a:endParaRPr lang="de-DE">
                <a:solidFill>
                  <a:prstClr val="black"/>
                </a:solidFill>
                <a:latin typeface="Calibri"/>
              </a:endParaRPr>
            </a:p>
          </p:txBody>
        </p:sp>
      </p:grpSp>
      <p:grpSp>
        <p:nvGrpSpPr>
          <p:cNvPr id="8" name="Group 40"/>
          <p:cNvGrpSpPr>
            <a:grpSpLocks/>
          </p:cNvGrpSpPr>
          <p:nvPr/>
        </p:nvGrpSpPr>
        <p:grpSpPr bwMode="auto">
          <a:xfrm>
            <a:off x="228600" y="3200400"/>
            <a:ext cx="8945563" cy="1768475"/>
            <a:chOff x="144" y="2016"/>
            <a:chExt cx="5636" cy="1114"/>
          </a:xfrm>
        </p:grpSpPr>
        <p:grpSp>
          <p:nvGrpSpPr>
            <p:cNvPr id="9" name="Group 41"/>
            <p:cNvGrpSpPr>
              <a:grpSpLocks/>
            </p:cNvGrpSpPr>
            <p:nvPr/>
          </p:nvGrpSpPr>
          <p:grpSpPr bwMode="auto">
            <a:xfrm>
              <a:off x="144" y="2016"/>
              <a:ext cx="5636" cy="1114"/>
              <a:chOff x="144" y="2016"/>
              <a:chExt cx="5636" cy="1114"/>
            </a:xfrm>
          </p:grpSpPr>
          <p:sp>
            <p:nvSpPr>
              <p:cNvPr id="114701" name="Line 42"/>
              <p:cNvSpPr>
                <a:spLocks noChangeShapeType="1"/>
              </p:cNvSpPr>
              <p:nvPr/>
            </p:nvSpPr>
            <p:spPr bwMode="auto">
              <a:xfrm>
                <a:off x="1584" y="2928"/>
                <a:ext cx="3936" cy="0"/>
              </a:xfrm>
              <a:prstGeom prst="line">
                <a:avLst/>
              </a:prstGeom>
              <a:noFill/>
              <a:ln w="28575">
                <a:solidFill>
                  <a:schemeClr val="tx1"/>
                </a:solidFill>
                <a:round/>
                <a:headEnd/>
                <a:tailEnd type="triangle" w="med" len="med"/>
              </a:ln>
            </p:spPr>
            <p:txBody>
              <a:bodyPr wrap="none" lIns="194137" tIns="97070" rIns="194137" bIns="97070">
                <a:spAutoFit/>
              </a:bodyPr>
              <a:lstStyle/>
              <a:p>
                <a:endParaRPr lang="de-DE">
                  <a:solidFill>
                    <a:prstClr val="black"/>
                  </a:solidFill>
                  <a:latin typeface="Calibri"/>
                </a:endParaRPr>
              </a:p>
            </p:txBody>
          </p:sp>
          <p:sp>
            <p:nvSpPr>
              <p:cNvPr id="114702" name="Text Box 43"/>
              <p:cNvSpPr txBox="1">
                <a:spLocks noChangeArrowheads="1"/>
              </p:cNvSpPr>
              <p:nvPr/>
            </p:nvSpPr>
            <p:spPr bwMode="auto">
              <a:xfrm>
                <a:off x="144" y="2688"/>
                <a:ext cx="1290" cy="442"/>
              </a:xfrm>
              <a:prstGeom prst="rect">
                <a:avLst/>
              </a:prstGeom>
              <a:noFill/>
              <a:ln w="9525">
                <a:noFill/>
                <a:miter lim="800000"/>
                <a:headEnd/>
                <a:tailEnd/>
              </a:ln>
            </p:spPr>
            <p:txBody>
              <a:bodyPr wrap="none" lIns="160823" tIns="80413" rIns="160823" bIns="80413">
                <a:spAutoFit/>
              </a:bodyPr>
              <a:lstStyle/>
              <a:p>
                <a:r>
                  <a:rPr lang="de-DE" sz="2000">
                    <a:solidFill>
                      <a:prstClr val="black"/>
                    </a:solidFill>
                    <a:latin typeface="Calibri"/>
                  </a:rPr>
                  <a:t>SPRINT im</a:t>
                </a:r>
              </a:p>
              <a:p>
                <a:r>
                  <a:rPr lang="de-DE" sz="2000">
                    <a:solidFill>
                      <a:prstClr val="black"/>
                    </a:solidFill>
                    <a:latin typeface="Calibri"/>
                  </a:rPr>
                  <a:t>30 SCRUM-Takt</a:t>
                </a:r>
              </a:p>
            </p:txBody>
          </p:sp>
          <p:sp>
            <p:nvSpPr>
              <p:cNvPr id="114703" name="Rectangle 44"/>
              <p:cNvSpPr>
                <a:spLocks noChangeArrowheads="1"/>
              </p:cNvSpPr>
              <p:nvPr/>
            </p:nvSpPr>
            <p:spPr bwMode="auto">
              <a:xfrm>
                <a:off x="1680" y="2832"/>
                <a:ext cx="288" cy="192"/>
              </a:xfrm>
              <a:prstGeom prst="rect">
                <a:avLst/>
              </a:prstGeom>
              <a:solidFill>
                <a:schemeClr val="accent1"/>
              </a:solidFill>
              <a:ln w="9525">
                <a:solidFill>
                  <a:schemeClr val="tx1"/>
                </a:solidFill>
                <a:miter lim="800000"/>
                <a:headEnd/>
                <a:tailEnd/>
              </a:ln>
            </p:spPr>
            <p:txBody>
              <a:bodyPr wrap="none" lIns="194137" tIns="97070" rIns="194137" bIns="97070">
                <a:spAutoFit/>
              </a:bodyPr>
              <a:lstStyle/>
              <a:p>
                <a:endParaRPr lang="de-DE">
                  <a:solidFill>
                    <a:prstClr val="black"/>
                  </a:solidFill>
                  <a:latin typeface="Calibri"/>
                </a:endParaRPr>
              </a:p>
            </p:txBody>
          </p:sp>
          <p:sp>
            <p:nvSpPr>
              <p:cNvPr id="114704" name="Rectangle 45"/>
              <p:cNvSpPr>
                <a:spLocks noChangeArrowheads="1"/>
              </p:cNvSpPr>
              <p:nvPr/>
            </p:nvSpPr>
            <p:spPr bwMode="auto">
              <a:xfrm>
                <a:off x="5136" y="2832"/>
                <a:ext cx="288" cy="192"/>
              </a:xfrm>
              <a:prstGeom prst="rect">
                <a:avLst/>
              </a:prstGeom>
              <a:solidFill>
                <a:schemeClr val="accent1"/>
              </a:solidFill>
              <a:ln w="9525">
                <a:solidFill>
                  <a:schemeClr val="tx1"/>
                </a:solidFill>
                <a:miter lim="800000"/>
                <a:headEnd/>
                <a:tailEnd/>
              </a:ln>
            </p:spPr>
            <p:txBody>
              <a:bodyPr wrap="none" lIns="194137" tIns="97070" rIns="194137" bIns="97070">
                <a:spAutoFit/>
              </a:bodyPr>
              <a:lstStyle/>
              <a:p>
                <a:endParaRPr lang="de-DE">
                  <a:solidFill>
                    <a:prstClr val="black"/>
                  </a:solidFill>
                  <a:latin typeface="Calibri"/>
                </a:endParaRPr>
              </a:p>
            </p:txBody>
          </p:sp>
          <p:sp>
            <p:nvSpPr>
              <p:cNvPr id="114705" name="Line 46"/>
              <p:cNvSpPr>
                <a:spLocks noChangeShapeType="1"/>
              </p:cNvSpPr>
              <p:nvPr/>
            </p:nvSpPr>
            <p:spPr bwMode="auto">
              <a:xfrm>
                <a:off x="240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06" name="Line 47"/>
              <p:cNvSpPr>
                <a:spLocks noChangeShapeType="1"/>
              </p:cNvSpPr>
              <p:nvPr/>
            </p:nvSpPr>
            <p:spPr bwMode="auto">
              <a:xfrm>
                <a:off x="230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07" name="Line 48"/>
              <p:cNvSpPr>
                <a:spLocks noChangeShapeType="1"/>
              </p:cNvSpPr>
              <p:nvPr/>
            </p:nvSpPr>
            <p:spPr bwMode="auto">
              <a:xfrm>
                <a:off x="220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08" name="Line 49"/>
              <p:cNvSpPr>
                <a:spLocks noChangeShapeType="1"/>
              </p:cNvSpPr>
              <p:nvPr/>
            </p:nvSpPr>
            <p:spPr bwMode="auto">
              <a:xfrm>
                <a:off x="211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09" name="Line 50"/>
              <p:cNvSpPr>
                <a:spLocks noChangeShapeType="1"/>
              </p:cNvSpPr>
              <p:nvPr/>
            </p:nvSpPr>
            <p:spPr bwMode="auto">
              <a:xfrm>
                <a:off x="201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0" name="Line 51"/>
              <p:cNvSpPr>
                <a:spLocks noChangeShapeType="1"/>
              </p:cNvSpPr>
              <p:nvPr/>
            </p:nvSpPr>
            <p:spPr bwMode="auto">
              <a:xfrm>
                <a:off x="288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1" name="Line 52"/>
              <p:cNvSpPr>
                <a:spLocks noChangeShapeType="1"/>
              </p:cNvSpPr>
              <p:nvPr/>
            </p:nvSpPr>
            <p:spPr bwMode="auto">
              <a:xfrm>
                <a:off x="278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2" name="Line 53"/>
              <p:cNvSpPr>
                <a:spLocks noChangeShapeType="1"/>
              </p:cNvSpPr>
              <p:nvPr/>
            </p:nvSpPr>
            <p:spPr bwMode="auto">
              <a:xfrm>
                <a:off x="268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3" name="Line 54"/>
              <p:cNvSpPr>
                <a:spLocks noChangeShapeType="1"/>
              </p:cNvSpPr>
              <p:nvPr/>
            </p:nvSpPr>
            <p:spPr bwMode="auto">
              <a:xfrm>
                <a:off x="259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4" name="Line 55"/>
              <p:cNvSpPr>
                <a:spLocks noChangeShapeType="1"/>
              </p:cNvSpPr>
              <p:nvPr/>
            </p:nvSpPr>
            <p:spPr bwMode="auto">
              <a:xfrm>
                <a:off x="249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5" name="Line 56"/>
              <p:cNvSpPr>
                <a:spLocks noChangeShapeType="1"/>
              </p:cNvSpPr>
              <p:nvPr/>
            </p:nvSpPr>
            <p:spPr bwMode="auto">
              <a:xfrm>
                <a:off x="336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6" name="Line 57"/>
              <p:cNvSpPr>
                <a:spLocks noChangeShapeType="1"/>
              </p:cNvSpPr>
              <p:nvPr/>
            </p:nvSpPr>
            <p:spPr bwMode="auto">
              <a:xfrm>
                <a:off x="326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7" name="Line 58"/>
              <p:cNvSpPr>
                <a:spLocks noChangeShapeType="1"/>
              </p:cNvSpPr>
              <p:nvPr/>
            </p:nvSpPr>
            <p:spPr bwMode="auto">
              <a:xfrm>
                <a:off x="316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8" name="Line 59"/>
              <p:cNvSpPr>
                <a:spLocks noChangeShapeType="1"/>
              </p:cNvSpPr>
              <p:nvPr/>
            </p:nvSpPr>
            <p:spPr bwMode="auto">
              <a:xfrm>
                <a:off x="307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19" name="Line 60"/>
              <p:cNvSpPr>
                <a:spLocks noChangeShapeType="1"/>
              </p:cNvSpPr>
              <p:nvPr/>
            </p:nvSpPr>
            <p:spPr bwMode="auto">
              <a:xfrm>
                <a:off x="297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0" name="Line 61"/>
              <p:cNvSpPr>
                <a:spLocks noChangeShapeType="1"/>
              </p:cNvSpPr>
              <p:nvPr/>
            </p:nvSpPr>
            <p:spPr bwMode="auto">
              <a:xfrm>
                <a:off x="384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1" name="Line 62"/>
              <p:cNvSpPr>
                <a:spLocks noChangeShapeType="1"/>
              </p:cNvSpPr>
              <p:nvPr/>
            </p:nvSpPr>
            <p:spPr bwMode="auto">
              <a:xfrm>
                <a:off x="374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2" name="Line 63"/>
              <p:cNvSpPr>
                <a:spLocks noChangeShapeType="1"/>
              </p:cNvSpPr>
              <p:nvPr/>
            </p:nvSpPr>
            <p:spPr bwMode="auto">
              <a:xfrm>
                <a:off x="364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3" name="Line 64"/>
              <p:cNvSpPr>
                <a:spLocks noChangeShapeType="1"/>
              </p:cNvSpPr>
              <p:nvPr/>
            </p:nvSpPr>
            <p:spPr bwMode="auto">
              <a:xfrm>
                <a:off x="355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4" name="Line 65"/>
              <p:cNvSpPr>
                <a:spLocks noChangeShapeType="1"/>
              </p:cNvSpPr>
              <p:nvPr/>
            </p:nvSpPr>
            <p:spPr bwMode="auto">
              <a:xfrm>
                <a:off x="345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5" name="Line 66"/>
              <p:cNvSpPr>
                <a:spLocks noChangeShapeType="1"/>
              </p:cNvSpPr>
              <p:nvPr/>
            </p:nvSpPr>
            <p:spPr bwMode="auto">
              <a:xfrm>
                <a:off x="432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6" name="Line 67"/>
              <p:cNvSpPr>
                <a:spLocks noChangeShapeType="1"/>
              </p:cNvSpPr>
              <p:nvPr/>
            </p:nvSpPr>
            <p:spPr bwMode="auto">
              <a:xfrm>
                <a:off x="422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7" name="Line 68"/>
              <p:cNvSpPr>
                <a:spLocks noChangeShapeType="1"/>
              </p:cNvSpPr>
              <p:nvPr/>
            </p:nvSpPr>
            <p:spPr bwMode="auto">
              <a:xfrm>
                <a:off x="412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8" name="Line 69"/>
              <p:cNvSpPr>
                <a:spLocks noChangeShapeType="1"/>
              </p:cNvSpPr>
              <p:nvPr/>
            </p:nvSpPr>
            <p:spPr bwMode="auto">
              <a:xfrm>
                <a:off x="403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29" name="Line 70"/>
              <p:cNvSpPr>
                <a:spLocks noChangeShapeType="1"/>
              </p:cNvSpPr>
              <p:nvPr/>
            </p:nvSpPr>
            <p:spPr bwMode="auto">
              <a:xfrm>
                <a:off x="393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0" name="Line 71"/>
              <p:cNvSpPr>
                <a:spLocks noChangeShapeType="1"/>
              </p:cNvSpPr>
              <p:nvPr/>
            </p:nvSpPr>
            <p:spPr bwMode="auto">
              <a:xfrm>
                <a:off x="4800"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1" name="Line 72"/>
              <p:cNvSpPr>
                <a:spLocks noChangeShapeType="1"/>
              </p:cNvSpPr>
              <p:nvPr/>
            </p:nvSpPr>
            <p:spPr bwMode="auto">
              <a:xfrm>
                <a:off x="4704"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2" name="Line 73"/>
              <p:cNvSpPr>
                <a:spLocks noChangeShapeType="1"/>
              </p:cNvSpPr>
              <p:nvPr/>
            </p:nvSpPr>
            <p:spPr bwMode="auto">
              <a:xfrm>
                <a:off x="460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3" name="Line 74"/>
              <p:cNvSpPr>
                <a:spLocks noChangeShapeType="1"/>
              </p:cNvSpPr>
              <p:nvPr/>
            </p:nvSpPr>
            <p:spPr bwMode="auto">
              <a:xfrm>
                <a:off x="451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4" name="Line 75"/>
              <p:cNvSpPr>
                <a:spLocks noChangeShapeType="1"/>
              </p:cNvSpPr>
              <p:nvPr/>
            </p:nvSpPr>
            <p:spPr bwMode="auto">
              <a:xfrm>
                <a:off x="441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5" name="Line 76"/>
              <p:cNvSpPr>
                <a:spLocks noChangeShapeType="1"/>
              </p:cNvSpPr>
              <p:nvPr/>
            </p:nvSpPr>
            <p:spPr bwMode="auto">
              <a:xfrm>
                <a:off x="5088"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6" name="Line 77"/>
              <p:cNvSpPr>
                <a:spLocks noChangeShapeType="1"/>
              </p:cNvSpPr>
              <p:nvPr/>
            </p:nvSpPr>
            <p:spPr bwMode="auto">
              <a:xfrm>
                <a:off x="4992"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7" name="Line 78"/>
              <p:cNvSpPr>
                <a:spLocks noChangeShapeType="1"/>
              </p:cNvSpPr>
              <p:nvPr/>
            </p:nvSpPr>
            <p:spPr bwMode="auto">
              <a:xfrm>
                <a:off x="4896" y="2832"/>
                <a:ext cx="0" cy="192"/>
              </a:xfrm>
              <a:prstGeom prst="line">
                <a:avLst/>
              </a:prstGeom>
              <a:noFill/>
              <a:ln w="9525">
                <a:solidFill>
                  <a:schemeClr val="tx1"/>
                </a:solidFill>
                <a:round/>
                <a:headEnd/>
                <a:tailEnd/>
              </a:ln>
            </p:spPr>
            <p:txBody>
              <a:bodyPr wrap="none" lIns="194137" tIns="97070" rIns="194137" bIns="97070">
                <a:spAutoFit/>
              </a:bodyPr>
              <a:lstStyle/>
              <a:p>
                <a:endParaRPr lang="de-DE">
                  <a:solidFill>
                    <a:prstClr val="black"/>
                  </a:solidFill>
                  <a:latin typeface="Calibri"/>
                </a:endParaRPr>
              </a:p>
            </p:txBody>
          </p:sp>
          <p:sp>
            <p:nvSpPr>
              <p:cNvPr id="114738" name="Line 79"/>
              <p:cNvSpPr>
                <a:spLocks noChangeShapeType="1"/>
              </p:cNvSpPr>
              <p:nvPr/>
            </p:nvSpPr>
            <p:spPr bwMode="auto">
              <a:xfrm flipH="1">
                <a:off x="1824" y="2016"/>
                <a:ext cx="864" cy="816"/>
              </a:xfrm>
              <a:prstGeom prst="line">
                <a:avLst/>
              </a:prstGeom>
              <a:noFill/>
              <a:ln w="9525">
                <a:solidFill>
                  <a:schemeClr val="accent1"/>
                </a:solidFill>
                <a:prstDash val="dash"/>
                <a:round/>
                <a:headEnd/>
                <a:tailEnd type="triangle" w="med" len="med"/>
              </a:ln>
            </p:spPr>
            <p:txBody>
              <a:bodyPr wrap="none" lIns="194137" tIns="97070" rIns="194137" bIns="97070">
                <a:spAutoFit/>
              </a:bodyPr>
              <a:lstStyle/>
              <a:p>
                <a:endParaRPr lang="de-DE">
                  <a:solidFill>
                    <a:prstClr val="black"/>
                  </a:solidFill>
                  <a:latin typeface="Calibri"/>
                </a:endParaRPr>
              </a:p>
            </p:txBody>
          </p:sp>
          <p:sp>
            <p:nvSpPr>
              <p:cNvPr id="114739" name="Line 80"/>
              <p:cNvSpPr>
                <a:spLocks noChangeShapeType="1"/>
              </p:cNvSpPr>
              <p:nvPr/>
            </p:nvSpPr>
            <p:spPr bwMode="auto">
              <a:xfrm>
                <a:off x="3792" y="2016"/>
                <a:ext cx="1488" cy="816"/>
              </a:xfrm>
              <a:prstGeom prst="line">
                <a:avLst/>
              </a:prstGeom>
              <a:noFill/>
              <a:ln w="9525">
                <a:solidFill>
                  <a:schemeClr val="accent1"/>
                </a:solidFill>
                <a:prstDash val="dash"/>
                <a:round/>
                <a:headEnd/>
                <a:tailEnd type="triangle" w="med" len="med"/>
              </a:ln>
            </p:spPr>
            <p:txBody>
              <a:bodyPr wrap="none" lIns="194137" tIns="97070" rIns="194137" bIns="97070">
                <a:spAutoFit/>
              </a:bodyPr>
              <a:lstStyle/>
              <a:p>
                <a:endParaRPr lang="de-DE">
                  <a:solidFill>
                    <a:prstClr val="black"/>
                  </a:solidFill>
                  <a:latin typeface="Calibri"/>
                </a:endParaRPr>
              </a:p>
            </p:txBody>
          </p:sp>
          <p:sp>
            <p:nvSpPr>
              <p:cNvPr id="114740" name="Text Box 81"/>
              <p:cNvSpPr txBox="1">
                <a:spLocks noChangeArrowheads="1"/>
              </p:cNvSpPr>
              <p:nvPr/>
            </p:nvSpPr>
            <p:spPr bwMode="auto">
              <a:xfrm>
                <a:off x="1526" y="2486"/>
                <a:ext cx="657" cy="257"/>
              </a:xfrm>
              <a:prstGeom prst="rect">
                <a:avLst/>
              </a:prstGeom>
              <a:noFill/>
              <a:ln w="9525">
                <a:noFill/>
                <a:miter lim="800000"/>
                <a:headEnd/>
                <a:tailEnd/>
              </a:ln>
            </p:spPr>
            <p:txBody>
              <a:bodyPr wrap="none" lIns="160823" tIns="80413" rIns="160823" bIns="80413">
                <a:spAutoFit/>
              </a:bodyPr>
              <a:lstStyle/>
              <a:p>
                <a:r>
                  <a:rPr lang="de-DE" sz="1600" dirty="0" err="1" smtClean="0">
                    <a:solidFill>
                      <a:prstClr val="black"/>
                    </a:solidFill>
                    <a:latin typeface="Calibri"/>
                  </a:rPr>
                  <a:t>Planning</a:t>
                </a:r>
                <a:endParaRPr lang="de-DE" sz="1600" dirty="0">
                  <a:solidFill>
                    <a:prstClr val="black"/>
                  </a:solidFill>
                  <a:latin typeface="Calibri"/>
                </a:endParaRPr>
              </a:p>
            </p:txBody>
          </p:sp>
          <p:sp>
            <p:nvSpPr>
              <p:cNvPr id="114741" name="Text Box 82"/>
              <p:cNvSpPr txBox="1">
                <a:spLocks noChangeArrowheads="1"/>
              </p:cNvSpPr>
              <p:nvPr/>
            </p:nvSpPr>
            <p:spPr bwMode="auto">
              <a:xfrm>
                <a:off x="4982" y="2342"/>
                <a:ext cx="798" cy="410"/>
              </a:xfrm>
              <a:prstGeom prst="rect">
                <a:avLst/>
              </a:prstGeom>
              <a:noFill/>
              <a:ln w="9525">
                <a:noFill/>
                <a:miter lim="800000"/>
                <a:headEnd/>
                <a:tailEnd/>
              </a:ln>
            </p:spPr>
            <p:txBody>
              <a:bodyPr wrap="none" lIns="160823" tIns="80413" rIns="160823" bIns="80413">
                <a:spAutoFit/>
              </a:bodyPr>
              <a:lstStyle/>
              <a:p>
                <a:r>
                  <a:rPr lang="de-DE" sz="1600">
                    <a:solidFill>
                      <a:prstClr val="black"/>
                    </a:solidFill>
                    <a:latin typeface="Calibri"/>
                  </a:rPr>
                  <a:t>SPRINT</a:t>
                </a:r>
              </a:p>
              <a:p>
                <a:r>
                  <a:rPr lang="de-DE" sz="1600">
                    <a:solidFill>
                      <a:prstClr val="black"/>
                    </a:solidFill>
                    <a:latin typeface="Calibri"/>
                  </a:rPr>
                  <a:t>Review 3h</a:t>
                </a:r>
              </a:p>
            </p:txBody>
          </p:sp>
        </p:grpSp>
        <p:sp>
          <p:nvSpPr>
            <p:cNvPr id="114700" name="Text Box 83"/>
            <p:cNvSpPr txBox="1">
              <a:spLocks noChangeArrowheads="1"/>
            </p:cNvSpPr>
            <p:nvPr/>
          </p:nvSpPr>
          <p:spPr bwMode="auto">
            <a:xfrm>
              <a:off x="2726" y="2342"/>
              <a:ext cx="1293" cy="412"/>
            </a:xfrm>
            <a:prstGeom prst="rect">
              <a:avLst/>
            </a:prstGeom>
            <a:noFill/>
            <a:ln w="9525">
              <a:noFill/>
              <a:miter lim="800000"/>
              <a:headEnd/>
              <a:tailEnd/>
            </a:ln>
          </p:spPr>
          <p:txBody>
            <a:bodyPr wrap="none" lIns="160823" tIns="80413" rIns="160823" bIns="80413">
              <a:spAutoFit/>
            </a:bodyPr>
            <a:lstStyle/>
            <a:p>
              <a:r>
                <a:rPr lang="de-DE" sz="1600" dirty="0">
                  <a:solidFill>
                    <a:prstClr val="black"/>
                  </a:solidFill>
                  <a:latin typeface="Calibri"/>
                </a:rPr>
                <a:t>SPRINT </a:t>
              </a:r>
              <a:r>
                <a:rPr lang="de-DE" sz="1600" dirty="0" err="1" smtClean="0">
                  <a:solidFill>
                    <a:prstClr val="black"/>
                  </a:solidFill>
                  <a:latin typeface="Calibri"/>
                </a:rPr>
                <a:t>creates</a:t>
              </a:r>
              <a:r>
                <a:rPr lang="de-DE" sz="1600" dirty="0">
                  <a:solidFill>
                    <a:prstClr val="black"/>
                  </a:solidFill>
                  <a:latin typeface="Calibri"/>
                </a:rPr>
                <a:t/>
              </a:r>
              <a:br>
                <a:rPr lang="de-DE" sz="1600" dirty="0">
                  <a:solidFill>
                    <a:prstClr val="black"/>
                  </a:solidFill>
                  <a:latin typeface="Calibri"/>
                </a:rPr>
              </a:br>
              <a:r>
                <a:rPr lang="de-DE" sz="1600" dirty="0" smtClean="0">
                  <a:solidFill>
                    <a:prstClr val="black"/>
                  </a:solidFill>
                  <a:latin typeface="Calibri"/>
                </a:rPr>
                <a:t>a </a:t>
              </a:r>
              <a:r>
                <a:rPr lang="de-DE" sz="1600" dirty="0" err="1" smtClean="0">
                  <a:solidFill>
                    <a:prstClr val="black"/>
                  </a:solidFill>
                  <a:latin typeface="Calibri"/>
                </a:rPr>
                <a:t>Product</a:t>
              </a:r>
              <a:r>
                <a:rPr lang="de-DE" sz="1600" dirty="0" err="1">
                  <a:solidFill>
                    <a:prstClr val="black"/>
                  </a:solidFill>
                  <a:latin typeface="Calibri"/>
                </a:rPr>
                <a:t>-</a:t>
              </a:r>
              <a:r>
                <a:rPr lang="de-DE" sz="1600" dirty="0" err="1" smtClean="0">
                  <a:solidFill>
                    <a:prstClr val="black"/>
                  </a:solidFill>
                  <a:latin typeface="Calibri"/>
                </a:rPr>
                <a:t>Increment</a:t>
              </a:r>
              <a:endParaRPr lang="de-DE" sz="1600" dirty="0">
                <a:solidFill>
                  <a:prstClr val="black"/>
                </a:solidFill>
                <a:latin typeface="Calibri"/>
              </a:endParaRPr>
            </a:p>
          </p:txBody>
        </p:sp>
      </p:grpSp>
      <p:sp>
        <p:nvSpPr>
          <p:cNvPr id="10" name="Footer Placeholder 9"/>
          <p:cNvSpPr>
            <a:spLocks noGrp="1"/>
          </p:cNvSpPr>
          <p:nvPr>
            <p:ph type="ftr" sz="quarter" idx="11"/>
          </p:nvPr>
        </p:nvSpPr>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1" name="Slide Number Placeholder 10"/>
          <p:cNvSpPr>
            <a:spLocks noGrp="1"/>
          </p:cNvSpPr>
          <p:nvPr>
            <p:ph type="sldNum" sz="quarter" idx="12"/>
          </p:nvPr>
        </p:nvSpPr>
        <p:spPr/>
        <p:txBody>
          <a:bodyPr/>
          <a:lstStyle/>
          <a:p>
            <a:fld id="{91974DF9-AD47-4691-BA21-BBFCE3637A9A}"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25766353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ppt_x</p:attrName>
                                        </p:attrNameLst>
                                      </p:cBhvr>
                                      <p:tavLst>
                                        <p:tav tm="0">
                                          <p:val>
                                            <p:strVal val="#ppt_x"/>
                                          </p:val>
                                        </p:tav>
                                        <p:tav tm="100000">
                                          <p:val>
                                            <p:strVal val="#ppt_x"/>
                                          </p:val>
                                        </p:tav>
                                      </p:tavLst>
                                    </p:anim>
                                    <p:anim calcmode="lin" valueType="num">
                                      <p:cBhvr>
                                        <p:cTn id="18" dur="500" fill="hold"/>
                                        <p:tgtEl>
                                          <p:spTgt spid="7"/>
                                        </p:tgtEl>
                                        <p:attrNameLst>
                                          <p:attrName>ppt_y</p:attrName>
                                        </p:attrNameLst>
                                      </p:cBhvr>
                                      <p:tavLst>
                                        <p:tav tm="0">
                                          <p:val>
                                            <p:strVal val="#ppt_y-#ppt_h/2"/>
                                          </p:val>
                                        </p:tav>
                                        <p:tav tm="100000">
                                          <p:val>
                                            <p:strVal val="#ppt_y"/>
                                          </p:val>
                                        </p:tav>
                                      </p:tavLst>
                                    </p:anim>
                                    <p:anim calcmode="lin" valueType="num">
                                      <p:cBhvr>
                                        <p:cTn id="19" dur="500" fill="hold"/>
                                        <p:tgtEl>
                                          <p:spTgt spid="7"/>
                                        </p:tgtEl>
                                        <p:attrNameLst>
                                          <p:attrName>ppt_w</p:attrName>
                                        </p:attrNameLst>
                                      </p:cBhvr>
                                      <p:tavLst>
                                        <p:tav tm="0">
                                          <p:val>
                                            <p:strVal val="#ppt_w"/>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736008"/>
                                        </p:tgtEl>
                                        <p:attrNameLst>
                                          <p:attrName>style.visibility</p:attrName>
                                        </p:attrNameLst>
                                      </p:cBhvr>
                                      <p:to>
                                        <p:strVal val="visible"/>
                                      </p:to>
                                    </p:set>
                                    <p:animEffect transition="in" filter="wipe(up)">
                                      <p:cBhvr>
                                        <p:cTn id="25" dur="500"/>
                                        <p:tgtEl>
                                          <p:spTgt spid="473600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ppt_x</p:attrName>
                                        </p:attrNameLst>
                                      </p:cBhvr>
                                      <p:tavLst>
                                        <p:tav tm="0">
                                          <p:val>
                                            <p:strVal val="#ppt_x-#ppt_w/2"/>
                                          </p:val>
                                        </p:tav>
                                        <p:tav tm="100000">
                                          <p:val>
                                            <p:strVal val="#ppt_x"/>
                                          </p:val>
                                        </p:tav>
                                      </p:tavLst>
                                    </p:anim>
                                    <p:anim calcmode="lin" valueType="num">
                                      <p:cBhvr>
                                        <p:cTn id="35" dur="500" fill="hold"/>
                                        <p:tgtEl>
                                          <p:spTgt spid="4"/>
                                        </p:tgtEl>
                                        <p:attrNameLst>
                                          <p:attrName>ppt_y</p:attrName>
                                        </p:attrNameLst>
                                      </p:cBhvr>
                                      <p:tavLst>
                                        <p:tav tm="0">
                                          <p:val>
                                            <p:strVal val="#ppt_y"/>
                                          </p:val>
                                        </p:tav>
                                        <p:tav tm="100000">
                                          <p:val>
                                            <p:strVal val="#ppt_y"/>
                                          </p:val>
                                        </p:tav>
                                      </p:tavLst>
                                    </p:anim>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600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3"/>
          <p:cNvSpPr>
            <a:spLocks noGrp="1" noChangeArrowheads="1"/>
          </p:cNvSpPr>
          <p:nvPr>
            <p:ph idx="1"/>
          </p:nvPr>
        </p:nvSpPr>
        <p:spPr/>
        <p:txBody>
          <a:bodyPr>
            <a:normAutofit/>
          </a:bodyPr>
          <a:lstStyle/>
          <a:p>
            <a:r>
              <a:rPr lang="de-DE" dirty="0" smtClean="0"/>
              <a:t>XP </a:t>
            </a:r>
            <a:r>
              <a:rPr lang="de-DE" dirty="0" err="1" smtClean="0"/>
              <a:t>is</a:t>
            </a:r>
            <a:r>
              <a:rPr lang="de-DE" dirty="0" smtClean="0"/>
              <a:t> </a:t>
            </a:r>
            <a:r>
              <a:rPr lang="de-DE" dirty="0" err="1" smtClean="0"/>
              <a:t>often</a:t>
            </a:r>
            <a:r>
              <a:rPr lang="de-DE" dirty="0" smtClean="0"/>
              <a:t> </a:t>
            </a:r>
            <a:r>
              <a:rPr lang="de-DE" dirty="0" err="1" smtClean="0"/>
              <a:t>hard</a:t>
            </a:r>
            <a:r>
              <a:rPr lang="de-DE" dirty="0" smtClean="0"/>
              <a:t> </a:t>
            </a:r>
            <a:r>
              <a:rPr lang="de-DE" dirty="0" err="1" smtClean="0"/>
              <a:t>to</a:t>
            </a:r>
            <a:r>
              <a:rPr lang="de-DE" dirty="0" smtClean="0"/>
              <a:t> </a:t>
            </a:r>
            <a:r>
              <a:rPr lang="de-DE" dirty="0" err="1" smtClean="0"/>
              <a:t>introduce</a:t>
            </a:r>
            <a:endParaRPr lang="de-DE" dirty="0" smtClean="0"/>
          </a:p>
          <a:p>
            <a:pPr lvl="2"/>
            <a:endParaRPr lang="de-DE" dirty="0" smtClean="0"/>
          </a:p>
          <a:p>
            <a:r>
              <a:rPr lang="de-DE" dirty="0" smtClean="0"/>
              <a:t>SCRUM </a:t>
            </a:r>
            <a:r>
              <a:rPr lang="de-DE" dirty="0" err="1" smtClean="0"/>
              <a:t>is</a:t>
            </a:r>
            <a:r>
              <a:rPr lang="de-DE" dirty="0" smtClean="0"/>
              <a:t> easy </a:t>
            </a:r>
            <a:r>
              <a:rPr lang="de-DE" dirty="0" err="1" smtClean="0"/>
              <a:t>to</a:t>
            </a:r>
            <a:r>
              <a:rPr lang="de-DE" dirty="0" smtClean="0"/>
              <a:t> </a:t>
            </a:r>
            <a:r>
              <a:rPr lang="de-DE" dirty="0" err="1" smtClean="0"/>
              <a:t>introduce</a:t>
            </a:r>
            <a:r>
              <a:rPr lang="de-DE" dirty="0" smtClean="0"/>
              <a:t> </a:t>
            </a:r>
            <a:r>
              <a:rPr lang="de-DE" sz="1400" dirty="0" smtClean="0"/>
              <a:t>(</a:t>
            </a:r>
            <a:r>
              <a:rPr lang="de-DE" sz="1400" dirty="0" err="1" smtClean="0"/>
              <a:t>according</a:t>
            </a:r>
            <a:r>
              <a:rPr lang="de-DE" sz="1400" dirty="0" smtClean="0"/>
              <a:t> </a:t>
            </a:r>
            <a:r>
              <a:rPr lang="de-DE" sz="1400" dirty="0" err="1" smtClean="0"/>
              <a:t>to</a:t>
            </a:r>
            <a:r>
              <a:rPr lang="de-DE" sz="1400" dirty="0" smtClean="0"/>
              <a:t> </a:t>
            </a:r>
            <a:r>
              <a:rPr lang="de-DE" sz="1400" dirty="0" err="1" smtClean="0"/>
              <a:t>Schwaber</a:t>
            </a:r>
            <a:r>
              <a:rPr lang="de-DE" sz="1400" dirty="0" smtClean="0"/>
              <a:t>)</a:t>
            </a:r>
            <a:endParaRPr lang="de-DE" sz="2400" dirty="0" smtClean="0"/>
          </a:p>
          <a:p>
            <a:pPr lvl="2"/>
            <a:endParaRPr lang="de-DE" sz="2000" dirty="0" smtClean="0"/>
          </a:p>
          <a:p>
            <a:r>
              <a:rPr lang="de-DE" dirty="0" smtClean="0"/>
              <a:t>Best-</a:t>
            </a:r>
            <a:r>
              <a:rPr lang="de-DE" dirty="0" err="1" smtClean="0"/>
              <a:t>practice</a:t>
            </a:r>
            <a:r>
              <a:rPr lang="de-DE" dirty="0" smtClean="0"/>
              <a:t>: Combine!</a:t>
            </a:r>
          </a:p>
          <a:p>
            <a:pPr lvl="1"/>
            <a:r>
              <a:rPr lang="de-DE" sz="2400" dirty="0" smtClean="0"/>
              <a:t>SCRUM </a:t>
            </a:r>
            <a:r>
              <a:rPr lang="de-DE" sz="2400" dirty="0" err="1" smtClean="0"/>
              <a:t>organizational</a:t>
            </a:r>
            <a:r>
              <a:rPr lang="de-DE" sz="2400" dirty="0" smtClean="0"/>
              <a:t> </a:t>
            </a:r>
            <a:r>
              <a:rPr lang="de-DE" sz="2400" dirty="0" err="1" smtClean="0"/>
              <a:t>shell</a:t>
            </a:r>
            <a:r>
              <a:rPr lang="de-DE" sz="2400" dirty="0" smtClean="0"/>
              <a:t>: </a:t>
            </a:r>
            <a:r>
              <a:rPr lang="de-DE" sz="2400" i="1" dirty="0" smtClean="0"/>
              <a:t>Day-</a:t>
            </a:r>
            <a:r>
              <a:rPr lang="de-DE" sz="2400" i="1" dirty="0" err="1" smtClean="0"/>
              <a:t>to</a:t>
            </a:r>
            <a:r>
              <a:rPr lang="de-DE" sz="2400" i="1" dirty="0" smtClean="0"/>
              <a:t>-</a:t>
            </a:r>
            <a:r>
              <a:rPr lang="de-DE" sz="2400" i="1" dirty="0" err="1" smtClean="0"/>
              <a:t>day</a:t>
            </a:r>
            <a:r>
              <a:rPr lang="de-DE" sz="2400" i="1" dirty="0" smtClean="0"/>
              <a:t> </a:t>
            </a:r>
            <a:r>
              <a:rPr lang="de-DE" sz="2400" i="1" dirty="0" err="1" smtClean="0"/>
              <a:t>management</a:t>
            </a:r>
            <a:endParaRPr lang="de-DE" sz="2400" i="1" dirty="0" smtClean="0"/>
          </a:p>
          <a:p>
            <a:pPr lvl="1"/>
            <a:r>
              <a:rPr lang="de-DE" sz="2400" dirty="0" smtClean="0"/>
              <a:t>XP </a:t>
            </a:r>
            <a:r>
              <a:rPr lang="de-DE" sz="2400" dirty="0" err="1" smtClean="0"/>
              <a:t>method</a:t>
            </a:r>
            <a:r>
              <a:rPr lang="de-DE" sz="2400" dirty="0" smtClean="0"/>
              <a:t> </a:t>
            </a:r>
            <a:r>
              <a:rPr lang="de-DE" sz="2400" dirty="0" err="1" smtClean="0"/>
              <a:t>of</a:t>
            </a:r>
            <a:r>
              <a:rPr lang="de-DE" sz="2400" dirty="0" smtClean="0"/>
              <a:t> </a:t>
            </a:r>
            <a:r>
              <a:rPr lang="de-DE" sz="2400" dirty="0" err="1" smtClean="0"/>
              <a:t>implementation</a:t>
            </a:r>
            <a:endParaRPr lang="de-DE" sz="2400" dirty="0" smtClean="0"/>
          </a:p>
          <a:p>
            <a:pPr lvl="1"/>
            <a:r>
              <a:rPr lang="de-DE" sz="2400" dirty="0" err="1" smtClean="0"/>
              <a:t>Shared</a:t>
            </a:r>
            <a:r>
              <a:rPr lang="de-DE" sz="2400" dirty="0" smtClean="0"/>
              <a:t> </a:t>
            </a:r>
            <a:r>
              <a:rPr lang="de-DE" sz="2400" dirty="0" err="1" smtClean="0"/>
              <a:t>values</a:t>
            </a:r>
            <a:r>
              <a:rPr lang="de-DE" sz="2400" dirty="0" smtClean="0"/>
              <a:t> </a:t>
            </a:r>
            <a:r>
              <a:rPr lang="de-DE" sz="2400" dirty="0" err="1" smtClean="0"/>
              <a:t>with</a:t>
            </a:r>
            <a:r>
              <a:rPr lang="de-DE" sz="2400" dirty="0" smtClean="0"/>
              <a:t> XP</a:t>
            </a:r>
          </a:p>
          <a:p>
            <a:pPr lvl="2"/>
            <a:r>
              <a:rPr lang="de-DE" dirty="0" err="1" smtClean="0"/>
              <a:t>Quickly</a:t>
            </a:r>
            <a:r>
              <a:rPr lang="de-DE" dirty="0" smtClean="0"/>
              <a:t> </a:t>
            </a:r>
            <a:r>
              <a:rPr lang="de-DE" dirty="0" err="1" smtClean="0"/>
              <a:t>generate</a:t>
            </a:r>
            <a:r>
              <a:rPr lang="de-DE" dirty="0" smtClean="0"/>
              <a:t> </a:t>
            </a:r>
            <a:r>
              <a:rPr lang="de-DE" dirty="0" err="1" smtClean="0"/>
              <a:t>executable</a:t>
            </a:r>
            <a:r>
              <a:rPr lang="de-DE" dirty="0" smtClean="0"/>
              <a:t> </a:t>
            </a:r>
            <a:r>
              <a:rPr lang="de-DE" dirty="0" err="1" smtClean="0"/>
              <a:t>code</a:t>
            </a:r>
            <a:endParaRPr lang="de-DE" dirty="0" smtClean="0"/>
          </a:p>
          <a:p>
            <a:pPr lvl="2"/>
            <a:r>
              <a:rPr lang="de-DE" dirty="0" err="1" smtClean="0"/>
              <a:t>Facilitate</a:t>
            </a:r>
            <a:r>
              <a:rPr lang="de-DE" dirty="0" smtClean="0"/>
              <a:t> </a:t>
            </a:r>
            <a:r>
              <a:rPr lang="de-DE" dirty="0" err="1" smtClean="0"/>
              <a:t>communication</a:t>
            </a:r>
            <a:endParaRPr lang="de-DE" dirty="0" smtClean="0"/>
          </a:p>
          <a:p>
            <a:pPr lvl="2"/>
            <a:endParaRPr lang="de-DE" dirty="0" smtClean="0"/>
          </a:p>
        </p:txBody>
      </p:sp>
      <p:sp>
        <p:nvSpPr>
          <p:cNvPr id="115714" name="Rectangle 2"/>
          <p:cNvSpPr>
            <a:spLocks noGrp="1" noChangeArrowheads="1"/>
          </p:cNvSpPr>
          <p:nvPr>
            <p:ph type="title"/>
          </p:nvPr>
        </p:nvSpPr>
        <p:spPr/>
        <p:txBody>
          <a:bodyPr/>
          <a:lstStyle/>
          <a:p>
            <a:r>
              <a:rPr lang="de-DE" dirty="0" smtClean="0"/>
              <a:t>SCRUM vs. XP</a:t>
            </a:r>
          </a:p>
        </p:txBody>
      </p:sp>
    </p:spTree>
    <p:extLst>
      <p:ext uri="{BB962C8B-B14F-4D97-AF65-F5344CB8AC3E}">
        <p14:creationId xmlns:p14="http://schemas.microsoft.com/office/powerpoint/2010/main" val="25073951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de-DE" dirty="0" err="1" smtClean="0"/>
              <a:t>Assess</a:t>
            </a:r>
            <a:r>
              <a:rPr lang="de-DE" dirty="0" smtClean="0"/>
              <a:t> Sprint Progress</a:t>
            </a:r>
            <a:br>
              <a:rPr lang="de-DE" dirty="0" smtClean="0"/>
            </a:br>
            <a:r>
              <a:rPr lang="de-DE" sz="2000" dirty="0" smtClean="0"/>
              <a:t>A </a:t>
            </a:r>
            <a:r>
              <a:rPr lang="de-DE" sz="2000" dirty="0" err="1" smtClean="0"/>
              <a:t>possible</a:t>
            </a:r>
            <a:r>
              <a:rPr lang="de-DE" sz="2000" dirty="0" smtClean="0"/>
              <a:t> </a:t>
            </a:r>
            <a:r>
              <a:rPr lang="de-DE" sz="2000" dirty="0" err="1" smtClean="0"/>
              <a:t>trajectory</a:t>
            </a:r>
            <a:endParaRPr lang="de-DE" sz="2000" dirty="0" smtClean="0"/>
          </a:p>
        </p:txBody>
      </p:sp>
      <p:pic>
        <p:nvPicPr>
          <p:cNvPr id="117764" name="Picture 4" descr="Backlog-up-and-down"/>
          <p:cNvPicPr>
            <a:picLocks noChangeAspect="1" noChangeArrowheads="1"/>
          </p:cNvPicPr>
          <p:nvPr/>
        </p:nvPicPr>
        <p:blipFill>
          <a:blip r:embed="rId3" cstate="print"/>
          <a:srcRect/>
          <a:stretch>
            <a:fillRect/>
          </a:stretch>
        </p:blipFill>
        <p:spPr bwMode="auto">
          <a:xfrm>
            <a:off x="1219200" y="980728"/>
            <a:ext cx="6400800" cy="5010150"/>
          </a:xfrm>
          <a:prstGeom prst="rect">
            <a:avLst/>
          </a:prstGeom>
          <a:noFill/>
          <a:ln w="9525">
            <a:noFill/>
            <a:miter lim="800000"/>
            <a:headEnd/>
            <a:tailEnd/>
          </a:ln>
        </p:spPr>
      </p:pic>
      <p:sp>
        <p:nvSpPr>
          <p:cNvPr id="4756485" name="AutoShape 5"/>
          <p:cNvSpPr>
            <a:spLocks noChangeArrowheads="1"/>
          </p:cNvSpPr>
          <p:nvPr/>
        </p:nvSpPr>
        <p:spPr bwMode="auto">
          <a:xfrm>
            <a:off x="6324600" y="2047528"/>
            <a:ext cx="1447800" cy="1371600"/>
          </a:xfrm>
          <a:prstGeom prst="wedgeRoundRectCallout">
            <a:avLst>
              <a:gd name="adj1" fmla="val -140569"/>
              <a:gd name="adj2" fmla="val -37500"/>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a:solidFill>
                  <a:prstClr val="black"/>
                </a:solidFill>
                <a:latin typeface="Times New Roman" pitchFamily="18" charset="0"/>
              </a:rPr>
              <a:t>Frustration; </a:t>
            </a:r>
            <a:r>
              <a:rPr lang="de-DE" sz="1600" dirty="0" err="1">
                <a:solidFill>
                  <a:prstClr val="black"/>
                </a:solidFill>
                <a:latin typeface="Times New Roman" pitchFamily="18" charset="0"/>
              </a:rPr>
              <a:t>Reduce</a:t>
            </a:r>
            <a:r>
              <a:rPr lang="de-DE" sz="1600" dirty="0">
                <a:solidFill>
                  <a:prstClr val="black"/>
                </a:solidFill>
                <a:latin typeface="Times New Roman" pitchFamily="18" charset="0"/>
              </a:rPr>
              <a:t> </a:t>
            </a:r>
            <a:r>
              <a:rPr lang="de-DE" sz="1600" dirty="0" err="1">
                <a:solidFill>
                  <a:prstClr val="black"/>
                </a:solidFill>
                <a:latin typeface="Times New Roman" pitchFamily="18" charset="0"/>
              </a:rPr>
              <a:t>scope</a:t>
            </a:r>
            <a:r>
              <a:rPr lang="de-DE" sz="1600" dirty="0">
                <a:solidFill>
                  <a:prstClr val="black"/>
                </a:solidFill>
                <a:latin typeface="Times New Roman" pitchFamily="18" charset="0"/>
              </a:rPr>
              <a:t> </a:t>
            </a:r>
            <a:r>
              <a:rPr lang="de-DE" sz="1600" dirty="0" err="1">
                <a:solidFill>
                  <a:prstClr val="black"/>
                </a:solidFill>
                <a:latin typeface="Times New Roman" pitchFamily="18" charset="0"/>
              </a:rPr>
              <a:t>wiht</a:t>
            </a:r>
            <a:r>
              <a:rPr lang="de-DE" sz="1600" dirty="0">
                <a:solidFill>
                  <a:prstClr val="black"/>
                </a:solidFill>
                <a:latin typeface="Times New Roman" pitchFamily="18" charset="0"/>
              </a:rPr>
              <a:t> SCRUM-Master</a:t>
            </a:r>
          </a:p>
          <a:p>
            <a:endParaRPr lang="de-DE" sz="1600" dirty="0">
              <a:solidFill>
                <a:prstClr val="black"/>
              </a:solidFill>
              <a:latin typeface="Times New Roman" pitchFamily="18" charset="0"/>
            </a:endParaRPr>
          </a:p>
        </p:txBody>
      </p:sp>
      <p:sp>
        <p:nvSpPr>
          <p:cNvPr id="4756486" name="AutoShape 6"/>
          <p:cNvSpPr>
            <a:spLocks noChangeArrowheads="1"/>
          </p:cNvSpPr>
          <p:nvPr/>
        </p:nvSpPr>
        <p:spPr bwMode="auto">
          <a:xfrm>
            <a:off x="3581400" y="3114328"/>
            <a:ext cx="1447800" cy="1371600"/>
          </a:xfrm>
          <a:prstGeom prst="wedgeRoundRectCallout">
            <a:avLst>
              <a:gd name="adj1" fmla="val -35745"/>
              <a:gd name="adj2" fmla="val -81944"/>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More </a:t>
            </a:r>
            <a:r>
              <a:rPr lang="de-DE" sz="1600" dirty="0" err="1" smtClean="0">
                <a:solidFill>
                  <a:prstClr val="black"/>
                </a:solidFill>
                <a:latin typeface="Times New Roman" pitchFamily="18" charset="0"/>
              </a:rPr>
              <a:t>and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more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tasks</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appear</a:t>
            </a:r>
            <a:endParaRPr lang="de-DE" sz="1600" dirty="0">
              <a:solidFill>
                <a:prstClr val="black"/>
              </a:solidFill>
              <a:latin typeface="Times New Roman" pitchFamily="18" charset="0"/>
            </a:endParaRPr>
          </a:p>
        </p:txBody>
      </p:sp>
      <p:sp>
        <p:nvSpPr>
          <p:cNvPr id="4756487" name="AutoShape 7"/>
          <p:cNvSpPr>
            <a:spLocks noChangeArrowheads="1"/>
          </p:cNvSpPr>
          <p:nvPr/>
        </p:nvSpPr>
        <p:spPr bwMode="auto">
          <a:xfrm>
            <a:off x="1828800" y="3114328"/>
            <a:ext cx="1447800" cy="1371600"/>
          </a:xfrm>
          <a:prstGeom prst="wedgeRoundRectCallout">
            <a:avLst>
              <a:gd name="adj1" fmla="val -18093"/>
              <a:gd name="adj2" fmla="val -88657"/>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err="1" smtClean="0">
                <a:solidFill>
                  <a:prstClr val="black"/>
                </a:solidFill>
                <a:latin typeface="Times New Roman" pitchFamily="18" charset="0"/>
              </a:rPr>
              <a:t>Forgot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to</a:t>
            </a:r>
            <a:r>
              <a:rPr lang="de-DE" sz="1600" dirty="0" smtClean="0">
                <a:solidFill>
                  <a:prstClr val="black"/>
                </a:solidFill>
                <a:latin typeface="Times New Roman" pitchFamily="18" charset="0"/>
              </a:rPr>
              <a:t> update after </a:t>
            </a:r>
            <a:r>
              <a:rPr lang="de-DE" sz="1600" dirty="0" err="1" smtClean="0">
                <a:solidFill>
                  <a:prstClr val="black"/>
                </a:solidFill>
                <a:latin typeface="Times New Roman" pitchFamily="18" charset="0"/>
              </a:rPr>
              <a:t>weekend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no</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change</a:t>
            </a:r>
            <a:endParaRPr lang="de-DE" sz="1600" dirty="0">
              <a:solidFill>
                <a:prstClr val="black"/>
              </a:solidFill>
              <a:latin typeface="Times New Roman" pitchFamily="18" charset="0"/>
            </a:endParaRPr>
          </a:p>
        </p:txBody>
      </p:sp>
      <p:sp>
        <p:nvSpPr>
          <p:cNvPr id="4756488" name="AutoShape 8"/>
          <p:cNvSpPr>
            <a:spLocks noChangeArrowheads="1"/>
          </p:cNvSpPr>
          <p:nvPr/>
        </p:nvSpPr>
        <p:spPr bwMode="auto">
          <a:xfrm>
            <a:off x="7543800" y="3800128"/>
            <a:ext cx="1447800" cy="1371600"/>
          </a:xfrm>
          <a:prstGeom prst="wedgeRoundRectCallout">
            <a:avLst>
              <a:gd name="adj1" fmla="val -135528"/>
              <a:gd name="adj2" fmla="val -17940"/>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err="1" smtClean="0">
                <a:solidFill>
                  <a:prstClr val="black"/>
                </a:solidFill>
                <a:latin typeface="Times New Roman" pitchFamily="18" charset="0"/>
              </a:rPr>
              <a:t>Good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progress</a:t>
            </a:r>
            <a:endParaRPr lang="de-DE" sz="1600" dirty="0">
              <a:solidFill>
                <a:prstClr val="black"/>
              </a:solidFill>
              <a:latin typeface="Times New Roman" pitchFamily="18" charset="0"/>
            </a:endParaRPr>
          </a:p>
        </p:txBody>
      </p:sp>
      <p:sp>
        <p:nvSpPr>
          <p:cNvPr id="11" name="Text Box 5"/>
          <p:cNvSpPr txBox="1">
            <a:spLocks noChangeArrowheads="1"/>
          </p:cNvSpPr>
          <p:nvPr/>
        </p:nvSpPr>
        <p:spPr bwMode="auto">
          <a:xfrm>
            <a:off x="179512" y="5805264"/>
            <a:ext cx="3612207" cy="461665"/>
          </a:xfrm>
          <a:prstGeom prst="rect">
            <a:avLst/>
          </a:pr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wrap="none">
            <a:spAutoFit/>
          </a:bodyPr>
          <a:lstStyle/>
          <a:p>
            <a:r>
              <a:rPr lang="de-DE" sz="1200" dirty="0" err="1" smtClean="0">
                <a:solidFill>
                  <a:prstClr val="black"/>
                </a:solidFill>
                <a:latin typeface="Calibri"/>
              </a:rPr>
              <a:t>c.f</a:t>
            </a:r>
            <a:r>
              <a:rPr lang="de-DE" sz="1200" dirty="0" smtClean="0">
                <a:solidFill>
                  <a:prstClr val="black"/>
                </a:solidFill>
                <a:latin typeface="Calibri"/>
              </a:rPr>
              <a:t>. </a:t>
            </a:r>
            <a:r>
              <a:rPr lang="de-DE" sz="1200" dirty="0" err="1">
                <a:solidFill>
                  <a:prstClr val="black"/>
                </a:solidFill>
                <a:latin typeface="Calibri"/>
              </a:rPr>
              <a:t>Schwaber</a:t>
            </a:r>
            <a:r>
              <a:rPr lang="de-DE" sz="1200" dirty="0">
                <a:solidFill>
                  <a:prstClr val="black"/>
                </a:solidFill>
                <a:latin typeface="Calibri"/>
              </a:rPr>
              <a:t>, Ken; </a:t>
            </a:r>
            <a:r>
              <a:rPr lang="de-DE" sz="1200" dirty="0" err="1">
                <a:solidFill>
                  <a:prstClr val="black"/>
                </a:solidFill>
                <a:latin typeface="Calibri"/>
              </a:rPr>
              <a:t>Beedle</a:t>
            </a:r>
            <a:r>
              <a:rPr lang="de-DE" sz="1200" dirty="0">
                <a:solidFill>
                  <a:prstClr val="black"/>
                </a:solidFill>
                <a:latin typeface="Calibri"/>
              </a:rPr>
              <a:t>, Mike (2002): </a:t>
            </a:r>
            <a:endParaRPr lang="de-DE" sz="1200" dirty="0" smtClean="0">
              <a:solidFill>
                <a:prstClr val="black"/>
              </a:solidFill>
              <a:latin typeface="Calibri"/>
            </a:endParaRPr>
          </a:p>
          <a:p>
            <a:r>
              <a:rPr lang="de-DE" sz="1200" dirty="0" smtClean="0">
                <a:solidFill>
                  <a:prstClr val="black"/>
                </a:solidFill>
                <a:latin typeface="Calibri"/>
              </a:rPr>
              <a:t>Agile </a:t>
            </a:r>
            <a:r>
              <a:rPr lang="de-DE" sz="1200" dirty="0">
                <a:solidFill>
                  <a:prstClr val="black"/>
                </a:solidFill>
                <a:latin typeface="Calibri"/>
              </a:rPr>
              <a:t>Software Development </a:t>
            </a:r>
            <a:r>
              <a:rPr lang="de-DE" sz="1200" dirty="0" err="1">
                <a:solidFill>
                  <a:prstClr val="black"/>
                </a:solidFill>
                <a:latin typeface="Calibri"/>
              </a:rPr>
              <a:t>with</a:t>
            </a:r>
            <a:r>
              <a:rPr lang="de-DE" sz="1200" dirty="0">
                <a:solidFill>
                  <a:prstClr val="black"/>
                </a:solidFill>
                <a:latin typeface="Calibri"/>
              </a:rPr>
              <a:t> </a:t>
            </a:r>
            <a:r>
              <a:rPr lang="de-DE" sz="1200" dirty="0" err="1">
                <a:solidFill>
                  <a:prstClr val="black"/>
                </a:solidFill>
                <a:latin typeface="Calibri"/>
              </a:rPr>
              <a:t>Scrum</a:t>
            </a:r>
            <a:r>
              <a:rPr lang="de-DE" sz="1200" dirty="0">
                <a:solidFill>
                  <a:prstClr val="black"/>
                </a:solidFill>
                <a:latin typeface="Calibri"/>
              </a:rPr>
              <a:t>. </a:t>
            </a:r>
            <a:r>
              <a:rPr lang="de-DE" sz="1200" dirty="0" err="1">
                <a:solidFill>
                  <a:prstClr val="black"/>
                </a:solidFill>
                <a:latin typeface="Calibri"/>
              </a:rPr>
              <a:t>Prentice</a:t>
            </a:r>
            <a:r>
              <a:rPr lang="de-DE" sz="1200" dirty="0">
                <a:solidFill>
                  <a:prstClr val="black"/>
                </a:solidFill>
                <a:latin typeface="Calibri"/>
              </a:rPr>
              <a:t> Hall.</a:t>
            </a:r>
          </a:p>
        </p:txBody>
      </p:sp>
    </p:spTree>
    <p:extLst>
      <p:ext uri="{BB962C8B-B14F-4D97-AF65-F5344CB8AC3E}">
        <p14:creationId xmlns:p14="http://schemas.microsoft.com/office/powerpoint/2010/main" val="30164753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564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564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56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56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6485" grpId="0" animBg="1" autoUpdateAnimBg="0"/>
      <p:bldP spid="4756486" grpId="0" animBg="1" autoUpdateAnimBg="0"/>
      <p:bldP spid="4756487" grpId="0" animBg="1" autoUpdateAnimBg="0"/>
      <p:bldP spid="4756488"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366" y="576553"/>
            <a:ext cx="9144000" cy="944235"/>
          </a:xfrm>
        </p:spPr>
        <p:txBody>
          <a:bodyPr/>
          <a:lstStyle/>
          <a:p>
            <a:r>
              <a:rPr lang="en-US" dirty="0" smtClean="0"/>
              <a:t/>
            </a:r>
            <a:br>
              <a:rPr lang="en-US" dirty="0" smtClean="0"/>
            </a:br>
            <a:r>
              <a:rPr lang="en-US" dirty="0" smtClean="0"/>
              <a:t/>
            </a:r>
            <a:br>
              <a:rPr lang="en-US" dirty="0" smtClean="0"/>
            </a:br>
            <a:r>
              <a:rPr lang="en-US" sz="2000" dirty="0"/>
              <a:t>Acceptance Test </a:t>
            </a:r>
            <a:r>
              <a:rPr lang="en-US" sz="2000" dirty="0" smtClean="0"/>
              <a:t>- </a:t>
            </a:r>
            <a:r>
              <a:rPr lang="sv-SE" sz="2000" dirty="0" smtClean="0"/>
              <a:t>Schedule Group 1-5 </a:t>
            </a:r>
            <a:br>
              <a:rPr lang="sv-SE" sz="2000" dirty="0" smtClean="0"/>
            </a:br>
            <a:r>
              <a:rPr lang="sv-SE" sz="2000" dirty="0" smtClean="0"/>
              <a:t>Day: </a:t>
            </a:r>
            <a:r>
              <a:rPr lang="en-US" sz="2000" dirty="0" smtClean="0">
                <a:solidFill>
                  <a:srgbClr val="FF0000"/>
                </a:solidFill>
              </a:rPr>
              <a:t>Thursday</a:t>
            </a:r>
            <a:r>
              <a:rPr lang="sv-SE" sz="2000" dirty="0"/>
              <a:t/>
            </a:r>
            <a:br>
              <a:rPr lang="sv-SE" sz="2000" dirty="0"/>
            </a:br>
            <a:r>
              <a:rPr lang="sv-SE" sz="2000" dirty="0" smtClean="0"/>
              <a:t>Focus: </a:t>
            </a:r>
            <a:r>
              <a:rPr lang="en-US" sz="2000" dirty="0" smtClean="0"/>
              <a:t>Meeting with customer </a:t>
            </a:r>
            <a:r>
              <a:rPr lang="sv-SE" sz="2000" dirty="0" smtClean="0"/>
              <a:t>– demo and planning</a:t>
            </a:r>
            <a:r>
              <a:rPr lang="en-US" dirty="0" smtClean="0"/>
              <a:t/>
            </a:r>
            <a:br>
              <a:rPr lang="en-US" dirty="0" smtClean="0"/>
            </a:br>
            <a:r>
              <a:rPr lang="en-US" dirty="0" smtClean="0"/>
              <a:t/>
            </a:r>
            <a:br>
              <a:rPr lang="en-US" dirty="0" smtClean="0"/>
            </a:b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899455444"/>
              </p:ext>
            </p:extLst>
          </p:nvPr>
        </p:nvGraphicFramePr>
        <p:xfrm>
          <a:off x="1043608" y="2996952"/>
          <a:ext cx="6910053" cy="3544568"/>
        </p:xfrm>
        <a:graphic>
          <a:graphicData uri="http://schemas.openxmlformats.org/drawingml/2006/table">
            <a:tbl>
              <a:tblPr firstRow="1" firstCol="1" bandRow="1">
                <a:tableStyleId>{5C22544A-7EE6-4342-B048-85BDC9FD1C3A}</a:tableStyleId>
              </a:tblPr>
              <a:tblGrid>
                <a:gridCol w="2302843"/>
                <a:gridCol w="1044667"/>
                <a:gridCol w="3562543"/>
              </a:tblGrid>
              <a:tr h="1026979">
                <a:tc>
                  <a:txBody>
                    <a:bodyPr/>
                    <a:lstStyle/>
                    <a:p>
                      <a:pPr>
                        <a:lnSpc>
                          <a:spcPct val="107000"/>
                        </a:lnSpc>
                        <a:spcAft>
                          <a:spcPts val="0"/>
                        </a:spcAft>
                      </a:pPr>
                      <a:r>
                        <a:rPr lang="en-US" sz="1600" dirty="0">
                          <a:solidFill>
                            <a:schemeClr val="tx1"/>
                          </a:solidFill>
                          <a:effectLst/>
                        </a:rPr>
                        <a:t>Time </a:t>
                      </a:r>
                      <a:r>
                        <a:rPr lang="en-US" sz="1600" dirty="0" smtClean="0">
                          <a:solidFill>
                            <a:schemeClr val="tx1"/>
                          </a:solidFill>
                          <a:effectLst/>
                        </a:rPr>
                        <a:t>(30 </a:t>
                      </a:r>
                      <a:r>
                        <a:rPr lang="en-US" sz="1600" dirty="0">
                          <a:solidFill>
                            <a:schemeClr val="tx1"/>
                          </a:solidFill>
                          <a:effectLst/>
                        </a:rPr>
                        <a:t>min/each)</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600" dirty="0">
                          <a:solidFill>
                            <a:schemeClr val="tx1"/>
                          </a:solidFill>
                          <a:effectLst/>
                        </a:rPr>
                        <a:t>Group</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600">
                          <a:solidFill>
                            <a:schemeClr val="tx1"/>
                          </a:solidFill>
                          <a:effectLst/>
                        </a:rPr>
                        <a:t>Spokesperson</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9305">
                <a:tc>
                  <a:txBody>
                    <a:bodyPr/>
                    <a:lstStyle/>
                    <a:p>
                      <a:pPr>
                        <a:lnSpc>
                          <a:spcPct val="107000"/>
                        </a:lnSpc>
                        <a:spcAft>
                          <a:spcPts val="0"/>
                        </a:spcAft>
                      </a:pPr>
                      <a:r>
                        <a:rPr lang="en-US" sz="1100" dirty="0">
                          <a:solidFill>
                            <a:schemeClr val="tx1"/>
                          </a:solidFill>
                          <a:effectLst/>
                        </a:rPr>
                        <a:t>13.15 – </a:t>
                      </a:r>
                      <a:r>
                        <a:rPr lang="en-US" sz="1100" dirty="0" smtClean="0">
                          <a:solidFill>
                            <a:schemeClr val="tx1"/>
                          </a:solidFill>
                          <a:effectLst/>
                        </a:rPr>
                        <a:t>13.45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solidFill>
                            <a:schemeClr val="tx1"/>
                          </a:solidFill>
                          <a:effectLst/>
                        </a:rPr>
                        <a:t>1</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err="1">
                          <a:solidFill>
                            <a:schemeClr val="tx1"/>
                          </a:solidFill>
                          <a:effectLst/>
                        </a:rPr>
                        <a:t>Pedram</a:t>
                      </a:r>
                      <a:r>
                        <a:rPr lang="en-US" sz="1100" dirty="0">
                          <a:solidFill>
                            <a:schemeClr val="tx1"/>
                          </a:solidFill>
                          <a:effectLst/>
                        </a:rPr>
                        <a:t> </a:t>
                      </a:r>
                      <a:r>
                        <a:rPr lang="en-US" sz="1100" dirty="0" err="1" smtClean="0">
                          <a:solidFill>
                            <a:schemeClr val="tx1"/>
                          </a:solidFill>
                          <a:effectLst/>
                        </a:rPr>
                        <a:t>Shirinbolaghi</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81185">
                <a:tc>
                  <a:txBody>
                    <a:bodyPr/>
                    <a:lstStyle/>
                    <a:p>
                      <a:pPr>
                        <a:lnSpc>
                          <a:spcPct val="107000"/>
                        </a:lnSpc>
                        <a:spcAft>
                          <a:spcPts val="0"/>
                        </a:spcAft>
                      </a:pPr>
                      <a:r>
                        <a:rPr lang="en-US" sz="1100" dirty="0" smtClean="0">
                          <a:solidFill>
                            <a:schemeClr val="tx1"/>
                          </a:solidFill>
                          <a:effectLst/>
                        </a:rPr>
                        <a:t>13.45 </a:t>
                      </a:r>
                      <a:r>
                        <a:rPr lang="en-US" sz="1100" dirty="0">
                          <a:solidFill>
                            <a:schemeClr val="tx1"/>
                          </a:solidFill>
                          <a:effectLst/>
                        </a:rPr>
                        <a:t>– </a:t>
                      </a:r>
                      <a:r>
                        <a:rPr lang="en-US" sz="1100" dirty="0" smtClean="0">
                          <a:solidFill>
                            <a:schemeClr val="tx1"/>
                          </a:solidFill>
                          <a:effectLst/>
                        </a:rPr>
                        <a:t>14.15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solidFill>
                            <a:schemeClr val="tx1"/>
                          </a:solidFill>
                          <a:effectLst/>
                        </a:rPr>
                        <a:t>2</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solidFill>
                            <a:schemeClr val="tx1"/>
                          </a:solidFill>
                          <a:effectLst/>
                        </a:rPr>
                        <a:t>Dominik </a:t>
                      </a:r>
                      <a:r>
                        <a:rPr lang="en-US" sz="1100" dirty="0" err="1" smtClean="0">
                          <a:solidFill>
                            <a:schemeClr val="tx1"/>
                          </a:solidFill>
                          <a:effectLst/>
                        </a:rPr>
                        <a:t>Muth</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4919">
                <a:tc>
                  <a:txBody>
                    <a:bodyPr/>
                    <a:lstStyle/>
                    <a:p>
                      <a:pPr>
                        <a:lnSpc>
                          <a:spcPct val="107000"/>
                        </a:lnSpc>
                        <a:spcAft>
                          <a:spcPts val="0"/>
                        </a:spcAft>
                      </a:pPr>
                      <a:r>
                        <a:rPr lang="en-US" sz="1100" dirty="0" smtClean="0">
                          <a:solidFill>
                            <a:schemeClr val="tx1"/>
                          </a:solidFill>
                          <a:effectLst/>
                        </a:rPr>
                        <a:t>14.15– 14.45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rPr>
                        <a:t>3</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dirty="0">
                          <a:solidFill>
                            <a:schemeClr val="tx1"/>
                          </a:solidFill>
                          <a:effectLst/>
                        </a:rPr>
                        <a:t>Sebastian </a:t>
                      </a:r>
                      <a:r>
                        <a:rPr lang="sv-SE" sz="1100" dirty="0" smtClean="0">
                          <a:solidFill>
                            <a:schemeClr val="tx1"/>
                          </a:solidFill>
                          <a:effectLst/>
                        </a:rPr>
                        <a:t>Blomberg</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04056">
                <a:tc>
                  <a:txBody>
                    <a:bodyPr/>
                    <a:lstStyle/>
                    <a:p>
                      <a:pPr>
                        <a:lnSpc>
                          <a:spcPct val="107000"/>
                        </a:lnSpc>
                        <a:spcAft>
                          <a:spcPts val="0"/>
                        </a:spcAft>
                      </a:pPr>
                      <a:r>
                        <a:rPr lang="en-US" sz="1100" dirty="0" smtClean="0">
                          <a:solidFill>
                            <a:schemeClr val="tx1"/>
                          </a:solidFill>
                          <a:effectLst/>
                        </a:rPr>
                        <a:t>14.45 </a:t>
                      </a:r>
                      <a:r>
                        <a:rPr lang="en-US" sz="1100" dirty="0">
                          <a:solidFill>
                            <a:schemeClr val="tx1"/>
                          </a:solidFill>
                          <a:effectLst/>
                        </a:rPr>
                        <a:t>– </a:t>
                      </a:r>
                      <a:r>
                        <a:rPr lang="en-US" sz="1100" dirty="0" smtClean="0">
                          <a:solidFill>
                            <a:schemeClr val="tx1"/>
                          </a:solidFill>
                          <a:effectLst/>
                        </a:rPr>
                        <a:t>15.15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solidFill>
                            <a:schemeClr val="tx1"/>
                          </a:solidFill>
                          <a:effectLst/>
                        </a:rPr>
                        <a:t>4</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dirty="0">
                          <a:solidFill>
                            <a:schemeClr val="tx1"/>
                          </a:solidFill>
                          <a:effectLst/>
                        </a:rPr>
                        <a:t>Sofia </a:t>
                      </a:r>
                      <a:r>
                        <a:rPr lang="sv-SE" sz="1100" dirty="0" smtClean="0">
                          <a:solidFill>
                            <a:schemeClr val="tx1"/>
                          </a:solidFill>
                          <a:effectLst/>
                        </a:rPr>
                        <a:t>Edström</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43994">
                <a:tc>
                  <a:txBody>
                    <a:bodyPr/>
                    <a:lstStyle/>
                    <a:p>
                      <a:pPr>
                        <a:lnSpc>
                          <a:spcPct val="107000"/>
                        </a:lnSpc>
                        <a:spcAft>
                          <a:spcPts val="0"/>
                        </a:spcAft>
                      </a:pPr>
                      <a:r>
                        <a:rPr lang="en-US" sz="1100" dirty="0" smtClean="0">
                          <a:solidFill>
                            <a:schemeClr val="tx1"/>
                          </a:solidFill>
                          <a:effectLst/>
                        </a:rPr>
                        <a:t>15.15 </a:t>
                      </a:r>
                      <a:r>
                        <a:rPr lang="en-US" sz="1100" dirty="0">
                          <a:solidFill>
                            <a:schemeClr val="tx1"/>
                          </a:solidFill>
                          <a:effectLst/>
                        </a:rPr>
                        <a:t>– </a:t>
                      </a:r>
                      <a:r>
                        <a:rPr lang="en-US" sz="1100" dirty="0" smtClean="0">
                          <a:solidFill>
                            <a:schemeClr val="tx1"/>
                          </a:solidFill>
                          <a:effectLst/>
                        </a:rPr>
                        <a:t>15.45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solidFill>
                            <a:schemeClr val="tx1"/>
                          </a:solidFill>
                          <a:effectLst/>
                        </a:rPr>
                        <a:t>5</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err="1">
                          <a:solidFill>
                            <a:schemeClr val="tx1"/>
                          </a:solidFill>
                          <a:effectLst/>
                        </a:rPr>
                        <a:t>Wissam</a:t>
                      </a:r>
                      <a:r>
                        <a:rPr lang="en-US" sz="1100" dirty="0">
                          <a:solidFill>
                            <a:schemeClr val="tx1"/>
                          </a:solidFill>
                          <a:effectLst/>
                        </a:rPr>
                        <a:t> </a:t>
                      </a:r>
                      <a:r>
                        <a:rPr lang="en-US" sz="1100" dirty="0" err="1" smtClean="0">
                          <a:solidFill>
                            <a:schemeClr val="tx1"/>
                          </a:solidFill>
                          <a:effectLst/>
                        </a:rPr>
                        <a:t>Alfreijat</a:t>
                      </a:r>
                      <a:endParaRPr lang="en-US" sz="1100" dirty="0" smtClean="0">
                        <a:solidFill>
                          <a:schemeClr val="tx1"/>
                        </a:solidFill>
                        <a:effectLst/>
                      </a:endParaRPr>
                    </a:p>
                    <a:p>
                      <a:pPr>
                        <a:lnSpc>
                          <a:spcPct val="107000"/>
                        </a:lnSpc>
                        <a:spcAft>
                          <a:spcPts val="0"/>
                        </a:spcAft>
                      </a:pPr>
                      <a:endParaRPr lang="en-US" sz="11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1"/>
          <p:cNvSpPr>
            <a:spLocks noChangeArrowheads="1"/>
          </p:cNvSpPr>
          <p:nvPr/>
        </p:nvSpPr>
        <p:spPr bwMode="auto">
          <a:xfrm>
            <a:off x="1187624" y="2045459"/>
            <a:ext cx="63367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Room</a:t>
            </a:r>
            <a:r>
              <a:rPr lang="en-US" altLang="sv-SE"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sv-SE" altLang="sv-SE" sz="160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Room</a:t>
            </a:r>
            <a:r>
              <a:rPr lang="sv-SE" altLang="sv-SE"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sv-SE" altLang="sv-SE" sz="16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321, </a:t>
            </a:r>
            <a:r>
              <a:rPr lang="sv-SE" altLang="sv-SE"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3</a:t>
            </a:r>
            <a:r>
              <a:rPr lang="en-US" altLang="sv-SE" sz="1400" baseline="3000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th</a:t>
            </a:r>
            <a:r>
              <a:rPr lang="en-US" altLang="sv-SE"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Floor in house Jupiter</a:t>
            </a:r>
            <a:r>
              <a:rPr lang="en-US" altLang="sv-SE" sz="9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US" altLang="sv-SE" sz="9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Supervisor</a:t>
            </a:r>
            <a:r>
              <a:rPr lang="en-US" altLang="sv-SE"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Terese Besker</a:t>
            </a:r>
            <a:endParaRPr lang="sv-SE" altLang="sv-SE" sz="800" dirty="0" smtClean="0">
              <a:solidFill>
                <a:srgbClr val="000000"/>
              </a:solidFill>
              <a:latin typeface="Arial"/>
            </a:endParaRPr>
          </a:p>
          <a:p>
            <a:pPr defTabSz="914400" eaLnBrk="0" fontAlgn="base" hangingPunct="0">
              <a:spcBef>
                <a:spcPct val="0"/>
              </a:spcBef>
              <a:spcAft>
                <a:spcPct val="0"/>
              </a:spcAft>
            </a:pPr>
            <a:endParaRPr lang="sv-SE" altLang="sv-SE" dirty="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390810174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de-DE" dirty="0" err="1" smtClean="0"/>
              <a:t>Assess</a:t>
            </a:r>
            <a:r>
              <a:rPr lang="de-DE" dirty="0" smtClean="0"/>
              <a:t> Sprint Progress</a:t>
            </a:r>
            <a:br>
              <a:rPr lang="de-DE" dirty="0" smtClean="0"/>
            </a:br>
            <a:r>
              <a:rPr lang="de-DE" sz="2000" dirty="0"/>
              <a:t>a</a:t>
            </a:r>
            <a:r>
              <a:rPr lang="de-DE" sz="2000" dirty="0" smtClean="0"/>
              <a:t> </a:t>
            </a:r>
            <a:r>
              <a:rPr lang="de-DE" sz="2000" dirty="0" err="1" smtClean="0"/>
              <a:t>typical</a:t>
            </a:r>
            <a:r>
              <a:rPr lang="de-DE" sz="2000" dirty="0" smtClean="0"/>
              <a:t> </a:t>
            </a:r>
            <a:r>
              <a:rPr lang="de-DE" sz="2000" dirty="0" err="1" smtClean="0"/>
              <a:t>trajectory</a:t>
            </a:r>
            <a:r>
              <a:rPr lang="de-DE" sz="2000" dirty="0" smtClean="0"/>
              <a:t> </a:t>
            </a:r>
            <a:r>
              <a:rPr lang="de-DE" sz="2000" dirty="0" err="1" smtClean="0"/>
              <a:t>for</a:t>
            </a:r>
            <a:r>
              <a:rPr lang="de-DE" sz="2000" dirty="0" smtClean="0"/>
              <a:t> a </a:t>
            </a:r>
            <a:r>
              <a:rPr lang="de-DE" sz="2000" dirty="0" err="1" smtClean="0"/>
              <a:t>new</a:t>
            </a:r>
            <a:r>
              <a:rPr lang="de-DE" sz="2000" dirty="0" smtClean="0"/>
              <a:t> SCRUM-Team</a:t>
            </a:r>
          </a:p>
        </p:txBody>
      </p:sp>
      <p:pic>
        <p:nvPicPr>
          <p:cNvPr id="118788" name="Picture 4" descr="Backlog-unterschaetzung"/>
          <p:cNvPicPr>
            <a:picLocks noChangeAspect="1" noChangeArrowheads="1"/>
          </p:cNvPicPr>
          <p:nvPr/>
        </p:nvPicPr>
        <p:blipFill>
          <a:blip r:embed="rId3" cstate="print"/>
          <a:srcRect/>
          <a:stretch>
            <a:fillRect/>
          </a:stretch>
        </p:blipFill>
        <p:spPr bwMode="auto">
          <a:xfrm>
            <a:off x="838200" y="1056928"/>
            <a:ext cx="6781800" cy="5054600"/>
          </a:xfrm>
          <a:prstGeom prst="rect">
            <a:avLst/>
          </a:prstGeom>
          <a:noFill/>
          <a:ln w="9525">
            <a:noFill/>
            <a:miter lim="800000"/>
            <a:headEnd/>
            <a:tailEnd/>
          </a:ln>
        </p:spPr>
      </p:pic>
      <p:sp>
        <p:nvSpPr>
          <p:cNvPr id="4758533" name="AutoShape 5"/>
          <p:cNvSpPr>
            <a:spLocks noChangeArrowheads="1"/>
          </p:cNvSpPr>
          <p:nvPr/>
        </p:nvSpPr>
        <p:spPr bwMode="auto">
          <a:xfrm>
            <a:off x="2514600" y="3038128"/>
            <a:ext cx="1447800" cy="1371600"/>
          </a:xfrm>
          <a:prstGeom prst="wedgeRoundRectCallout">
            <a:avLst>
              <a:gd name="adj1" fmla="val -48356"/>
              <a:gd name="adj2" fmla="val -56597"/>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Slow </a:t>
            </a:r>
            <a:r>
              <a:rPr lang="de-DE" sz="1600" dirty="0" err="1" smtClean="0">
                <a:solidFill>
                  <a:prstClr val="black"/>
                </a:solidFill>
                <a:latin typeface="Times New Roman" pitchFamily="18" charset="0"/>
              </a:rPr>
              <a:t>task</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more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and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more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effort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appears</a:t>
            </a:r>
            <a:endParaRPr lang="de-DE" sz="1600" dirty="0">
              <a:solidFill>
                <a:prstClr val="black"/>
              </a:solidFill>
              <a:latin typeface="Times New Roman" pitchFamily="18" charset="0"/>
            </a:endParaRPr>
          </a:p>
        </p:txBody>
      </p:sp>
      <p:sp>
        <p:nvSpPr>
          <p:cNvPr id="4758534" name="AutoShape 6"/>
          <p:cNvSpPr>
            <a:spLocks noChangeArrowheads="1"/>
          </p:cNvSpPr>
          <p:nvPr/>
        </p:nvSpPr>
        <p:spPr bwMode="auto">
          <a:xfrm>
            <a:off x="4419600" y="980728"/>
            <a:ext cx="1447800" cy="1371600"/>
          </a:xfrm>
          <a:prstGeom prst="wedgeRoundRectCallout">
            <a:avLst>
              <a:gd name="adj1" fmla="val -111731"/>
              <a:gd name="adj2" fmla="val 45602"/>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Joint </a:t>
            </a:r>
            <a:r>
              <a:rPr lang="de-DE" sz="1600" dirty="0" err="1" smtClean="0">
                <a:solidFill>
                  <a:prstClr val="black"/>
                </a:solidFill>
                <a:latin typeface="Times New Roman" pitchFamily="18" charset="0"/>
              </a:rPr>
              <a:t>effort</a:t>
            </a:r>
            <a:r>
              <a:rPr lang="de-DE" sz="1600" dirty="0" smtClean="0">
                <a:solidFill>
                  <a:prstClr val="black"/>
                </a:solidFill>
                <a:latin typeface="Times New Roman" pitchFamily="18" charset="0"/>
              </a:rPr>
              <a:t> after  </a:t>
            </a:r>
            <a:r>
              <a:rPr lang="de-DE" sz="1600" dirty="0" err="1" smtClean="0">
                <a:solidFill>
                  <a:prstClr val="black"/>
                </a:solidFill>
                <a:latin typeface="Times New Roman" pitchFamily="18" charset="0"/>
              </a:rPr>
              <a:t>week</a:t>
            </a:r>
            <a:r>
              <a:rPr lang="de-DE" sz="1600" dirty="0" smtClean="0">
                <a:solidFill>
                  <a:prstClr val="black"/>
                </a:solidFill>
                <a:latin typeface="Times New Roman" pitchFamily="18" charset="0"/>
              </a:rPr>
              <a:t>-end </a:t>
            </a:r>
            <a:r>
              <a:rPr lang="de-DE" sz="1600" dirty="0" err="1" smtClean="0">
                <a:solidFill>
                  <a:prstClr val="black"/>
                </a:solidFill>
                <a:latin typeface="Times New Roman" pitchFamily="18" charset="0"/>
              </a:rPr>
              <a:t>results</a:t>
            </a:r>
            <a:r>
              <a:rPr lang="de-DE" sz="1600" dirty="0" smtClean="0">
                <a:solidFill>
                  <a:prstClr val="black"/>
                </a:solidFill>
                <a:latin typeface="Times New Roman" pitchFamily="18" charset="0"/>
              </a:rPr>
              <a:t> in </a:t>
            </a:r>
            <a:r>
              <a:rPr lang="de-DE" sz="1600" dirty="0" err="1" smtClean="0">
                <a:solidFill>
                  <a:prstClr val="black"/>
                </a:solidFill>
                <a:latin typeface="Times New Roman" pitchFamily="18" charset="0"/>
              </a:rPr>
              <a:t>some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progress</a:t>
            </a:r>
            <a:endParaRPr lang="de-DE" sz="1600" dirty="0">
              <a:solidFill>
                <a:prstClr val="black"/>
              </a:solidFill>
              <a:latin typeface="Times New Roman" pitchFamily="18" charset="0"/>
            </a:endParaRPr>
          </a:p>
        </p:txBody>
      </p:sp>
      <p:sp>
        <p:nvSpPr>
          <p:cNvPr id="4758535" name="AutoShape 7"/>
          <p:cNvSpPr>
            <a:spLocks noChangeArrowheads="1"/>
          </p:cNvSpPr>
          <p:nvPr/>
        </p:nvSpPr>
        <p:spPr bwMode="auto">
          <a:xfrm>
            <a:off x="6019800" y="2276128"/>
            <a:ext cx="1447800" cy="1371600"/>
          </a:xfrm>
          <a:prstGeom prst="wedgeRoundRectCallout">
            <a:avLst>
              <a:gd name="adj1" fmla="val -135088"/>
              <a:gd name="adj2" fmla="val 2662"/>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a:solidFill>
                  <a:prstClr val="black"/>
                </a:solidFill>
                <a:latin typeface="Times New Roman" pitchFamily="18" charset="0"/>
              </a:rPr>
              <a:t>Frustration; </a:t>
            </a:r>
            <a:r>
              <a:rPr lang="de-DE" sz="1600" dirty="0" err="1" smtClean="0">
                <a:solidFill>
                  <a:prstClr val="black"/>
                </a:solidFill>
                <a:latin typeface="Times New Roman" pitchFamily="18" charset="0"/>
              </a:rPr>
              <a:t>Reduce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scope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wiht</a:t>
            </a:r>
            <a:r>
              <a:rPr lang="de-DE" sz="1600" dirty="0" smtClean="0">
                <a:solidFill>
                  <a:prstClr val="black"/>
                </a:solidFill>
                <a:latin typeface="Times New Roman" pitchFamily="18" charset="0"/>
              </a:rPr>
              <a:t> SCRUM</a:t>
            </a:r>
            <a:r>
              <a:rPr lang="de-DE" sz="1600" dirty="0">
                <a:solidFill>
                  <a:prstClr val="black"/>
                </a:solidFill>
                <a:latin typeface="Times New Roman" pitchFamily="18" charset="0"/>
              </a:rPr>
              <a:t>-</a:t>
            </a:r>
            <a:r>
              <a:rPr lang="de-DE" sz="1600" dirty="0" smtClean="0">
                <a:solidFill>
                  <a:prstClr val="black"/>
                </a:solidFill>
                <a:latin typeface="Times New Roman" pitchFamily="18" charset="0"/>
              </a:rPr>
              <a:t>Master</a:t>
            </a:r>
            <a:endParaRPr lang="de-DE" sz="1600" dirty="0">
              <a:solidFill>
                <a:prstClr val="black"/>
              </a:solidFill>
              <a:latin typeface="Times New Roman" pitchFamily="18" charset="0"/>
            </a:endParaRPr>
          </a:p>
        </p:txBody>
      </p:sp>
      <p:sp>
        <p:nvSpPr>
          <p:cNvPr id="10" name="Text Box 5"/>
          <p:cNvSpPr txBox="1">
            <a:spLocks noChangeArrowheads="1"/>
          </p:cNvSpPr>
          <p:nvPr/>
        </p:nvSpPr>
        <p:spPr bwMode="auto">
          <a:xfrm>
            <a:off x="179512" y="5805264"/>
            <a:ext cx="3612207" cy="461665"/>
          </a:xfrm>
          <a:prstGeom prst="rect">
            <a:avLst/>
          </a:pr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wrap="none">
            <a:spAutoFit/>
          </a:bodyPr>
          <a:lstStyle/>
          <a:p>
            <a:r>
              <a:rPr lang="de-DE" sz="1200" dirty="0" err="1" smtClean="0">
                <a:solidFill>
                  <a:prstClr val="black"/>
                </a:solidFill>
                <a:latin typeface="Calibri"/>
              </a:rPr>
              <a:t>C.f</a:t>
            </a:r>
            <a:r>
              <a:rPr lang="de-DE" sz="1200" dirty="0" smtClean="0">
                <a:solidFill>
                  <a:prstClr val="black"/>
                </a:solidFill>
                <a:latin typeface="Calibri"/>
              </a:rPr>
              <a:t>. </a:t>
            </a:r>
            <a:r>
              <a:rPr lang="de-DE" sz="1200" dirty="0" err="1">
                <a:solidFill>
                  <a:prstClr val="black"/>
                </a:solidFill>
                <a:latin typeface="Calibri"/>
              </a:rPr>
              <a:t>Schwaber</a:t>
            </a:r>
            <a:r>
              <a:rPr lang="de-DE" sz="1200" dirty="0">
                <a:solidFill>
                  <a:prstClr val="black"/>
                </a:solidFill>
                <a:latin typeface="Calibri"/>
              </a:rPr>
              <a:t>, Ken; </a:t>
            </a:r>
            <a:r>
              <a:rPr lang="de-DE" sz="1200" dirty="0" err="1">
                <a:solidFill>
                  <a:prstClr val="black"/>
                </a:solidFill>
                <a:latin typeface="Calibri"/>
              </a:rPr>
              <a:t>Beedle</a:t>
            </a:r>
            <a:r>
              <a:rPr lang="de-DE" sz="1200" dirty="0">
                <a:solidFill>
                  <a:prstClr val="black"/>
                </a:solidFill>
                <a:latin typeface="Calibri"/>
              </a:rPr>
              <a:t>, Mike (2002): </a:t>
            </a:r>
            <a:endParaRPr lang="de-DE" sz="1200" dirty="0" smtClean="0">
              <a:solidFill>
                <a:prstClr val="black"/>
              </a:solidFill>
              <a:latin typeface="Calibri"/>
            </a:endParaRPr>
          </a:p>
          <a:p>
            <a:r>
              <a:rPr lang="de-DE" sz="1200" dirty="0" smtClean="0">
                <a:solidFill>
                  <a:prstClr val="black"/>
                </a:solidFill>
                <a:latin typeface="Calibri"/>
              </a:rPr>
              <a:t>Agile </a:t>
            </a:r>
            <a:r>
              <a:rPr lang="de-DE" sz="1200" dirty="0">
                <a:solidFill>
                  <a:prstClr val="black"/>
                </a:solidFill>
                <a:latin typeface="Calibri"/>
              </a:rPr>
              <a:t>Software Development </a:t>
            </a:r>
            <a:r>
              <a:rPr lang="de-DE" sz="1200" dirty="0" err="1">
                <a:solidFill>
                  <a:prstClr val="black"/>
                </a:solidFill>
                <a:latin typeface="Calibri"/>
              </a:rPr>
              <a:t>with</a:t>
            </a:r>
            <a:r>
              <a:rPr lang="de-DE" sz="1200" dirty="0">
                <a:solidFill>
                  <a:prstClr val="black"/>
                </a:solidFill>
                <a:latin typeface="Calibri"/>
              </a:rPr>
              <a:t> </a:t>
            </a:r>
            <a:r>
              <a:rPr lang="de-DE" sz="1200" dirty="0" err="1">
                <a:solidFill>
                  <a:prstClr val="black"/>
                </a:solidFill>
                <a:latin typeface="Calibri"/>
              </a:rPr>
              <a:t>Scrum</a:t>
            </a:r>
            <a:r>
              <a:rPr lang="de-DE" sz="1200" dirty="0">
                <a:solidFill>
                  <a:prstClr val="black"/>
                </a:solidFill>
                <a:latin typeface="Calibri"/>
              </a:rPr>
              <a:t>. </a:t>
            </a:r>
            <a:r>
              <a:rPr lang="de-DE" sz="1200" dirty="0" err="1">
                <a:solidFill>
                  <a:prstClr val="black"/>
                </a:solidFill>
                <a:latin typeface="Calibri"/>
              </a:rPr>
              <a:t>Prentice</a:t>
            </a:r>
            <a:r>
              <a:rPr lang="de-DE" sz="1200" dirty="0">
                <a:solidFill>
                  <a:prstClr val="black"/>
                </a:solidFill>
                <a:latin typeface="Calibri"/>
              </a:rPr>
              <a:t> Hall.</a:t>
            </a:r>
          </a:p>
        </p:txBody>
      </p:sp>
    </p:spTree>
    <p:extLst>
      <p:ext uri="{BB962C8B-B14F-4D97-AF65-F5344CB8AC3E}">
        <p14:creationId xmlns:p14="http://schemas.microsoft.com/office/powerpoint/2010/main" val="3672352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58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585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58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8533" grpId="0" animBg="1" autoUpdateAnimBg="0"/>
      <p:bldP spid="4758534" grpId="0" animBg="1" autoUpdateAnimBg="0"/>
      <p:bldP spid="475853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r>
              <a:rPr lang="de-DE" dirty="0" err="1" smtClean="0"/>
              <a:t>Assess</a:t>
            </a:r>
            <a:r>
              <a:rPr lang="de-DE" dirty="0" smtClean="0"/>
              <a:t> Sprint Progress</a:t>
            </a:r>
            <a:br>
              <a:rPr lang="de-DE" dirty="0" smtClean="0"/>
            </a:br>
            <a:r>
              <a:rPr lang="de-DE" sz="2000" dirty="0" err="1" smtClean="0"/>
              <a:t>another</a:t>
            </a:r>
            <a:r>
              <a:rPr lang="de-DE" sz="2000" dirty="0" smtClean="0"/>
              <a:t> </a:t>
            </a:r>
            <a:r>
              <a:rPr lang="de-DE" sz="2000" dirty="0" err="1" smtClean="0"/>
              <a:t>typical</a:t>
            </a:r>
            <a:r>
              <a:rPr lang="de-DE" sz="2000" dirty="0" smtClean="0"/>
              <a:t> </a:t>
            </a:r>
            <a:r>
              <a:rPr lang="de-DE" sz="2000" dirty="0" err="1" smtClean="0"/>
              <a:t>trajectory</a:t>
            </a:r>
            <a:endParaRPr lang="de-DE" sz="2000" dirty="0" smtClean="0"/>
          </a:p>
        </p:txBody>
      </p:sp>
      <p:pic>
        <p:nvPicPr>
          <p:cNvPr id="119812" name="Picture 4" descr="Backlog-ueberschaetzung"/>
          <p:cNvPicPr>
            <a:picLocks noChangeAspect="1" noChangeArrowheads="1"/>
          </p:cNvPicPr>
          <p:nvPr/>
        </p:nvPicPr>
        <p:blipFill>
          <a:blip r:embed="rId3" cstate="print"/>
          <a:srcRect/>
          <a:stretch>
            <a:fillRect/>
          </a:stretch>
        </p:blipFill>
        <p:spPr bwMode="auto">
          <a:xfrm>
            <a:off x="762000" y="908720"/>
            <a:ext cx="7162800" cy="5057775"/>
          </a:xfrm>
          <a:prstGeom prst="rect">
            <a:avLst/>
          </a:prstGeom>
          <a:noFill/>
          <a:ln w="9525">
            <a:noFill/>
            <a:miter lim="800000"/>
            <a:headEnd/>
            <a:tailEnd/>
          </a:ln>
        </p:spPr>
      </p:pic>
      <p:sp>
        <p:nvSpPr>
          <p:cNvPr id="4760581" name="AutoShape 5"/>
          <p:cNvSpPr>
            <a:spLocks noChangeArrowheads="1"/>
          </p:cNvSpPr>
          <p:nvPr/>
        </p:nvSpPr>
        <p:spPr bwMode="auto">
          <a:xfrm>
            <a:off x="3352800" y="1137320"/>
            <a:ext cx="1447800" cy="1371600"/>
          </a:xfrm>
          <a:prstGeom prst="wedgeRoundRectCallout">
            <a:avLst>
              <a:gd name="adj1" fmla="val -120176"/>
              <a:gd name="adj2" fmla="val -8796"/>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After </a:t>
            </a:r>
            <a:r>
              <a:rPr lang="de-DE" sz="1600" dirty="0" err="1" smtClean="0">
                <a:solidFill>
                  <a:prstClr val="black"/>
                </a:solidFill>
                <a:latin typeface="Times New Roman" pitchFamily="18" charset="0"/>
              </a:rPr>
              <a:t>slow</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start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the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team</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speeds</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up</a:t>
            </a:r>
            <a:endParaRPr lang="de-DE" sz="1600" dirty="0">
              <a:solidFill>
                <a:prstClr val="black"/>
              </a:solidFill>
              <a:latin typeface="Times New Roman" pitchFamily="18" charset="0"/>
            </a:endParaRPr>
          </a:p>
        </p:txBody>
      </p:sp>
      <p:sp>
        <p:nvSpPr>
          <p:cNvPr id="4760582" name="AutoShape 6"/>
          <p:cNvSpPr>
            <a:spLocks noChangeArrowheads="1"/>
          </p:cNvSpPr>
          <p:nvPr/>
        </p:nvSpPr>
        <p:spPr bwMode="auto">
          <a:xfrm>
            <a:off x="1143000" y="4032920"/>
            <a:ext cx="1447800" cy="1371600"/>
          </a:xfrm>
          <a:prstGeom prst="wedgeRoundRectCallout">
            <a:avLst>
              <a:gd name="adj1" fmla="val 69958"/>
              <a:gd name="adj2" fmla="val -87500"/>
              <a:gd name="adj3" fmla="val 16667"/>
            </a:avLst>
          </a:prstGeom>
          <a:solidFill>
            <a:srgbClr val="FFFF99"/>
          </a:solidFill>
          <a:ln w="12699">
            <a:solidFill>
              <a:schemeClr val="tx1"/>
            </a:solidFill>
            <a:miter lim="800000"/>
            <a:headEnd type="none" w="sm" len="sm"/>
            <a:tailEnd type="none" w="sm" len="sm"/>
          </a:ln>
        </p:spPr>
        <p:txBody>
          <a:bodyPr/>
          <a:lstStyle/>
          <a:p>
            <a:r>
              <a:rPr lang="de-DE" sz="1600" dirty="0" smtClean="0">
                <a:solidFill>
                  <a:prstClr val="black"/>
                </a:solidFill>
                <a:latin typeface="Times New Roman" pitchFamily="18" charset="0"/>
              </a:rPr>
              <a:t>This </a:t>
            </a:r>
            <a:r>
              <a:rPr lang="de-DE" sz="1600" dirty="0" err="1" smtClean="0">
                <a:solidFill>
                  <a:prstClr val="black"/>
                </a:solidFill>
                <a:latin typeface="Times New Roman" pitchFamily="18" charset="0"/>
              </a:rPr>
              <a:t>way</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the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sprint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goal</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would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be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reached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too</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early</a:t>
            </a:r>
            <a:endParaRPr lang="de-DE" sz="1600" dirty="0">
              <a:solidFill>
                <a:prstClr val="black"/>
              </a:solidFill>
              <a:latin typeface="Times New Roman" pitchFamily="18" charset="0"/>
            </a:endParaRPr>
          </a:p>
        </p:txBody>
      </p:sp>
      <p:sp>
        <p:nvSpPr>
          <p:cNvPr id="4760583" name="AutoShape 7"/>
          <p:cNvSpPr>
            <a:spLocks noChangeArrowheads="1"/>
          </p:cNvSpPr>
          <p:nvPr/>
        </p:nvSpPr>
        <p:spPr bwMode="auto">
          <a:xfrm>
            <a:off x="6324600" y="2127920"/>
            <a:ext cx="1447800" cy="1371600"/>
          </a:xfrm>
          <a:prstGeom prst="wedgeRoundRectCallout">
            <a:avLst>
              <a:gd name="adj1" fmla="val -225657"/>
              <a:gd name="adj2" fmla="val 40856"/>
              <a:gd name="adj3" fmla="val 16667"/>
            </a:avLst>
          </a:prstGeom>
          <a:solidFill>
            <a:srgbClr val="FFFF99"/>
          </a:solidFill>
          <a:ln w="12699">
            <a:solidFill>
              <a:schemeClr val="tx1"/>
            </a:solidFill>
            <a:miter lim="800000"/>
            <a:headEnd type="none" w="sm" len="sm"/>
            <a:tailEnd type="none" w="sm" len="sm"/>
          </a:ln>
        </p:spPr>
        <p:txBody>
          <a:bodyPr rIns="72000"/>
          <a:lstStyle/>
          <a:p>
            <a:r>
              <a:rPr lang="de-DE" sz="1600" dirty="0" err="1" smtClean="0">
                <a:solidFill>
                  <a:prstClr val="black"/>
                </a:solidFill>
                <a:latin typeface="Times New Roman" pitchFamily="18" charset="0"/>
              </a:rPr>
              <a:t>Increase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scope</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with</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Prod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Owner</a:t>
            </a:r>
            <a:r>
              <a:rPr lang="de-DE" sz="1600" dirty="0">
                <a:solidFill>
                  <a:prstClr val="black"/>
                </a:solidFill>
                <a:latin typeface="Times New Roman" pitchFamily="18" charset="0"/>
              </a:rPr>
              <a:t>/</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Scrum</a:t>
            </a:r>
            <a:r>
              <a:rPr lang="de-DE" sz="1600" dirty="0" smtClean="0">
                <a:solidFill>
                  <a:prstClr val="black"/>
                </a:solidFill>
                <a:latin typeface="Times New Roman" pitchFamily="18" charset="0"/>
              </a:rPr>
              <a:t> Master</a:t>
            </a:r>
            <a:endParaRPr lang="de-DE" sz="1600" dirty="0">
              <a:solidFill>
                <a:prstClr val="black"/>
              </a:solidFill>
              <a:latin typeface="Times New Roman" pitchFamily="18" charset="0"/>
            </a:endParaRPr>
          </a:p>
        </p:txBody>
      </p:sp>
      <p:sp>
        <p:nvSpPr>
          <p:cNvPr id="4760584" name="AutoShape 8"/>
          <p:cNvSpPr>
            <a:spLocks noChangeArrowheads="1"/>
          </p:cNvSpPr>
          <p:nvPr/>
        </p:nvSpPr>
        <p:spPr bwMode="auto">
          <a:xfrm>
            <a:off x="7467600" y="3651920"/>
            <a:ext cx="1447800" cy="1371600"/>
          </a:xfrm>
          <a:prstGeom prst="wedgeRoundRectCallout">
            <a:avLst>
              <a:gd name="adj1" fmla="val -92653"/>
              <a:gd name="adj2" fmla="val 35417"/>
              <a:gd name="adj3" fmla="val 16667"/>
            </a:avLst>
          </a:prstGeom>
          <a:solidFill>
            <a:srgbClr val="FFFF99"/>
          </a:solidFill>
          <a:ln w="12699">
            <a:solidFill>
              <a:schemeClr val="tx1"/>
            </a:solidFill>
            <a:miter lim="800000"/>
            <a:headEnd type="none" w="sm" len="sm"/>
            <a:tailEnd type="none" w="sm" len="sm"/>
          </a:ln>
        </p:spPr>
        <p:txBody>
          <a:bodyPr/>
          <a:lstStyle/>
          <a:p>
            <a:endParaRPr lang="de-DE" sz="1600" dirty="0">
              <a:solidFill>
                <a:prstClr val="black"/>
              </a:solidFill>
              <a:latin typeface="Times New Roman" pitchFamily="18" charset="0"/>
            </a:endParaRPr>
          </a:p>
          <a:p>
            <a:r>
              <a:rPr lang="de-DE" sz="1600" dirty="0" smtClean="0">
                <a:solidFill>
                  <a:prstClr val="black"/>
                </a:solidFill>
                <a:latin typeface="Times New Roman" pitchFamily="18" charset="0"/>
              </a:rPr>
              <a:t>On </a:t>
            </a:r>
            <a:r>
              <a:rPr lang="de-DE" sz="1600" dirty="0" err="1" smtClean="0">
                <a:solidFill>
                  <a:prstClr val="black"/>
                </a:solidFill>
                <a:latin typeface="Times New Roman" pitchFamily="18" charset="0"/>
              </a:rPr>
              <a:t>this</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foundation</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Good</a:t>
            </a:r>
            <a:r>
              <a:rPr lang="de-DE" sz="1600" dirty="0" smtClean="0">
                <a:solidFill>
                  <a:prstClr val="black"/>
                </a:solidFill>
                <a:latin typeface="Times New Roman" pitchFamily="18" charset="0"/>
              </a:rPr>
              <a:t> </a:t>
            </a:r>
            <a:r>
              <a:rPr lang="de-DE" sz="1600" dirty="0" err="1" smtClean="0">
                <a:solidFill>
                  <a:prstClr val="black"/>
                </a:solidFill>
                <a:latin typeface="Times New Roman" pitchFamily="18" charset="0"/>
              </a:rPr>
              <a:t>progress</a:t>
            </a:r>
            <a:endParaRPr lang="de-DE" sz="1600" dirty="0">
              <a:solidFill>
                <a:prstClr val="black"/>
              </a:solidFill>
              <a:latin typeface="Times New Roman" pitchFamily="18" charset="0"/>
            </a:endParaRPr>
          </a:p>
        </p:txBody>
      </p:sp>
      <p:sp>
        <p:nvSpPr>
          <p:cNvPr id="11" name="Text Box 5"/>
          <p:cNvSpPr txBox="1">
            <a:spLocks noChangeArrowheads="1"/>
          </p:cNvSpPr>
          <p:nvPr/>
        </p:nvSpPr>
        <p:spPr bwMode="auto">
          <a:xfrm>
            <a:off x="179512" y="5919663"/>
            <a:ext cx="3612207" cy="461665"/>
          </a:xfrm>
          <a:prstGeom prst="rect">
            <a:avLst/>
          </a:pr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wrap="none">
            <a:spAutoFit/>
          </a:bodyPr>
          <a:lstStyle/>
          <a:p>
            <a:r>
              <a:rPr lang="de-DE" sz="1200" dirty="0" err="1" smtClean="0">
                <a:solidFill>
                  <a:prstClr val="black"/>
                </a:solidFill>
                <a:latin typeface="Calibri"/>
              </a:rPr>
              <a:t>C.f</a:t>
            </a:r>
            <a:r>
              <a:rPr lang="de-DE" sz="1200" dirty="0" smtClean="0">
                <a:solidFill>
                  <a:prstClr val="black"/>
                </a:solidFill>
                <a:latin typeface="Calibri"/>
              </a:rPr>
              <a:t>. </a:t>
            </a:r>
            <a:r>
              <a:rPr lang="de-DE" sz="1200" dirty="0" err="1">
                <a:solidFill>
                  <a:prstClr val="black"/>
                </a:solidFill>
                <a:latin typeface="Calibri"/>
              </a:rPr>
              <a:t>Schwaber</a:t>
            </a:r>
            <a:r>
              <a:rPr lang="de-DE" sz="1200" dirty="0">
                <a:solidFill>
                  <a:prstClr val="black"/>
                </a:solidFill>
                <a:latin typeface="Calibri"/>
              </a:rPr>
              <a:t>, Ken; </a:t>
            </a:r>
            <a:r>
              <a:rPr lang="de-DE" sz="1200" dirty="0" err="1">
                <a:solidFill>
                  <a:prstClr val="black"/>
                </a:solidFill>
                <a:latin typeface="Calibri"/>
              </a:rPr>
              <a:t>Beedle</a:t>
            </a:r>
            <a:r>
              <a:rPr lang="de-DE" sz="1200" dirty="0">
                <a:solidFill>
                  <a:prstClr val="black"/>
                </a:solidFill>
                <a:latin typeface="Calibri"/>
              </a:rPr>
              <a:t>, Mike (2002): </a:t>
            </a:r>
            <a:endParaRPr lang="de-DE" sz="1200" dirty="0" smtClean="0">
              <a:solidFill>
                <a:prstClr val="black"/>
              </a:solidFill>
              <a:latin typeface="Calibri"/>
            </a:endParaRPr>
          </a:p>
          <a:p>
            <a:r>
              <a:rPr lang="de-DE" sz="1200" dirty="0" smtClean="0">
                <a:solidFill>
                  <a:prstClr val="black"/>
                </a:solidFill>
                <a:latin typeface="Calibri"/>
              </a:rPr>
              <a:t>Agile </a:t>
            </a:r>
            <a:r>
              <a:rPr lang="de-DE" sz="1200" dirty="0">
                <a:solidFill>
                  <a:prstClr val="black"/>
                </a:solidFill>
                <a:latin typeface="Calibri"/>
              </a:rPr>
              <a:t>Software Development </a:t>
            </a:r>
            <a:r>
              <a:rPr lang="de-DE" sz="1200" dirty="0" err="1">
                <a:solidFill>
                  <a:prstClr val="black"/>
                </a:solidFill>
                <a:latin typeface="Calibri"/>
              </a:rPr>
              <a:t>with</a:t>
            </a:r>
            <a:r>
              <a:rPr lang="de-DE" sz="1200" dirty="0">
                <a:solidFill>
                  <a:prstClr val="black"/>
                </a:solidFill>
                <a:latin typeface="Calibri"/>
              </a:rPr>
              <a:t> </a:t>
            </a:r>
            <a:r>
              <a:rPr lang="de-DE" sz="1200" dirty="0" err="1">
                <a:solidFill>
                  <a:prstClr val="black"/>
                </a:solidFill>
                <a:latin typeface="Calibri"/>
              </a:rPr>
              <a:t>Scrum</a:t>
            </a:r>
            <a:r>
              <a:rPr lang="de-DE" sz="1200" dirty="0">
                <a:solidFill>
                  <a:prstClr val="black"/>
                </a:solidFill>
                <a:latin typeface="Calibri"/>
              </a:rPr>
              <a:t>. </a:t>
            </a:r>
            <a:r>
              <a:rPr lang="de-DE" sz="1200" dirty="0" err="1">
                <a:solidFill>
                  <a:prstClr val="black"/>
                </a:solidFill>
                <a:latin typeface="Calibri"/>
              </a:rPr>
              <a:t>Prentice</a:t>
            </a:r>
            <a:r>
              <a:rPr lang="de-DE" sz="1200" dirty="0">
                <a:solidFill>
                  <a:prstClr val="black"/>
                </a:solidFill>
                <a:latin typeface="Calibri"/>
              </a:rPr>
              <a:t> Hall.</a:t>
            </a:r>
          </a:p>
        </p:txBody>
      </p:sp>
    </p:spTree>
    <p:extLst>
      <p:ext uri="{BB962C8B-B14F-4D97-AF65-F5344CB8AC3E}">
        <p14:creationId xmlns:p14="http://schemas.microsoft.com/office/powerpoint/2010/main" val="20264133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60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7605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605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605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0581" grpId="0" animBg="1" autoUpdateAnimBg="0"/>
      <p:bldP spid="4760582" grpId="0" animBg="1" autoUpdateAnimBg="0"/>
      <p:bldP spid="4760583" grpId="0" animBg="1" autoUpdateAnimBg="0"/>
      <p:bldP spid="4760584" grpId="0" animBg="1"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smtClean="0"/>
              <a:t>Why does SCRUM work?</a:t>
            </a:r>
          </a:p>
        </p:txBody>
      </p:sp>
      <p:sp>
        <p:nvSpPr>
          <p:cNvPr id="4762627" name="Rectangle 3"/>
          <p:cNvSpPr>
            <a:spLocks noGrp="1" noChangeArrowheads="1"/>
          </p:cNvSpPr>
          <p:nvPr>
            <p:ph sz="half" idx="1"/>
          </p:nvPr>
        </p:nvSpPr>
        <p:spPr>
          <a:xfrm>
            <a:off x="457200" y="959556"/>
            <a:ext cx="4038600" cy="5133741"/>
          </a:xfrm>
        </p:spPr>
        <p:txBody>
          <a:bodyPr>
            <a:noAutofit/>
          </a:bodyPr>
          <a:lstStyle/>
          <a:p>
            <a:r>
              <a:rPr lang="en-US" sz="2400" smtClean="0"/>
              <a:t>Integrated instability</a:t>
            </a:r>
          </a:p>
          <a:p>
            <a:pPr lvl="1"/>
            <a:r>
              <a:rPr lang="en-US" sz="2000" smtClean="0"/>
              <a:t>Not too smoothly</a:t>
            </a:r>
          </a:p>
          <a:p>
            <a:r>
              <a:rPr lang="en-US" sz="2400" smtClean="0"/>
              <a:t>Self-organizing teams</a:t>
            </a:r>
          </a:p>
          <a:p>
            <a:pPr lvl="1"/>
            <a:r>
              <a:rPr lang="en-US" sz="2000" smtClean="0"/>
              <a:t>Take ownership</a:t>
            </a:r>
          </a:p>
          <a:p>
            <a:r>
              <a:rPr lang="en-US" sz="2400" smtClean="0"/>
              <a:t>Multi-Learning</a:t>
            </a:r>
          </a:p>
          <a:p>
            <a:pPr lvl="1"/>
            <a:r>
              <a:rPr lang="en-US" sz="2000" smtClean="0"/>
              <a:t>Between functions</a:t>
            </a:r>
          </a:p>
          <a:p>
            <a:pPr lvl="1"/>
            <a:r>
              <a:rPr lang="en-US" sz="2000" smtClean="0"/>
              <a:t>Between group, organization, and individual</a:t>
            </a:r>
          </a:p>
          <a:p>
            <a:r>
              <a:rPr lang="en-US" sz="2400" smtClean="0"/>
              <a:t>Subtle controll</a:t>
            </a:r>
          </a:p>
          <a:p>
            <a:r>
              <a:rPr lang="en-US" sz="2400" smtClean="0"/>
              <a:t>Constant learning</a:t>
            </a:r>
          </a:p>
          <a:p>
            <a:pPr lvl="1"/>
            <a:r>
              <a:rPr lang="en-US" sz="2000" smtClean="0"/>
              <a:t>Experienced developers in new teams</a:t>
            </a:r>
          </a:p>
        </p:txBody>
      </p:sp>
      <p:sp>
        <p:nvSpPr>
          <p:cNvPr id="4762628" name="Rectangle 4"/>
          <p:cNvSpPr>
            <a:spLocks noGrp="1" noChangeArrowheads="1"/>
          </p:cNvSpPr>
          <p:nvPr>
            <p:ph sz="half" idx="2"/>
          </p:nvPr>
        </p:nvSpPr>
        <p:spPr>
          <a:xfrm>
            <a:off x="4724400" y="959556"/>
            <a:ext cx="3733800" cy="5441244"/>
          </a:xfrm>
        </p:spPr>
        <p:txBody>
          <a:bodyPr>
            <a:normAutofit fontScale="85000" lnSpcReduction="20000"/>
          </a:bodyPr>
          <a:lstStyle/>
          <a:p>
            <a:pPr>
              <a:buFontTx/>
              <a:buNone/>
            </a:pPr>
            <a:r>
              <a:rPr lang="en-US" sz="2400" i="1" smtClean="0"/>
              <a:t>Risk management</a:t>
            </a:r>
          </a:p>
          <a:p>
            <a:r>
              <a:rPr lang="en-US" sz="2400" smtClean="0">
                <a:solidFill>
                  <a:schemeClr val="hlink"/>
                </a:solidFill>
              </a:rPr>
              <a:t>Risk:</a:t>
            </a:r>
            <a:r>
              <a:rPr lang="en-US" sz="2400" smtClean="0"/>
              <a:t> Customer unhappy</a:t>
            </a:r>
          </a:p>
          <a:p>
            <a:pPr lvl="1"/>
            <a:r>
              <a:rPr lang="en-US" sz="2200" smtClean="0"/>
              <a:t>Show working system often</a:t>
            </a:r>
            <a:endParaRPr lang="en-US" sz="2000" smtClean="0"/>
          </a:p>
          <a:p>
            <a:r>
              <a:rPr lang="en-US" sz="2400" smtClean="0">
                <a:solidFill>
                  <a:schemeClr val="hlink"/>
                </a:solidFill>
              </a:rPr>
              <a:t>Risk:</a:t>
            </a:r>
            <a:r>
              <a:rPr lang="en-US" sz="2400" smtClean="0"/>
              <a:t> Incomplete feature set</a:t>
            </a:r>
            <a:endParaRPr lang="en-US" sz="1800" smtClean="0"/>
          </a:p>
          <a:p>
            <a:pPr lvl="1"/>
            <a:r>
              <a:rPr lang="en-US" sz="2200" smtClean="0"/>
              <a:t>Prioritize: If something is missing, it is not important</a:t>
            </a:r>
          </a:p>
          <a:p>
            <a:r>
              <a:rPr lang="en-US" sz="2400" smtClean="0">
                <a:solidFill>
                  <a:schemeClr val="hlink"/>
                </a:solidFill>
              </a:rPr>
              <a:t>Risk:</a:t>
            </a:r>
            <a:r>
              <a:rPr lang="en-US" sz="2400" smtClean="0"/>
              <a:t> Bad estimation</a:t>
            </a:r>
          </a:p>
          <a:p>
            <a:pPr lvl="1"/>
            <a:r>
              <a:rPr lang="en-US" sz="2200" smtClean="0"/>
              <a:t>Daily updates during  SCRUM</a:t>
            </a:r>
            <a:endParaRPr lang="en-US" sz="1800" smtClean="0"/>
          </a:p>
          <a:p>
            <a:r>
              <a:rPr lang="en-US" sz="2400" smtClean="0">
                <a:solidFill>
                  <a:schemeClr val="hlink"/>
                </a:solidFill>
              </a:rPr>
              <a:t>Risk:</a:t>
            </a:r>
            <a:r>
              <a:rPr lang="en-US" sz="2400" smtClean="0"/>
              <a:t> Lack of experience with Development cycle</a:t>
            </a:r>
          </a:p>
          <a:p>
            <a:pPr lvl="1"/>
            <a:r>
              <a:rPr lang="en-US" sz="2200" smtClean="0"/>
              <a:t>Test early and execute repeatedly</a:t>
            </a:r>
          </a:p>
          <a:p>
            <a:r>
              <a:rPr lang="en-US" sz="2400" smtClean="0">
                <a:solidFill>
                  <a:schemeClr val="hlink"/>
                </a:solidFill>
              </a:rPr>
              <a:t>Risk:</a:t>
            </a:r>
            <a:r>
              <a:rPr lang="en-US" sz="2400" smtClean="0"/>
              <a:t> Changes in performance estimation</a:t>
            </a:r>
          </a:p>
          <a:p>
            <a:pPr lvl="1"/>
            <a:r>
              <a:rPr lang="en-US" sz="2200" smtClean="0"/>
              <a:t>No impact on Sprint</a:t>
            </a:r>
          </a:p>
        </p:txBody>
      </p:sp>
      <p:sp>
        <p:nvSpPr>
          <p:cNvPr id="120837" name="Text Box 5"/>
          <p:cNvSpPr txBox="1">
            <a:spLocks noChangeArrowheads="1"/>
          </p:cNvSpPr>
          <p:nvPr/>
        </p:nvSpPr>
        <p:spPr bwMode="auto">
          <a:xfrm>
            <a:off x="0" y="5937492"/>
            <a:ext cx="3612207" cy="461665"/>
          </a:xfrm>
          <a:prstGeom prst="rect">
            <a:avLst/>
          </a:prstGeom>
          <a:ln>
            <a:headEnd type="none" w="sm" len="sm"/>
            <a:tailEnd type="none" w="sm" len="sm"/>
          </a:ln>
        </p:spPr>
        <p:style>
          <a:lnRef idx="2">
            <a:schemeClr val="accent3"/>
          </a:lnRef>
          <a:fillRef idx="1">
            <a:schemeClr val="lt1"/>
          </a:fillRef>
          <a:effectRef idx="0">
            <a:schemeClr val="accent3"/>
          </a:effectRef>
          <a:fontRef idx="minor">
            <a:schemeClr val="dk1"/>
          </a:fontRef>
        </p:style>
        <p:txBody>
          <a:bodyPr wrap="none">
            <a:spAutoFit/>
          </a:bodyPr>
          <a:lstStyle/>
          <a:p>
            <a:r>
              <a:rPr lang="en-US" sz="1200" smtClean="0">
                <a:solidFill>
                  <a:prstClr val="black"/>
                </a:solidFill>
                <a:latin typeface="Calibri"/>
              </a:rPr>
              <a:t>c.f. Schwaber, Ken; Beedle, Mike (2002): </a:t>
            </a:r>
          </a:p>
          <a:p>
            <a:r>
              <a:rPr lang="en-US" sz="1200" smtClean="0">
                <a:solidFill>
                  <a:prstClr val="black"/>
                </a:solidFill>
                <a:latin typeface="Calibri"/>
              </a:rPr>
              <a:t>Agile Software Development with Scrum. Prentice Hall.</a:t>
            </a:r>
            <a:endParaRPr lang="en-US" sz="1200">
              <a:solidFill>
                <a:prstClr val="black"/>
              </a:solidFill>
              <a:latin typeface="Calibri"/>
            </a:endParaRPr>
          </a:p>
        </p:txBody>
      </p:sp>
    </p:spTree>
    <p:extLst>
      <p:ext uri="{BB962C8B-B14F-4D97-AF65-F5344CB8AC3E}">
        <p14:creationId xmlns:p14="http://schemas.microsoft.com/office/powerpoint/2010/main" val="7458566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62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76262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7626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7626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76262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7626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7626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76262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762627">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762627">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762628">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4762628">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499"/>
                                          </p:stCondLst>
                                        </p:cTn>
                                        <p:tgtEl>
                                          <p:spTgt spid="4762628">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762628">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762628">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499"/>
                                          </p:stCondLst>
                                        </p:cTn>
                                        <p:tgtEl>
                                          <p:spTgt spid="4762628">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499"/>
                                          </p:stCondLst>
                                        </p:cTn>
                                        <p:tgtEl>
                                          <p:spTgt spid="476262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4762628">
                                            <p:txEl>
                                              <p:pRg st="7" end="7"/>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499"/>
                                          </p:stCondLst>
                                        </p:cTn>
                                        <p:tgtEl>
                                          <p:spTgt spid="4762628">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4762628">
                                            <p:txEl>
                                              <p:pRg st="9" end="9"/>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76262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2627" grpId="0" build="p" autoUpdateAnimBg="0"/>
      <p:bldP spid="4762628"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64675" name="Rectangle 3"/>
          <p:cNvSpPr>
            <a:spLocks noGrp="1" noChangeArrowheads="1"/>
          </p:cNvSpPr>
          <p:nvPr>
            <p:ph idx="1"/>
          </p:nvPr>
        </p:nvSpPr>
        <p:spPr/>
        <p:txBody>
          <a:bodyPr>
            <a:normAutofit/>
          </a:bodyPr>
          <a:lstStyle/>
          <a:p>
            <a:r>
              <a:rPr lang="en-US" dirty="0" smtClean="0"/>
              <a:t>SCRUM is a management shell</a:t>
            </a:r>
          </a:p>
          <a:p>
            <a:pPr lvl="1"/>
            <a:r>
              <a:rPr lang="en-US" sz="2400" dirty="0" smtClean="0"/>
              <a:t>Around XP</a:t>
            </a:r>
          </a:p>
          <a:p>
            <a:pPr lvl="1"/>
            <a:r>
              <a:rPr lang="en-US" sz="2400" dirty="0" smtClean="0"/>
              <a:t>Or other approach: Even waterfall possible</a:t>
            </a:r>
          </a:p>
          <a:p>
            <a:r>
              <a:rPr lang="en-US" dirty="0" smtClean="0"/>
              <a:t>Overlap with XP, but differences exist</a:t>
            </a:r>
          </a:p>
          <a:p>
            <a:pPr lvl="1"/>
            <a:r>
              <a:rPr lang="en-US" sz="2400" dirty="0" smtClean="0"/>
              <a:t>Similar values</a:t>
            </a:r>
          </a:p>
          <a:p>
            <a:pPr lvl="1"/>
            <a:r>
              <a:rPr lang="en-US" sz="2400" dirty="0" smtClean="0"/>
              <a:t>Different practices</a:t>
            </a:r>
          </a:p>
          <a:p>
            <a:pPr lvl="1"/>
            <a:r>
              <a:rPr lang="en-US" sz="2400" dirty="0" smtClean="0"/>
              <a:t>Partly complement each other</a:t>
            </a:r>
            <a:endParaRPr lang="en-US" sz="1800" dirty="0" smtClean="0"/>
          </a:p>
          <a:p>
            <a:r>
              <a:rPr lang="en-US" dirty="0" smtClean="0"/>
              <a:t>Not as much impact as XP, easier to introduce</a:t>
            </a:r>
          </a:p>
          <a:p>
            <a:r>
              <a:rPr lang="en-US" dirty="0" smtClean="0"/>
              <a:t>Strength</a:t>
            </a:r>
          </a:p>
          <a:p>
            <a:pPr lvl="1"/>
            <a:r>
              <a:rPr lang="en-US" sz="2400" dirty="0" smtClean="0"/>
              <a:t>Information flows not only in one direction</a:t>
            </a:r>
          </a:p>
          <a:p>
            <a:pPr lvl="1"/>
            <a:r>
              <a:rPr lang="en-US" sz="2400" dirty="0" smtClean="0"/>
              <a:t>Multiple feedback cycles stabilize system</a:t>
            </a:r>
          </a:p>
        </p:txBody>
      </p:sp>
      <p:sp>
        <p:nvSpPr>
          <p:cNvPr id="121858" name="Rectangle 2"/>
          <p:cNvSpPr>
            <a:spLocks noGrp="1" noChangeArrowheads="1"/>
          </p:cNvSpPr>
          <p:nvPr>
            <p:ph type="title"/>
          </p:nvPr>
        </p:nvSpPr>
        <p:spPr/>
        <p:txBody>
          <a:bodyPr/>
          <a:lstStyle/>
          <a:p>
            <a:r>
              <a:rPr lang="en-US" dirty="0" smtClean="0"/>
              <a:t>Summary SCRUM</a:t>
            </a:r>
          </a:p>
        </p:txBody>
      </p:sp>
    </p:spTree>
    <p:extLst>
      <p:ext uri="{BB962C8B-B14F-4D97-AF65-F5344CB8AC3E}">
        <p14:creationId xmlns:p14="http://schemas.microsoft.com/office/powerpoint/2010/main" val="394118757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7646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7646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7646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7646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76467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76467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7646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6467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76467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76467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7646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4675"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2800" dirty="0" smtClean="0"/>
              <a:t>How much planning does a project need?</a:t>
            </a:r>
            <a:r>
              <a:rPr lang="en-US" sz="3200" dirty="0" smtClean="0"/>
              <a:t/>
            </a:r>
            <a:br>
              <a:rPr lang="en-US" sz="3200" dirty="0" smtClean="0"/>
            </a:br>
            <a:r>
              <a:rPr lang="en-US" sz="1400" dirty="0" smtClean="0"/>
              <a:t>Inspired by</a:t>
            </a:r>
            <a:r>
              <a:rPr lang="en-US" sz="1400" dirty="0" smtClean="0">
                <a:solidFill>
                  <a:schemeClr val="tx1"/>
                </a:solidFill>
              </a:rPr>
              <a:t> Barry Boehm</a:t>
            </a:r>
            <a:endParaRPr lang="en-US" sz="3200" dirty="0" smtClean="0">
              <a:solidFill>
                <a:schemeClr val="tx1"/>
              </a:solidFill>
            </a:endParaRPr>
          </a:p>
        </p:txBody>
      </p:sp>
      <p:sp>
        <p:nvSpPr>
          <p:cNvPr id="39939"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39940" name="Oval 4"/>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39941" name="Text Box 5"/>
          <p:cNvSpPr txBox="1">
            <a:spLocks noChangeArrowheads="1"/>
          </p:cNvSpPr>
          <p:nvPr/>
        </p:nvSpPr>
        <p:spPr bwMode="auto">
          <a:xfrm>
            <a:off x="6516216" y="1637115"/>
            <a:ext cx="2496618"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Fine grained Contracts</a:t>
            </a:r>
            <a:endParaRPr lang="en-US" dirty="0">
              <a:solidFill>
                <a:prstClr val="black"/>
              </a:solidFill>
              <a:latin typeface="Calibri"/>
            </a:endParaRPr>
          </a:p>
          <a:p>
            <a:pPr defTabSz="631825"/>
            <a:r>
              <a:rPr lang="en-US" dirty="0">
                <a:solidFill>
                  <a:prstClr val="black"/>
                </a:solidFill>
                <a:latin typeface="Calibri"/>
              </a:rPr>
              <a:t>++ clear basis for work</a:t>
            </a:r>
          </a:p>
          <a:p>
            <a:pPr defTabSz="631825"/>
            <a:r>
              <a:rPr lang="en-US" dirty="0">
                <a:solidFill>
                  <a:prstClr val="black"/>
                </a:solidFill>
                <a:latin typeface="Calibri"/>
              </a:rPr>
              <a:t>+   financial security</a:t>
            </a:r>
          </a:p>
          <a:p>
            <a:pPr defTabSz="631825"/>
            <a:r>
              <a:rPr lang="en-US" dirty="0">
                <a:solidFill>
                  <a:prstClr val="black"/>
                </a:solidFill>
                <a:latin typeface="Calibri"/>
              </a:rPr>
              <a:t>- - very high effort</a:t>
            </a:r>
          </a:p>
          <a:p>
            <a:pPr defTabSz="631825"/>
            <a:r>
              <a:rPr lang="en-US" dirty="0">
                <a:solidFill>
                  <a:prstClr val="black"/>
                </a:solidFill>
                <a:latin typeface="Calibri"/>
              </a:rPr>
              <a:t>- - Changes very hard </a:t>
            </a:r>
            <a:br>
              <a:rPr lang="en-US" dirty="0">
                <a:solidFill>
                  <a:prstClr val="black"/>
                </a:solidFill>
                <a:latin typeface="Calibri"/>
              </a:rPr>
            </a:br>
            <a:r>
              <a:rPr lang="en-US" dirty="0">
                <a:solidFill>
                  <a:prstClr val="black"/>
                </a:solidFill>
                <a:latin typeface="Calibri"/>
              </a:rPr>
              <a:t>     to achieve</a:t>
            </a:r>
          </a:p>
        </p:txBody>
      </p:sp>
      <p:pic>
        <p:nvPicPr>
          <p:cNvPr id="39942"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573963" y="3919538"/>
            <a:ext cx="1231900" cy="2447925"/>
          </a:xfrm>
          <a:prstGeom prst="rect">
            <a:avLst/>
          </a:prstGeom>
          <a:noFill/>
          <a:ln w="6350">
            <a:noFill/>
            <a:miter lim="800000"/>
            <a:headEnd/>
            <a:tailEnd/>
          </a:ln>
        </p:spPr>
      </p:pic>
      <p:sp>
        <p:nvSpPr>
          <p:cNvPr id="11"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15466082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0964"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5"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0966" name="Text Box 6"/>
          <p:cNvSpPr txBox="1">
            <a:spLocks noChangeArrowheads="1"/>
          </p:cNvSpPr>
          <p:nvPr/>
        </p:nvSpPr>
        <p:spPr bwMode="auto">
          <a:xfrm>
            <a:off x="138113" y="1723228"/>
            <a:ext cx="2660124"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ad hoc</a:t>
            </a:r>
          </a:p>
          <a:p>
            <a:pPr defTabSz="631825"/>
            <a:r>
              <a:rPr lang="en-US" dirty="0">
                <a:solidFill>
                  <a:prstClr val="black"/>
                </a:solidFill>
                <a:latin typeface="Calibri"/>
              </a:rPr>
              <a:t>+ low planning effort</a:t>
            </a:r>
          </a:p>
          <a:p>
            <a:pPr defTabSz="631825"/>
            <a:r>
              <a:rPr lang="en-US" dirty="0">
                <a:solidFill>
                  <a:prstClr val="black"/>
                </a:solidFill>
                <a:latin typeface="Calibri"/>
              </a:rPr>
              <a:t>+ individual freedom</a:t>
            </a:r>
          </a:p>
          <a:p>
            <a:pPr defTabSz="631825"/>
            <a:r>
              <a:rPr lang="en-US" dirty="0">
                <a:solidFill>
                  <a:prstClr val="black"/>
                </a:solidFill>
                <a:latin typeface="Calibri"/>
              </a:rPr>
              <a:t>- - result hard to anticipate</a:t>
            </a:r>
          </a:p>
          <a:p>
            <a:pPr defTabSz="631825"/>
            <a:r>
              <a:rPr lang="en-US" dirty="0">
                <a:solidFill>
                  <a:prstClr val="black"/>
                </a:solidFill>
                <a:latin typeface="Calibri"/>
              </a:rPr>
              <a:t>- - depending on “Hero”</a:t>
            </a:r>
          </a:p>
        </p:txBody>
      </p:sp>
      <p:pic>
        <p:nvPicPr>
          <p:cNvPr id="40967" name="Picture 7"/>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2125" y="3984625"/>
            <a:ext cx="1182688" cy="2516188"/>
          </a:xfrm>
          <a:prstGeom prst="rect">
            <a:avLst/>
          </a:prstGeom>
          <a:noFill/>
          <a:ln w="6350">
            <a:noFill/>
            <a:miter lim="800000"/>
            <a:headEnd/>
            <a:tailEnd/>
          </a:ln>
        </p:spPr>
      </p:pic>
      <p:sp>
        <p:nvSpPr>
          <p:cNvPr id="40968" name="Rectangle 8"/>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 </a:t>
            </a:r>
            <a:br>
              <a:rPr lang="en-US" dirty="0">
                <a:solidFill>
                  <a:srgbClr val="2358A7"/>
                </a:solidFill>
                <a:latin typeface="Calibri"/>
              </a:rPr>
            </a:br>
            <a:r>
              <a:rPr lang="en-US" dirty="0">
                <a:solidFill>
                  <a:srgbClr val="2358A7"/>
                </a:solidFill>
                <a:latin typeface="Calibri"/>
              </a:rPr>
              <a:t>Contracts</a:t>
            </a:r>
          </a:p>
        </p:txBody>
      </p:sp>
      <p:sp>
        <p:nvSpPr>
          <p:cNvPr id="12"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35</a:t>
            </a:fld>
            <a:endParaRPr lang="en-US">
              <a:solidFill>
                <a:prstClr val="black">
                  <a:tint val="75000"/>
                </a:prstClr>
              </a:solidFill>
            </a:endParaRPr>
          </a:p>
        </p:txBody>
      </p:sp>
    </p:spTree>
    <p:extLst>
      <p:ext uri="{BB962C8B-B14F-4D97-AF65-F5344CB8AC3E}">
        <p14:creationId xmlns:p14="http://schemas.microsoft.com/office/powerpoint/2010/main" val="175517368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ext Box 3"/>
          <p:cNvSpPr txBox="1">
            <a:spLocks noChangeArrowheads="1"/>
          </p:cNvSpPr>
          <p:nvPr/>
        </p:nvSpPr>
        <p:spPr bwMode="auto">
          <a:xfrm>
            <a:off x="5152358" y="1585980"/>
            <a:ext cx="2683593" cy="1769259"/>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&amp; Plan Driven</a:t>
            </a:r>
          </a:p>
          <a:p>
            <a:pPr defTabSz="631825"/>
            <a:r>
              <a:rPr lang="en-US" dirty="0">
                <a:solidFill>
                  <a:prstClr val="black"/>
                </a:solidFill>
                <a:latin typeface="Calibri"/>
              </a:rPr>
              <a:t>+ long term predictions</a:t>
            </a:r>
          </a:p>
          <a:p>
            <a:pPr defTabSz="631825"/>
            <a:r>
              <a:rPr lang="en-US" dirty="0">
                <a:solidFill>
                  <a:prstClr val="black"/>
                </a:solidFill>
                <a:latin typeface="Calibri"/>
              </a:rPr>
              <a:t>+ good status control</a:t>
            </a:r>
          </a:p>
          <a:p>
            <a:pPr defTabSz="631825"/>
            <a:r>
              <a:rPr lang="en-US" dirty="0">
                <a:solidFill>
                  <a:prstClr val="black"/>
                </a:solidFill>
                <a:latin typeface="Calibri"/>
              </a:rPr>
              <a:t>- - Changes difficult</a:t>
            </a:r>
          </a:p>
          <a:p>
            <a:pPr defTabSz="631825"/>
            <a:r>
              <a:rPr lang="en-US" dirty="0">
                <a:solidFill>
                  <a:prstClr val="black"/>
                </a:solidFill>
                <a:latin typeface="Calibri"/>
              </a:rPr>
              <a:t>- - unrealistic assumptions </a:t>
            </a:r>
          </a:p>
          <a:p>
            <a:pPr defTabSz="631825"/>
            <a:r>
              <a:rPr lang="en-US" dirty="0">
                <a:solidFill>
                  <a:prstClr val="black"/>
                </a:solidFill>
                <a:latin typeface="Calibri"/>
              </a:rPr>
              <a:t>     hard to eliminate</a:t>
            </a:r>
          </a:p>
        </p:txBody>
      </p:sp>
      <p:pic>
        <p:nvPicPr>
          <p:cNvPr id="41988"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18138" y="3919538"/>
            <a:ext cx="2709862" cy="1558925"/>
          </a:xfrm>
          <a:prstGeom prst="rect">
            <a:avLst/>
          </a:prstGeom>
          <a:noFill/>
          <a:ln w="6350">
            <a:noFill/>
            <a:miter lim="800000"/>
            <a:headEnd/>
            <a:tailEnd/>
          </a:ln>
        </p:spPr>
      </p:pic>
      <p:pic>
        <p:nvPicPr>
          <p:cNvPr id="41989"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65988" y="5159375"/>
            <a:ext cx="1343025" cy="1425575"/>
          </a:xfrm>
          <a:prstGeom prst="rect">
            <a:avLst/>
          </a:prstGeom>
          <a:noFill/>
          <a:ln w="6350">
            <a:noFill/>
            <a:miter lim="800000"/>
            <a:headEnd/>
            <a:tailEnd/>
          </a:ln>
        </p:spPr>
      </p:pic>
      <p:sp>
        <p:nvSpPr>
          <p:cNvPr id="41990" name="Line 6"/>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1991" name="Oval 7"/>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2" name="Oval 8"/>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1993" name="Rectangle 9"/>
          <p:cNvSpPr>
            <a:spLocks noChangeArrowheads="1"/>
          </p:cNvSpPr>
          <p:nvPr/>
        </p:nvSpPr>
        <p:spPr bwMode="auto">
          <a:xfrm>
            <a:off x="7489825" y="2662908"/>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1994" name="Rectangle 10"/>
          <p:cNvSpPr>
            <a:spLocks noChangeArrowheads="1"/>
          </p:cNvSpPr>
          <p:nvPr/>
        </p:nvSpPr>
        <p:spPr bwMode="auto">
          <a:xfrm>
            <a:off x="492125" y="2932376"/>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1995" name="AutoShape 11"/>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3" name="Rectangle 2"/>
          <p:cNvSpPr>
            <a:spLocks noGrp="1" noChangeArrowheads="1"/>
          </p:cNvSpPr>
          <p:nvPr>
            <p:ph type="title"/>
          </p:nvPr>
        </p:nvSpPr>
        <p:spPr/>
        <p:txBody>
          <a:bodyPr/>
          <a:lstStyle/>
          <a:p>
            <a:r>
              <a:rPr lang="en-US" sz="2800" dirty="0" smtClean="0"/>
              <a:t>How much planning does a project need?</a:t>
            </a:r>
            <a:r>
              <a:rPr lang="en-US" dirty="0" smtClean="0"/>
              <a:t/>
            </a:r>
            <a:br>
              <a:rPr lang="en-US"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1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354655936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2053"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4"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2055" name="Text Box 6"/>
          <p:cNvSpPr txBox="1">
            <a:spLocks noChangeArrowheads="1"/>
          </p:cNvSpPr>
          <p:nvPr/>
        </p:nvSpPr>
        <p:spPr bwMode="auto">
          <a:xfrm>
            <a:off x="3305651" y="1859484"/>
            <a:ext cx="2867062"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Milestone and Risk Driven</a:t>
            </a:r>
          </a:p>
          <a:p>
            <a:pPr defTabSz="631825"/>
            <a:r>
              <a:rPr lang="en-US" dirty="0">
                <a:solidFill>
                  <a:prstClr val="black"/>
                </a:solidFill>
                <a:latin typeface="Calibri"/>
              </a:rPr>
              <a:t>++ active</a:t>
            </a:r>
          </a:p>
          <a:p>
            <a:pPr defTabSz="631825"/>
            <a:r>
              <a:rPr lang="en-US" dirty="0">
                <a:solidFill>
                  <a:prstClr val="black"/>
                </a:solidFill>
                <a:latin typeface="Calibri"/>
              </a:rPr>
              <a:t>+ Partial results early</a:t>
            </a:r>
          </a:p>
          <a:p>
            <a:pPr defTabSz="631825"/>
            <a:r>
              <a:rPr lang="en-US" dirty="0">
                <a:solidFill>
                  <a:prstClr val="black"/>
                </a:solidFill>
                <a:latin typeface="Calibri"/>
              </a:rPr>
              <a:t>- Hard: long-term planning</a:t>
            </a:r>
          </a:p>
          <a:p>
            <a:pPr defTabSz="631825"/>
            <a:r>
              <a:rPr lang="en-US" dirty="0">
                <a:solidFill>
                  <a:prstClr val="black"/>
                </a:solidFill>
                <a:latin typeface="Calibri"/>
              </a:rPr>
              <a:t>- Relatively high effort</a:t>
            </a:r>
          </a:p>
        </p:txBody>
      </p:sp>
      <p:sp>
        <p:nvSpPr>
          <p:cNvPr id="2056" name="Line 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aphicFrame>
        <p:nvGraphicFramePr>
          <p:cNvPr id="2050" name="Object 8"/>
          <p:cNvGraphicFramePr>
            <a:graphicFrameLocks noChangeAspect="1"/>
          </p:cNvGraphicFramePr>
          <p:nvPr/>
        </p:nvGraphicFramePr>
        <p:xfrm>
          <a:off x="3721100" y="3613150"/>
          <a:ext cx="3371850" cy="3244850"/>
        </p:xfrm>
        <a:graphic>
          <a:graphicData uri="http://schemas.openxmlformats.org/presentationml/2006/ole">
            <mc:AlternateContent xmlns:mc="http://schemas.openxmlformats.org/markup-compatibility/2006">
              <mc:Choice xmlns:v="urn:schemas-microsoft-com:vml" Requires="v">
                <p:oleObj spid="_x0000_s2093" name="Paint Shop Pro Image" r:id="rId4" imgW="3931707" imgH="3785366" progId="">
                  <p:embed/>
                </p:oleObj>
              </mc:Choice>
              <mc:Fallback>
                <p:oleObj name="Paint Shop Pro Image" r:id="rId4" imgW="3931707" imgH="378536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1100" y="3613150"/>
                        <a:ext cx="3371850" cy="324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7" name="Line 9"/>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8" name="Line 10"/>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2059" name="Rectangle 11"/>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2060" name="Rectangle 12"/>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2061" name="Rectangle 13"/>
          <p:cNvSpPr>
            <a:spLocks noChangeArrowheads="1"/>
          </p:cNvSpPr>
          <p:nvPr/>
        </p:nvSpPr>
        <p:spPr bwMode="auto">
          <a:xfrm>
            <a:off x="5948363" y="2727995"/>
            <a:ext cx="1342305"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2062" name="AutoShape 14"/>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063" name="AutoShape 15"/>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17"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0"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1"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37</a:t>
            </a:fld>
            <a:endParaRPr lang="en-US">
              <a:solidFill>
                <a:prstClr val="black">
                  <a:tint val="75000"/>
                </a:prstClr>
              </a:solidFill>
            </a:endParaRPr>
          </a:p>
        </p:txBody>
      </p:sp>
    </p:spTree>
    <p:extLst>
      <p:ext uri="{BB962C8B-B14F-4D97-AF65-F5344CB8AC3E}">
        <p14:creationId xmlns:p14="http://schemas.microsoft.com/office/powerpoint/2010/main" val="281323542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Line 3"/>
          <p:cNvSpPr>
            <a:spLocks noChangeShapeType="1"/>
          </p:cNvSpPr>
          <p:nvPr/>
        </p:nvSpPr>
        <p:spPr bwMode="auto">
          <a:xfrm>
            <a:off x="938213" y="352742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3012" name="Oval 4"/>
          <p:cNvSpPr>
            <a:spLocks noChangeArrowheads="1"/>
          </p:cNvSpPr>
          <p:nvPr/>
        </p:nvSpPr>
        <p:spPr bwMode="auto">
          <a:xfrm>
            <a:off x="81438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3" name="Oval 5"/>
          <p:cNvSpPr>
            <a:spLocks noChangeArrowheads="1"/>
          </p:cNvSpPr>
          <p:nvPr/>
        </p:nvSpPr>
        <p:spPr bwMode="auto">
          <a:xfrm>
            <a:off x="8326438" y="346233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3014" name="Text Box 6"/>
          <p:cNvSpPr txBox="1">
            <a:spLocks noChangeArrowheads="1"/>
          </p:cNvSpPr>
          <p:nvPr/>
        </p:nvSpPr>
        <p:spPr bwMode="auto">
          <a:xfrm>
            <a:off x="1270000" y="1820235"/>
            <a:ext cx="2835503" cy="1492260"/>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err="1">
                <a:solidFill>
                  <a:srgbClr val="2358A7"/>
                </a:solidFill>
                <a:latin typeface="Calibri"/>
              </a:rPr>
              <a:t>eXtreme</a:t>
            </a:r>
            <a:r>
              <a:rPr lang="en-US" sz="2000" dirty="0">
                <a:solidFill>
                  <a:srgbClr val="2358A7"/>
                </a:solidFill>
                <a:latin typeface="Calibri"/>
              </a:rPr>
              <a:t> Programming</a:t>
            </a:r>
            <a:endParaRPr lang="en-US" dirty="0">
              <a:solidFill>
                <a:prstClr val="black"/>
              </a:solidFill>
              <a:latin typeface="Calibri"/>
            </a:endParaRPr>
          </a:p>
          <a:p>
            <a:pPr defTabSz="631825"/>
            <a:r>
              <a:rPr lang="en-US" dirty="0">
                <a:solidFill>
                  <a:prstClr val="black"/>
                </a:solidFill>
                <a:latin typeface="Calibri"/>
              </a:rPr>
              <a:t>+ Early core results</a:t>
            </a:r>
          </a:p>
          <a:p>
            <a:pPr defTabSz="631825"/>
            <a:r>
              <a:rPr lang="en-US" dirty="0">
                <a:solidFill>
                  <a:prstClr val="black"/>
                </a:solidFill>
                <a:latin typeface="Calibri"/>
              </a:rPr>
              <a:t>++ Changes unproblematic</a:t>
            </a:r>
          </a:p>
          <a:p>
            <a:pPr defTabSz="631825"/>
            <a:r>
              <a:rPr lang="en-US" dirty="0">
                <a:solidFill>
                  <a:prstClr val="black"/>
                </a:solidFill>
                <a:latin typeface="Calibri"/>
              </a:rPr>
              <a:t>- Hard to do in large projects</a:t>
            </a:r>
          </a:p>
          <a:p>
            <a:pPr defTabSz="631825"/>
            <a:r>
              <a:rPr lang="en-US" dirty="0">
                <a:solidFill>
                  <a:prstClr val="black"/>
                </a:solidFill>
                <a:latin typeface="Calibri"/>
              </a:rPr>
              <a:t>- Relies on self-discipline</a:t>
            </a:r>
            <a:endParaRPr lang="en-US" sz="1500" dirty="0">
              <a:solidFill>
                <a:prstClr val="black"/>
              </a:solidFill>
              <a:latin typeface="Calibri"/>
            </a:endParaRPr>
          </a:p>
        </p:txBody>
      </p:sp>
      <p:sp>
        <p:nvSpPr>
          <p:cNvPr id="43015" name="Line 7"/>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pic>
        <p:nvPicPr>
          <p:cNvPr id="43016"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32000" y="4049713"/>
            <a:ext cx="1724025" cy="1566862"/>
          </a:xfrm>
          <a:prstGeom prst="rect">
            <a:avLst/>
          </a:prstGeom>
          <a:noFill/>
          <a:ln w="6350">
            <a:noFill/>
            <a:miter lim="800000"/>
            <a:headEnd/>
            <a:tailEnd/>
          </a:ln>
        </p:spPr>
      </p:pic>
      <p:sp>
        <p:nvSpPr>
          <p:cNvPr id="43017" name="Line 9"/>
          <p:cNvSpPr>
            <a:spLocks noChangeShapeType="1"/>
          </p:cNvSpPr>
          <p:nvPr/>
        </p:nvSpPr>
        <p:spPr bwMode="auto">
          <a:xfrm>
            <a:off x="2662238" y="3395663"/>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8" name="Line 10"/>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19" name="Line 11"/>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0" name="Rectangle 12"/>
          <p:cNvSpPr>
            <a:spLocks noChangeArrowheads="1"/>
          </p:cNvSpPr>
          <p:nvPr/>
        </p:nvSpPr>
        <p:spPr bwMode="auto">
          <a:xfrm>
            <a:off x="7489825" y="2727996"/>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3021" name="Rectangle 13"/>
          <p:cNvSpPr>
            <a:spLocks noChangeArrowheads="1"/>
          </p:cNvSpPr>
          <p:nvPr/>
        </p:nvSpPr>
        <p:spPr bwMode="auto">
          <a:xfrm>
            <a:off x="492125" y="299825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3022" name="Rectangle 14"/>
          <p:cNvSpPr>
            <a:spLocks noChangeArrowheads="1"/>
          </p:cNvSpPr>
          <p:nvPr/>
        </p:nvSpPr>
        <p:spPr bwMode="auto">
          <a:xfrm>
            <a:off x="5948363" y="2727996"/>
            <a:ext cx="1307140"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3023" name="Rectangle 15"/>
          <p:cNvSpPr>
            <a:spLocks noChangeArrowheads="1"/>
          </p:cNvSpPr>
          <p:nvPr/>
        </p:nvSpPr>
        <p:spPr bwMode="auto">
          <a:xfrm>
            <a:off x="4078288" y="2727996"/>
            <a:ext cx="1501904"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3024" name="Line 16"/>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5" name="Line 17"/>
          <p:cNvSpPr>
            <a:spLocks noChangeShapeType="1"/>
          </p:cNvSpPr>
          <p:nvPr/>
        </p:nvSpPr>
        <p:spPr bwMode="auto">
          <a:xfrm>
            <a:off x="5124450"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6" name="Line 18"/>
          <p:cNvSpPr>
            <a:spLocks noChangeShapeType="1"/>
          </p:cNvSpPr>
          <p:nvPr/>
        </p:nvSpPr>
        <p:spPr bwMode="auto">
          <a:xfrm>
            <a:off x="6726238" y="3462338"/>
            <a:ext cx="0" cy="195262"/>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3027" name="AutoShape 19"/>
          <p:cNvSpPr>
            <a:spLocks noChangeArrowheads="1"/>
          </p:cNvSpPr>
          <p:nvPr/>
        </p:nvSpPr>
        <p:spPr bwMode="auto">
          <a:xfrm>
            <a:off x="6650038" y="3395663"/>
            <a:ext cx="246062"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8" name="AutoShape 20"/>
          <p:cNvSpPr>
            <a:spLocks noChangeArrowheads="1"/>
          </p:cNvSpPr>
          <p:nvPr/>
        </p:nvSpPr>
        <p:spPr bwMode="auto">
          <a:xfrm>
            <a:off x="49879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43029" name="AutoShape 21"/>
          <p:cNvSpPr>
            <a:spLocks noChangeArrowheads="1"/>
          </p:cNvSpPr>
          <p:nvPr/>
        </p:nvSpPr>
        <p:spPr bwMode="auto">
          <a:xfrm>
            <a:off x="2524125" y="3395663"/>
            <a:ext cx="246063" cy="261937"/>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sp>
        <p:nvSpPr>
          <p:cNvPr id="23" name="Rectangle 2"/>
          <p:cNvSpPr>
            <a:spLocks noGrp="1" noChangeArrowheads="1"/>
          </p:cNvSpPr>
          <p:nvPr>
            <p:ph type="title"/>
          </p:nvPr>
        </p:nvSpPr>
        <p:spPr/>
        <p:txBody>
          <a:bodyPr/>
          <a:lstStyle/>
          <a:p>
            <a:r>
              <a:rPr lang="en-US" sz="2800" dirty="0" smtClean="0"/>
              <a:t>How much planning does a project need?</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2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312670250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reeform 2"/>
          <p:cNvSpPr>
            <a:spLocks/>
          </p:cNvSpPr>
          <p:nvPr/>
        </p:nvSpPr>
        <p:spPr bwMode="auto">
          <a:xfrm>
            <a:off x="3741738" y="4778375"/>
            <a:ext cx="1303337" cy="2079625"/>
          </a:xfrm>
          <a:custGeom>
            <a:avLst/>
            <a:gdLst>
              <a:gd name="T0" fmla="*/ 862050 w 1016"/>
              <a:gd name="T1" fmla="*/ 32664 h 1528"/>
              <a:gd name="T2" fmla="*/ 307875 w 1016"/>
              <a:gd name="T3" fmla="*/ 293978 h 1528"/>
              <a:gd name="T4" fmla="*/ 123150 w 1016"/>
              <a:gd name="T5" fmla="*/ 685950 h 1528"/>
              <a:gd name="T6" fmla="*/ 246300 w 1016"/>
              <a:gd name="T7" fmla="*/ 1208578 h 1528"/>
              <a:gd name="T8" fmla="*/ 61575 w 1016"/>
              <a:gd name="T9" fmla="*/ 1404564 h 1528"/>
              <a:gd name="T10" fmla="*/ 123150 w 1016"/>
              <a:gd name="T11" fmla="*/ 1992520 h 1528"/>
              <a:gd name="T12" fmla="*/ 800475 w 1016"/>
              <a:gd name="T13" fmla="*/ 1796535 h 1528"/>
              <a:gd name="T14" fmla="*/ 1293075 w 1016"/>
              <a:gd name="T15" fmla="*/ 293978 h 1528"/>
              <a:gd name="T16" fmla="*/ 862050 w 1016"/>
              <a:gd name="T17" fmla="*/ 32664 h 15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6"/>
              <a:gd name="T28" fmla="*/ 0 h 1528"/>
              <a:gd name="T29" fmla="*/ 1016 w 1016"/>
              <a:gd name="T30" fmla="*/ 1528 h 15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6" h="1528">
                <a:moveTo>
                  <a:pt x="672" y="24"/>
                </a:moveTo>
                <a:cubicBezTo>
                  <a:pt x="544" y="24"/>
                  <a:pt x="336" y="136"/>
                  <a:pt x="240" y="216"/>
                </a:cubicBezTo>
                <a:cubicBezTo>
                  <a:pt x="144" y="296"/>
                  <a:pt x="104" y="392"/>
                  <a:pt x="96" y="504"/>
                </a:cubicBezTo>
                <a:cubicBezTo>
                  <a:pt x="88" y="616"/>
                  <a:pt x="200" y="800"/>
                  <a:pt x="192" y="888"/>
                </a:cubicBezTo>
                <a:cubicBezTo>
                  <a:pt x="184" y="976"/>
                  <a:pt x="64" y="936"/>
                  <a:pt x="48" y="1032"/>
                </a:cubicBezTo>
                <a:cubicBezTo>
                  <a:pt x="32" y="1128"/>
                  <a:pt x="0" y="1416"/>
                  <a:pt x="96" y="1464"/>
                </a:cubicBezTo>
                <a:cubicBezTo>
                  <a:pt x="192" y="1512"/>
                  <a:pt x="472" y="1528"/>
                  <a:pt x="624" y="1320"/>
                </a:cubicBezTo>
                <a:cubicBezTo>
                  <a:pt x="776" y="1112"/>
                  <a:pt x="1000" y="432"/>
                  <a:pt x="1008" y="216"/>
                </a:cubicBezTo>
                <a:cubicBezTo>
                  <a:pt x="1016" y="0"/>
                  <a:pt x="800" y="24"/>
                  <a:pt x="672" y="24"/>
                </a:cubicBezTo>
                <a:close/>
              </a:path>
            </a:pathLst>
          </a:custGeom>
          <a:solidFill>
            <a:schemeClr val="bg1"/>
          </a:solidFill>
          <a:ln w="6350">
            <a:noFill/>
            <a:round/>
            <a:headEnd/>
            <a:tailEnd/>
          </a:ln>
        </p:spPr>
        <p:txBody>
          <a:bodyPr wrap="none" anchor="ctr"/>
          <a:lstStyle/>
          <a:p>
            <a:endParaRPr lang="de-DE">
              <a:solidFill>
                <a:prstClr val="black"/>
              </a:solidFill>
              <a:latin typeface="Calibri"/>
            </a:endParaRPr>
          </a:p>
        </p:txBody>
      </p:sp>
      <p:sp>
        <p:nvSpPr>
          <p:cNvPr id="44036" name="Line 4"/>
          <p:cNvSpPr>
            <a:spLocks noChangeShapeType="1"/>
          </p:cNvSpPr>
          <p:nvPr/>
        </p:nvSpPr>
        <p:spPr bwMode="auto">
          <a:xfrm>
            <a:off x="923925" y="4092575"/>
            <a:ext cx="7388225" cy="0"/>
          </a:xfrm>
          <a:prstGeom prst="line">
            <a:avLst/>
          </a:prstGeom>
          <a:noFill/>
          <a:ln w="38100">
            <a:solidFill>
              <a:schemeClr val="tx1"/>
            </a:solidFill>
            <a:round/>
            <a:headEnd type="triangle" w="med" len="med"/>
            <a:tailEnd type="triangle" w="med" len="med"/>
          </a:ln>
        </p:spPr>
        <p:txBody>
          <a:bodyPr wrap="none" anchor="ctr"/>
          <a:lstStyle/>
          <a:p>
            <a:endParaRPr lang="de-DE">
              <a:solidFill>
                <a:prstClr val="black"/>
              </a:solidFill>
              <a:latin typeface="Calibri"/>
            </a:endParaRPr>
          </a:p>
        </p:txBody>
      </p:sp>
      <p:sp>
        <p:nvSpPr>
          <p:cNvPr id="44037" name="Oval 5"/>
          <p:cNvSpPr>
            <a:spLocks noChangeArrowheads="1"/>
          </p:cNvSpPr>
          <p:nvPr/>
        </p:nvSpPr>
        <p:spPr bwMode="auto">
          <a:xfrm>
            <a:off x="80010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8" name="Oval 6"/>
          <p:cNvSpPr>
            <a:spLocks noChangeArrowheads="1"/>
          </p:cNvSpPr>
          <p:nvPr/>
        </p:nvSpPr>
        <p:spPr bwMode="auto">
          <a:xfrm>
            <a:off x="8312150" y="4027488"/>
            <a:ext cx="123825" cy="130175"/>
          </a:xfrm>
          <a:prstGeom prst="ellipse">
            <a:avLst/>
          </a:prstGeom>
          <a:solidFill>
            <a:schemeClr val="accent1"/>
          </a:solidFill>
          <a:ln w="6350">
            <a:solidFill>
              <a:schemeClr val="tx1"/>
            </a:solidFill>
            <a:round/>
            <a:headEnd/>
            <a:tailEnd/>
          </a:ln>
        </p:spPr>
        <p:txBody>
          <a:bodyPr wrap="none" anchor="ctr"/>
          <a:lstStyle/>
          <a:p>
            <a:endParaRPr lang="de-DE">
              <a:solidFill>
                <a:prstClr val="black"/>
              </a:solidFill>
              <a:latin typeface="Calibri"/>
            </a:endParaRPr>
          </a:p>
        </p:txBody>
      </p:sp>
      <p:sp>
        <p:nvSpPr>
          <p:cNvPr id="44039" name="Line 7"/>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0" name="Line 8"/>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2" name="Group 9"/>
          <p:cNvGrpSpPr>
            <a:grpSpLocks/>
          </p:cNvGrpSpPr>
          <p:nvPr/>
        </p:nvGrpSpPr>
        <p:grpSpPr bwMode="auto">
          <a:xfrm>
            <a:off x="2647950" y="4224341"/>
            <a:ext cx="2263775" cy="310920"/>
            <a:chOff x="2075" y="2688"/>
            <a:chExt cx="1765" cy="229"/>
          </a:xfrm>
        </p:grpSpPr>
        <p:sp>
          <p:nvSpPr>
            <p:cNvPr id="44402" name="Text Box 10"/>
            <p:cNvSpPr txBox="1">
              <a:spLocks noChangeArrowheads="1"/>
            </p:cNvSpPr>
            <p:nvPr/>
          </p:nvSpPr>
          <p:spPr bwMode="auto">
            <a:xfrm>
              <a:off x="2110" y="2691"/>
              <a:ext cx="1002" cy="226"/>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srgbClr val="6600CC"/>
                  </a:solidFill>
                  <a:latin typeface="Calibri"/>
                </a:rPr>
                <a:t>Agile Methods</a:t>
              </a:r>
            </a:p>
          </p:txBody>
        </p:sp>
        <p:sp>
          <p:nvSpPr>
            <p:cNvPr id="44403" name="Line 11"/>
            <p:cNvSpPr>
              <a:spLocks noChangeShapeType="1"/>
            </p:cNvSpPr>
            <p:nvPr/>
          </p:nvSpPr>
          <p:spPr bwMode="auto">
            <a:xfrm>
              <a:off x="2075" y="2688"/>
              <a:ext cx="1765" cy="0"/>
            </a:xfrm>
            <a:prstGeom prst="line">
              <a:avLst/>
            </a:prstGeom>
            <a:noFill/>
            <a:ln w="38100">
              <a:solidFill>
                <a:srgbClr val="FFCC00"/>
              </a:solidFill>
              <a:round/>
              <a:headEnd type="triangle" w="med" len="med"/>
              <a:tailEnd type="triangle" w="med" len="med"/>
            </a:ln>
          </p:spPr>
          <p:txBody>
            <a:bodyPr wrap="none" anchor="ctr"/>
            <a:lstStyle/>
            <a:p>
              <a:endParaRPr lang="de-DE">
                <a:solidFill>
                  <a:prstClr val="black"/>
                </a:solidFill>
                <a:latin typeface="Calibri"/>
              </a:endParaRPr>
            </a:p>
          </p:txBody>
        </p:sp>
      </p:grpSp>
      <p:sp>
        <p:nvSpPr>
          <p:cNvPr id="44042" name="Line 12"/>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3" name="Line 13"/>
          <p:cNvSpPr>
            <a:spLocks noChangeShapeType="1"/>
          </p:cNvSpPr>
          <p:nvPr/>
        </p:nvSpPr>
        <p:spPr bwMode="auto">
          <a:xfrm>
            <a:off x="4187825"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4" name="Line 14"/>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5" name="Line 15"/>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6" name="Rectangle 16"/>
          <p:cNvSpPr>
            <a:spLocks noChangeArrowheads="1"/>
          </p:cNvSpPr>
          <p:nvPr/>
        </p:nvSpPr>
        <p:spPr bwMode="auto">
          <a:xfrm>
            <a:off x="7475538" y="3294734"/>
            <a:ext cx="1310408" cy="630486"/>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Fine grained</a:t>
            </a:r>
          </a:p>
          <a:p>
            <a:pPr defTabSz="631825"/>
            <a:r>
              <a:rPr lang="en-US" dirty="0">
                <a:solidFill>
                  <a:srgbClr val="2358A7"/>
                </a:solidFill>
                <a:latin typeface="Calibri"/>
              </a:rPr>
              <a:t>Contracts</a:t>
            </a:r>
          </a:p>
        </p:txBody>
      </p:sp>
      <p:sp>
        <p:nvSpPr>
          <p:cNvPr id="44047" name="Rectangle 17"/>
          <p:cNvSpPr>
            <a:spLocks noChangeArrowheads="1"/>
          </p:cNvSpPr>
          <p:nvPr/>
        </p:nvSpPr>
        <p:spPr bwMode="auto">
          <a:xfrm>
            <a:off x="458788" y="3563407"/>
            <a:ext cx="779752" cy="353487"/>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ad hoc</a:t>
            </a:r>
          </a:p>
        </p:txBody>
      </p:sp>
      <p:sp>
        <p:nvSpPr>
          <p:cNvPr id="44048" name="Line 18"/>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49" name="Line 19"/>
          <p:cNvSpPr>
            <a:spLocks noChangeShapeType="1"/>
          </p:cNvSpPr>
          <p:nvPr/>
        </p:nvSpPr>
        <p:spPr bwMode="auto">
          <a:xfrm>
            <a:off x="2647950" y="3962400"/>
            <a:ext cx="0" cy="195263"/>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0" name="Line 20"/>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1" name="Line 21"/>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2" name="Line 22"/>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3" name="Line 23"/>
          <p:cNvSpPr>
            <a:spLocks noChangeShapeType="1"/>
          </p:cNvSpPr>
          <p:nvPr/>
        </p:nvSpPr>
        <p:spPr bwMode="auto">
          <a:xfrm>
            <a:off x="5110163"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sp>
        <p:nvSpPr>
          <p:cNvPr id="44054" name="Line 24"/>
          <p:cNvSpPr>
            <a:spLocks noChangeShapeType="1"/>
          </p:cNvSpPr>
          <p:nvPr/>
        </p:nvSpPr>
        <p:spPr bwMode="auto">
          <a:xfrm>
            <a:off x="6711950" y="4027488"/>
            <a:ext cx="0" cy="196850"/>
          </a:xfrm>
          <a:prstGeom prst="line">
            <a:avLst/>
          </a:prstGeom>
          <a:noFill/>
          <a:ln w="6350">
            <a:solidFill>
              <a:schemeClr val="tx1"/>
            </a:solidFill>
            <a:round/>
            <a:headEnd/>
            <a:tailEnd/>
          </a:ln>
        </p:spPr>
        <p:txBody>
          <a:bodyPr wrap="none" anchor="ctr"/>
          <a:lstStyle/>
          <a:p>
            <a:endParaRPr lang="de-DE">
              <a:solidFill>
                <a:prstClr val="black"/>
              </a:solidFill>
              <a:latin typeface="Calibri"/>
            </a:endParaRPr>
          </a:p>
        </p:txBody>
      </p:sp>
      <p:grpSp>
        <p:nvGrpSpPr>
          <p:cNvPr id="3" name="Group 25"/>
          <p:cNvGrpSpPr>
            <a:grpSpLocks/>
          </p:cNvGrpSpPr>
          <p:nvPr/>
        </p:nvGrpSpPr>
        <p:grpSpPr bwMode="auto">
          <a:xfrm>
            <a:off x="5935662" y="3295431"/>
            <a:ext cx="1307691" cy="928905"/>
            <a:chOff x="4638" y="2005"/>
            <a:chExt cx="1019" cy="683"/>
          </a:xfrm>
        </p:grpSpPr>
        <p:sp>
          <p:nvSpPr>
            <p:cNvPr id="44400" name="Rectangle 26"/>
            <p:cNvSpPr>
              <a:spLocks noChangeArrowheads="1"/>
            </p:cNvSpPr>
            <p:nvPr/>
          </p:nvSpPr>
          <p:spPr bwMode="auto">
            <a:xfrm>
              <a:off x="4638" y="2005"/>
              <a:ext cx="1019"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&amp;</a:t>
              </a:r>
            </a:p>
            <a:p>
              <a:pPr defTabSz="631825"/>
              <a:r>
                <a:rPr lang="en-US" dirty="0">
                  <a:solidFill>
                    <a:srgbClr val="2358A7"/>
                  </a:solidFill>
                  <a:latin typeface="Calibri"/>
                </a:rPr>
                <a:t>Plan Driven</a:t>
              </a:r>
            </a:p>
          </p:txBody>
        </p:sp>
        <p:sp>
          <p:nvSpPr>
            <p:cNvPr id="44401" name="AutoShape 27"/>
            <p:cNvSpPr>
              <a:spLocks noChangeArrowheads="1"/>
            </p:cNvSpPr>
            <p:nvPr/>
          </p:nvSpPr>
          <p:spPr bwMode="auto">
            <a:xfrm>
              <a:off x="5184"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4" name="Group 28"/>
          <p:cNvGrpSpPr>
            <a:grpSpLocks/>
          </p:cNvGrpSpPr>
          <p:nvPr/>
        </p:nvGrpSpPr>
        <p:grpSpPr bwMode="auto">
          <a:xfrm>
            <a:off x="4065589" y="3295431"/>
            <a:ext cx="1501479" cy="928905"/>
            <a:chOff x="3180" y="2005"/>
            <a:chExt cx="1170" cy="683"/>
          </a:xfrm>
        </p:grpSpPr>
        <p:sp>
          <p:nvSpPr>
            <p:cNvPr id="44398" name="Rectangle 29"/>
            <p:cNvSpPr>
              <a:spLocks noChangeArrowheads="1"/>
            </p:cNvSpPr>
            <p:nvPr/>
          </p:nvSpPr>
          <p:spPr bwMode="auto">
            <a:xfrm>
              <a:off x="3180" y="2005"/>
              <a:ext cx="1170"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a:solidFill>
                    <a:srgbClr val="2358A7"/>
                  </a:solidFill>
                  <a:latin typeface="Calibri"/>
                </a:rPr>
                <a:t>Milestone and </a:t>
              </a:r>
              <a:br>
                <a:rPr lang="en-US" dirty="0">
                  <a:solidFill>
                    <a:srgbClr val="2358A7"/>
                  </a:solidFill>
                  <a:latin typeface="Calibri"/>
                </a:rPr>
              </a:br>
              <a:r>
                <a:rPr lang="en-US" dirty="0">
                  <a:solidFill>
                    <a:srgbClr val="2358A7"/>
                  </a:solidFill>
                  <a:latin typeface="Calibri"/>
                </a:rPr>
                <a:t>Risk Driven</a:t>
              </a:r>
            </a:p>
          </p:txBody>
        </p:sp>
        <p:sp>
          <p:nvSpPr>
            <p:cNvPr id="44399" name="AutoShape 30"/>
            <p:cNvSpPr>
              <a:spLocks noChangeArrowheads="1"/>
            </p:cNvSpPr>
            <p:nvPr/>
          </p:nvSpPr>
          <p:spPr bwMode="auto">
            <a:xfrm>
              <a:off x="388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5" name="Group 31"/>
          <p:cNvGrpSpPr>
            <a:grpSpLocks/>
          </p:cNvGrpSpPr>
          <p:nvPr/>
        </p:nvGrpSpPr>
        <p:grpSpPr bwMode="auto">
          <a:xfrm>
            <a:off x="1806576" y="3295431"/>
            <a:ext cx="1417627" cy="928905"/>
            <a:chOff x="1419" y="2005"/>
            <a:chExt cx="1106" cy="683"/>
          </a:xfrm>
        </p:grpSpPr>
        <p:sp>
          <p:nvSpPr>
            <p:cNvPr id="44396" name="Rectangle 32"/>
            <p:cNvSpPr>
              <a:spLocks noChangeArrowheads="1"/>
            </p:cNvSpPr>
            <p:nvPr/>
          </p:nvSpPr>
          <p:spPr bwMode="auto">
            <a:xfrm>
              <a:off x="1419" y="2005"/>
              <a:ext cx="1106" cy="464"/>
            </a:xfrm>
            <a:prstGeom prst="rect">
              <a:avLst/>
            </a:prstGeom>
            <a:noFill/>
            <a:ln w="6350">
              <a:noFill/>
              <a:miter lim="800000"/>
              <a:headEnd/>
              <a:tailEnd/>
            </a:ln>
          </p:spPr>
          <p:txBody>
            <a:bodyPr wrap="none" lIns="75749" tIns="37874" rIns="75749" bIns="37874" anchor="ctr" anchorCtr="1">
              <a:spAutoFit/>
            </a:bodyPr>
            <a:lstStyle/>
            <a:p>
              <a:pPr defTabSz="631825"/>
              <a:r>
                <a:rPr lang="en-US" dirty="0" err="1">
                  <a:solidFill>
                    <a:srgbClr val="2358A7"/>
                  </a:solidFill>
                  <a:latin typeface="Calibri"/>
                </a:rPr>
                <a:t>eXtreme</a:t>
              </a:r>
              <a:r>
                <a:rPr lang="en-US" dirty="0">
                  <a:solidFill>
                    <a:srgbClr val="2358A7"/>
                  </a:solidFill>
                  <a:latin typeface="Calibri"/>
                </a:rPr>
                <a:t> </a:t>
              </a:r>
              <a:br>
                <a:rPr lang="en-US" dirty="0">
                  <a:solidFill>
                    <a:srgbClr val="2358A7"/>
                  </a:solidFill>
                  <a:latin typeface="Calibri"/>
                </a:rPr>
              </a:br>
              <a:r>
                <a:rPr lang="en-US" dirty="0">
                  <a:solidFill>
                    <a:srgbClr val="2358A7"/>
                  </a:solidFill>
                  <a:latin typeface="Calibri"/>
                </a:rPr>
                <a:t>Programming</a:t>
              </a:r>
            </a:p>
          </p:txBody>
        </p:sp>
        <p:sp>
          <p:nvSpPr>
            <p:cNvPr id="44397" name="AutoShape 33"/>
            <p:cNvSpPr>
              <a:spLocks noChangeArrowheads="1"/>
            </p:cNvSpPr>
            <p:nvPr/>
          </p:nvSpPr>
          <p:spPr bwMode="auto">
            <a:xfrm>
              <a:off x="19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grpSp>
        <p:nvGrpSpPr>
          <p:cNvPr id="6" name="Group 34"/>
          <p:cNvGrpSpPr>
            <a:grpSpLocks/>
          </p:cNvGrpSpPr>
          <p:nvPr/>
        </p:nvGrpSpPr>
        <p:grpSpPr bwMode="auto">
          <a:xfrm>
            <a:off x="2267533" y="1485447"/>
            <a:ext cx="2960058" cy="5188404"/>
            <a:chOff x="1779" y="676"/>
            <a:chExt cx="2307" cy="3813"/>
          </a:xfrm>
        </p:grpSpPr>
        <p:grpSp>
          <p:nvGrpSpPr>
            <p:cNvPr id="7" name="Group 35"/>
            <p:cNvGrpSpPr>
              <a:grpSpLocks/>
            </p:cNvGrpSpPr>
            <p:nvPr/>
          </p:nvGrpSpPr>
          <p:grpSpPr bwMode="auto">
            <a:xfrm>
              <a:off x="1779" y="676"/>
              <a:ext cx="2307" cy="3813"/>
              <a:chOff x="1779" y="676"/>
              <a:chExt cx="2307" cy="3813"/>
            </a:xfrm>
          </p:grpSpPr>
          <p:sp>
            <p:nvSpPr>
              <p:cNvPr id="44061" name="Text Box 36"/>
              <p:cNvSpPr txBox="1">
                <a:spLocks noChangeArrowheads="1"/>
              </p:cNvSpPr>
              <p:nvPr/>
            </p:nvSpPr>
            <p:spPr bwMode="auto">
              <a:xfrm>
                <a:off x="1779" y="676"/>
                <a:ext cx="2307" cy="1097"/>
              </a:xfrm>
              <a:prstGeom prst="rect">
                <a:avLst/>
              </a:prstGeom>
              <a:noFill/>
              <a:ln w="6350">
                <a:noFill/>
                <a:miter lim="800000"/>
                <a:headEnd/>
                <a:tailEnd/>
              </a:ln>
            </p:spPr>
            <p:txBody>
              <a:bodyPr wrap="none" lIns="75749" tIns="37874" rIns="75749" bIns="37874" anchor="ctr" anchorCtr="1">
                <a:spAutoFit/>
              </a:bodyPr>
              <a:lstStyle/>
              <a:p>
                <a:pPr defTabSz="631825"/>
                <a:r>
                  <a:rPr lang="en-US" sz="2000" dirty="0">
                    <a:solidFill>
                      <a:srgbClr val="2358A7"/>
                    </a:solidFill>
                    <a:latin typeface="Calibri"/>
                  </a:rPr>
                  <a:t>Agile Example: SCRUM</a:t>
                </a:r>
                <a:endParaRPr lang="en-US" dirty="0">
                  <a:solidFill>
                    <a:prstClr val="black"/>
                  </a:solidFill>
                  <a:latin typeface="Calibri"/>
                </a:endParaRPr>
              </a:p>
              <a:p>
                <a:pPr defTabSz="631825"/>
                <a:r>
                  <a:rPr lang="en-US" dirty="0">
                    <a:solidFill>
                      <a:prstClr val="black"/>
                    </a:solidFill>
                    <a:latin typeface="Calibri"/>
                  </a:rPr>
                  <a:t>+ midterm planning</a:t>
                </a:r>
              </a:p>
              <a:p>
                <a:pPr defTabSz="631825"/>
                <a:r>
                  <a:rPr lang="en-US" dirty="0">
                    <a:solidFill>
                      <a:prstClr val="black"/>
                    </a:solidFill>
                    <a:latin typeface="Calibri"/>
                  </a:rPr>
                  <a:t>+ quick reaction</a:t>
                </a:r>
              </a:p>
              <a:p>
                <a:pPr defTabSz="631825"/>
                <a:r>
                  <a:rPr lang="en-US" dirty="0">
                    <a:solidFill>
                      <a:prstClr val="black"/>
                    </a:solidFill>
                    <a:latin typeface="Calibri"/>
                  </a:rPr>
                  <a:t>- Relies on team qualification</a:t>
                </a:r>
              </a:p>
              <a:p>
                <a:pPr defTabSz="631825"/>
                <a:r>
                  <a:rPr lang="en-US" dirty="0">
                    <a:solidFill>
                      <a:prstClr val="black"/>
                    </a:solidFill>
                    <a:latin typeface="Calibri"/>
                  </a:rPr>
                  <a:t>- End-product not specified</a:t>
                </a:r>
              </a:p>
            </p:txBody>
          </p:sp>
          <p:grpSp>
            <p:nvGrpSpPr>
              <p:cNvPr id="8" name="Group 37"/>
              <p:cNvGrpSpPr>
                <a:grpSpLocks/>
              </p:cNvGrpSpPr>
              <p:nvPr/>
            </p:nvGrpSpPr>
            <p:grpSpPr bwMode="auto">
              <a:xfrm>
                <a:off x="1953" y="2976"/>
                <a:ext cx="1849" cy="1513"/>
                <a:chOff x="1953" y="2976"/>
                <a:chExt cx="1849" cy="1513"/>
              </a:xfrm>
            </p:grpSpPr>
            <p:pic>
              <p:nvPicPr>
                <p:cNvPr id="44064" name="Picture 3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12" y="2976"/>
                  <a:ext cx="1258" cy="1018"/>
                </a:xfrm>
                <a:prstGeom prst="rect">
                  <a:avLst/>
                </a:prstGeom>
                <a:noFill/>
                <a:ln w="6350">
                  <a:noFill/>
                  <a:miter lim="800000"/>
                  <a:headEnd/>
                  <a:tailEnd/>
                </a:ln>
              </p:spPr>
            </p:pic>
            <p:grpSp>
              <p:nvGrpSpPr>
                <p:cNvPr id="9" name="Group 39"/>
                <p:cNvGrpSpPr>
                  <a:grpSpLocks/>
                </p:cNvGrpSpPr>
                <p:nvPr/>
              </p:nvGrpSpPr>
              <p:grpSpPr bwMode="auto">
                <a:xfrm flipH="1">
                  <a:off x="3024" y="3168"/>
                  <a:ext cx="778" cy="1321"/>
                  <a:chOff x="2352" y="3024"/>
                  <a:chExt cx="778" cy="1321"/>
                </a:xfrm>
              </p:grpSpPr>
              <p:grpSp>
                <p:nvGrpSpPr>
                  <p:cNvPr id="10" name="Group 40"/>
                  <p:cNvGrpSpPr>
                    <a:grpSpLocks/>
                  </p:cNvGrpSpPr>
                  <p:nvPr/>
                </p:nvGrpSpPr>
                <p:grpSpPr bwMode="auto">
                  <a:xfrm>
                    <a:off x="2352" y="3134"/>
                    <a:ext cx="756" cy="1211"/>
                    <a:chOff x="2352" y="3134"/>
                    <a:chExt cx="756" cy="1211"/>
                  </a:xfrm>
                </p:grpSpPr>
                <p:sp>
                  <p:nvSpPr>
                    <p:cNvPr id="44196" name="Freeform 41"/>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97" name="Freeform 42"/>
                    <p:cNvSpPr>
                      <a:spLocks/>
                    </p:cNvSpPr>
                    <p:nvPr/>
                  </p:nvSpPr>
                  <p:spPr bwMode="auto">
                    <a:xfrm>
                      <a:off x="2975" y="4230"/>
                      <a:ext cx="114" cy="115"/>
                    </a:xfrm>
                    <a:custGeom>
                      <a:avLst/>
                      <a:gdLst>
                        <a:gd name="T0" fmla="*/ 5 w 798"/>
                        <a:gd name="T1" fmla="*/ 93 h 688"/>
                        <a:gd name="T2" fmla="*/ 3 w 798"/>
                        <a:gd name="T3" fmla="*/ 96 h 688"/>
                        <a:gd name="T4" fmla="*/ 0 w 798"/>
                        <a:gd name="T5" fmla="*/ 102 h 688"/>
                        <a:gd name="T6" fmla="*/ 3 w 798"/>
                        <a:gd name="T7" fmla="*/ 112 h 688"/>
                        <a:gd name="T8" fmla="*/ 17 w 798"/>
                        <a:gd name="T9" fmla="*/ 115 h 688"/>
                        <a:gd name="T10" fmla="*/ 42 w 798"/>
                        <a:gd name="T11" fmla="*/ 115 h 688"/>
                        <a:gd name="T12" fmla="*/ 61 w 798"/>
                        <a:gd name="T13" fmla="*/ 112 h 688"/>
                        <a:gd name="T14" fmla="*/ 69 w 798"/>
                        <a:gd name="T15" fmla="*/ 105 h 688"/>
                        <a:gd name="T16" fmla="*/ 81 w 798"/>
                        <a:gd name="T17" fmla="*/ 96 h 688"/>
                        <a:gd name="T18" fmla="*/ 89 w 798"/>
                        <a:gd name="T19" fmla="*/ 86 h 688"/>
                        <a:gd name="T20" fmla="*/ 97 w 798"/>
                        <a:gd name="T21" fmla="*/ 64 h 688"/>
                        <a:gd name="T22" fmla="*/ 108 w 798"/>
                        <a:gd name="T23" fmla="*/ 32 h 688"/>
                        <a:gd name="T24" fmla="*/ 114 w 798"/>
                        <a:gd name="T25" fmla="*/ 25 h 688"/>
                        <a:gd name="T26" fmla="*/ 114 w 798"/>
                        <a:gd name="T27" fmla="*/ 16 h 688"/>
                        <a:gd name="T28" fmla="*/ 114 w 798"/>
                        <a:gd name="T29" fmla="*/ 3 h 688"/>
                        <a:gd name="T30" fmla="*/ 91 w 798"/>
                        <a:gd name="T31" fmla="*/ 0 h 688"/>
                        <a:gd name="T32" fmla="*/ 50 w 798"/>
                        <a:gd name="T33" fmla="*/ 35 h 688"/>
                        <a:gd name="T34" fmla="*/ 33 w 798"/>
                        <a:gd name="T35" fmla="*/ 61 h 688"/>
                        <a:gd name="T36" fmla="*/ 22 w 798"/>
                        <a:gd name="T37" fmla="*/ 83 h 688"/>
                        <a:gd name="T38" fmla="*/ 5 w 798"/>
                        <a:gd name="T39" fmla="*/ 93 h 68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98"/>
                        <a:gd name="T61" fmla="*/ 0 h 688"/>
                        <a:gd name="T62" fmla="*/ 798 w 798"/>
                        <a:gd name="T63" fmla="*/ 688 h 68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98" h="688">
                          <a:moveTo>
                            <a:pt x="38" y="554"/>
                          </a:moveTo>
                          <a:lnTo>
                            <a:pt x="19" y="572"/>
                          </a:lnTo>
                          <a:lnTo>
                            <a:pt x="0" y="611"/>
                          </a:lnTo>
                          <a:lnTo>
                            <a:pt x="19" y="670"/>
                          </a:lnTo>
                          <a:lnTo>
                            <a:pt x="117" y="688"/>
                          </a:lnTo>
                          <a:lnTo>
                            <a:pt x="292" y="688"/>
                          </a:lnTo>
                          <a:lnTo>
                            <a:pt x="428" y="670"/>
                          </a:lnTo>
                          <a:lnTo>
                            <a:pt x="485" y="630"/>
                          </a:lnTo>
                          <a:lnTo>
                            <a:pt x="564" y="572"/>
                          </a:lnTo>
                          <a:lnTo>
                            <a:pt x="623" y="516"/>
                          </a:lnTo>
                          <a:lnTo>
                            <a:pt x="680" y="382"/>
                          </a:lnTo>
                          <a:lnTo>
                            <a:pt x="758" y="191"/>
                          </a:lnTo>
                          <a:lnTo>
                            <a:pt x="798" y="151"/>
                          </a:lnTo>
                          <a:lnTo>
                            <a:pt x="798" y="94"/>
                          </a:lnTo>
                          <a:lnTo>
                            <a:pt x="798" y="17"/>
                          </a:lnTo>
                          <a:lnTo>
                            <a:pt x="640" y="0"/>
                          </a:lnTo>
                          <a:lnTo>
                            <a:pt x="349" y="209"/>
                          </a:lnTo>
                          <a:lnTo>
                            <a:pt x="233" y="364"/>
                          </a:lnTo>
                          <a:lnTo>
                            <a:pt x="155" y="495"/>
                          </a:lnTo>
                          <a:lnTo>
                            <a:pt x="38" y="5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8" name="Freeform 43"/>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99" name="Freeform 44"/>
                    <p:cNvSpPr>
                      <a:spLocks/>
                    </p:cNvSpPr>
                    <p:nvPr/>
                  </p:nvSpPr>
                  <p:spPr bwMode="auto">
                    <a:xfrm>
                      <a:off x="2980" y="4192"/>
                      <a:ext cx="20" cy="29"/>
                    </a:xfrm>
                    <a:custGeom>
                      <a:avLst/>
                      <a:gdLst>
                        <a:gd name="T0" fmla="*/ 6 w 138"/>
                        <a:gd name="T1" fmla="*/ 0 h 172"/>
                        <a:gd name="T2" fmla="*/ 0 w 138"/>
                        <a:gd name="T3" fmla="*/ 19 h 172"/>
                        <a:gd name="T4" fmla="*/ 3 w 138"/>
                        <a:gd name="T5" fmla="*/ 25 h 172"/>
                        <a:gd name="T6" fmla="*/ 6 w 138"/>
                        <a:gd name="T7" fmla="*/ 29 h 172"/>
                        <a:gd name="T8" fmla="*/ 11 w 138"/>
                        <a:gd name="T9" fmla="*/ 25 h 172"/>
                        <a:gd name="T10" fmla="*/ 20 w 138"/>
                        <a:gd name="T11" fmla="*/ 22 h 172"/>
                        <a:gd name="T12" fmla="*/ 17 w 138"/>
                        <a:gd name="T13" fmla="*/ 16 h 172"/>
                        <a:gd name="T14" fmla="*/ 17 w 138"/>
                        <a:gd name="T15" fmla="*/ 13 h 172"/>
                        <a:gd name="T16" fmla="*/ 6 w 138"/>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8"/>
                        <a:gd name="T28" fmla="*/ 0 h 172"/>
                        <a:gd name="T29" fmla="*/ 138 w 138"/>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8" h="172">
                          <a:moveTo>
                            <a:pt x="38" y="0"/>
                          </a:moveTo>
                          <a:lnTo>
                            <a:pt x="0" y="114"/>
                          </a:lnTo>
                          <a:lnTo>
                            <a:pt x="22" y="151"/>
                          </a:lnTo>
                          <a:lnTo>
                            <a:pt x="38" y="172"/>
                          </a:lnTo>
                          <a:lnTo>
                            <a:pt x="79" y="151"/>
                          </a:lnTo>
                          <a:lnTo>
                            <a:pt x="138" y="131"/>
                          </a:lnTo>
                          <a:lnTo>
                            <a:pt x="117" y="95"/>
                          </a:lnTo>
                          <a:lnTo>
                            <a:pt x="117" y="75"/>
                          </a:lnTo>
                          <a:lnTo>
                            <a:pt x="3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0" name="Freeform 45"/>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1" name="Freeform 46"/>
                    <p:cNvSpPr>
                      <a:spLocks/>
                    </p:cNvSpPr>
                    <p:nvPr/>
                  </p:nvSpPr>
                  <p:spPr bwMode="auto">
                    <a:xfrm>
                      <a:off x="2922" y="3385"/>
                      <a:ext cx="58" cy="102"/>
                    </a:xfrm>
                    <a:custGeom>
                      <a:avLst/>
                      <a:gdLst>
                        <a:gd name="T0" fmla="*/ 0 w 408"/>
                        <a:gd name="T1" fmla="*/ 102 h 615"/>
                        <a:gd name="T2" fmla="*/ 30 w 408"/>
                        <a:gd name="T3" fmla="*/ 92 h 615"/>
                        <a:gd name="T4" fmla="*/ 47 w 408"/>
                        <a:gd name="T5" fmla="*/ 70 h 615"/>
                        <a:gd name="T6" fmla="*/ 55 w 408"/>
                        <a:gd name="T7" fmla="*/ 45 h 615"/>
                        <a:gd name="T8" fmla="*/ 58 w 408"/>
                        <a:gd name="T9" fmla="*/ 19 h 615"/>
                        <a:gd name="T10" fmla="*/ 55 w 408"/>
                        <a:gd name="T11" fmla="*/ 10 h 615"/>
                        <a:gd name="T12" fmla="*/ 53 w 408"/>
                        <a:gd name="T13" fmla="*/ 0 h 615"/>
                        <a:gd name="T14" fmla="*/ 41 w 408"/>
                        <a:gd name="T15" fmla="*/ 0 h 615"/>
                        <a:gd name="T16" fmla="*/ 30 w 408"/>
                        <a:gd name="T17" fmla="*/ 3 h 615"/>
                        <a:gd name="T18" fmla="*/ 16 w 408"/>
                        <a:gd name="T19" fmla="*/ 19 h 615"/>
                        <a:gd name="T20" fmla="*/ 11 w 408"/>
                        <a:gd name="T21" fmla="*/ 32 h 615"/>
                        <a:gd name="T22" fmla="*/ 0 w 408"/>
                        <a:gd name="T23" fmla="*/ 102 h 6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8"/>
                        <a:gd name="T37" fmla="*/ 0 h 615"/>
                        <a:gd name="T38" fmla="*/ 408 w 408"/>
                        <a:gd name="T39" fmla="*/ 615 h 6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8" h="615">
                          <a:moveTo>
                            <a:pt x="0" y="615"/>
                          </a:moveTo>
                          <a:lnTo>
                            <a:pt x="214" y="555"/>
                          </a:lnTo>
                          <a:lnTo>
                            <a:pt x="331" y="422"/>
                          </a:lnTo>
                          <a:lnTo>
                            <a:pt x="389" y="269"/>
                          </a:lnTo>
                          <a:lnTo>
                            <a:pt x="408" y="116"/>
                          </a:lnTo>
                          <a:lnTo>
                            <a:pt x="389" y="58"/>
                          </a:lnTo>
                          <a:lnTo>
                            <a:pt x="370" y="0"/>
                          </a:lnTo>
                          <a:lnTo>
                            <a:pt x="290" y="0"/>
                          </a:lnTo>
                          <a:lnTo>
                            <a:pt x="214" y="19"/>
                          </a:lnTo>
                          <a:lnTo>
                            <a:pt x="115" y="116"/>
                          </a:lnTo>
                          <a:lnTo>
                            <a:pt x="77" y="191"/>
                          </a:lnTo>
                          <a:lnTo>
                            <a:pt x="0" y="6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2" name="Freeform 47"/>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03" name="Freeform 48"/>
                    <p:cNvSpPr>
                      <a:spLocks/>
                    </p:cNvSpPr>
                    <p:nvPr/>
                  </p:nvSpPr>
                  <p:spPr bwMode="auto">
                    <a:xfrm>
                      <a:off x="2763" y="4000"/>
                      <a:ext cx="161" cy="157"/>
                    </a:xfrm>
                    <a:custGeom>
                      <a:avLst/>
                      <a:gdLst>
                        <a:gd name="T0" fmla="*/ 0 w 1128"/>
                        <a:gd name="T1" fmla="*/ 96 h 937"/>
                        <a:gd name="T2" fmla="*/ 14 w 1128"/>
                        <a:gd name="T3" fmla="*/ 105 h 937"/>
                        <a:gd name="T4" fmla="*/ 34 w 1128"/>
                        <a:gd name="T5" fmla="*/ 116 h 937"/>
                        <a:gd name="T6" fmla="*/ 55 w 1128"/>
                        <a:gd name="T7" fmla="*/ 127 h 937"/>
                        <a:gd name="T8" fmla="*/ 88 w 1128"/>
                        <a:gd name="T9" fmla="*/ 142 h 937"/>
                        <a:gd name="T10" fmla="*/ 117 w 1128"/>
                        <a:gd name="T11" fmla="*/ 154 h 937"/>
                        <a:gd name="T12" fmla="*/ 125 w 1128"/>
                        <a:gd name="T13" fmla="*/ 157 h 937"/>
                        <a:gd name="T14" fmla="*/ 139 w 1128"/>
                        <a:gd name="T15" fmla="*/ 147 h 937"/>
                        <a:gd name="T16" fmla="*/ 161 w 1128"/>
                        <a:gd name="T17" fmla="*/ 74 h 937"/>
                        <a:gd name="T18" fmla="*/ 146 w 1128"/>
                        <a:gd name="T19" fmla="*/ 56 h 937"/>
                        <a:gd name="T20" fmla="*/ 121 w 1128"/>
                        <a:gd name="T21" fmla="*/ 36 h 937"/>
                        <a:gd name="T22" fmla="*/ 106 w 1128"/>
                        <a:gd name="T23" fmla="*/ 26 h 937"/>
                        <a:gd name="T24" fmla="*/ 78 w 1128"/>
                        <a:gd name="T25" fmla="*/ 10 h 937"/>
                        <a:gd name="T26" fmla="*/ 42 w 1128"/>
                        <a:gd name="T27" fmla="*/ 3 h 937"/>
                        <a:gd name="T28" fmla="*/ 31 w 1128"/>
                        <a:gd name="T29" fmla="*/ 0 h 937"/>
                        <a:gd name="T30" fmla="*/ 14 w 1128"/>
                        <a:gd name="T31" fmla="*/ 3 h 937"/>
                        <a:gd name="T32" fmla="*/ 0 w 1128"/>
                        <a:gd name="T33" fmla="*/ 96 h 9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28"/>
                        <a:gd name="T52" fmla="*/ 0 h 937"/>
                        <a:gd name="T53" fmla="*/ 1128 w 1128"/>
                        <a:gd name="T54" fmla="*/ 937 h 93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28" h="937">
                          <a:moveTo>
                            <a:pt x="0" y="574"/>
                          </a:moveTo>
                          <a:lnTo>
                            <a:pt x="99" y="625"/>
                          </a:lnTo>
                          <a:lnTo>
                            <a:pt x="236" y="690"/>
                          </a:lnTo>
                          <a:lnTo>
                            <a:pt x="387" y="755"/>
                          </a:lnTo>
                          <a:lnTo>
                            <a:pt x="617" y="845"/>
                          </a:lnTo>
                          <a:lnTo>
                            <a:pt x="818" y="919"/>
                          </a:lnTo>
                          <a:lnTo>
                            <a:pt x="877" y="937"/>
                          </a:lnTo>
                          <a:lnTo>
                            <a:pt x="974" y="880"/>
                          </a:lnTo>
                          <a:lnTo>
                            <a:pt x="1128" y="440"/>
                          </a:lnTo>
                          <a:lnTo>
                            <a:pt x="1020" y="335"/>
                          </a:lnTo>
                          <a:lnTo>
                            <a:pt x="847" y="214"/>
                          </a:lnTo>
                          <a:lnTo>
                            <a:pt x="740" y="158"/>
                          </a:lnTo>
                          <a:lnTo>
                            <a:pt x="547" y="57"/>
                          </a:lnTo>
                          <a:lnTo>
                            <a:pt x="292" y="19"/>
                          </a:lnTo>
                          <a:lnTo>
                            <a:pt x="217" y="0"/>
                          </a:lnTo>
                          <a:lnTo>
                            <a:pt x="99" y="19"/>
                          </a:lnTo>
                          <a:lnTo>
                            <a:pt x="0" y="5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4" name="Freeform 49"/>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205" name="Freeform 50"/>
                    <p:cNvSpPr>
                      <a:spLocks/>
                    </p:cNvSpPr>
                    <p:nvPr/>
                  </p:nvSpPr>
                  <p:spPr bwMode="auto">
                    <a:xfrm>
                      <a:off x="2680" y="3985"/>
                      <a:ext cx="119" cy="114"/>
                    </a:xfrm>
                    <a:custGeom>
                      <a:avLst/>
                      <a:gdLst>
                        <a:gd name="T0" fmla="*/ 6 w 837"/>
                        <a:gd name="T1" fmla="*/ 0 h 687"/>
                        <a:gd name="T2" fmla="*/ 0 w 837"/>
                        <a:gd name="T3" fmla="*/ 13 h 687"/>
                        <a:gd name="T4" fmla="*/ 0 w 837"/>
                        <a:gd name="T5" fmla="*/ 35 h 687"/>
                        <a:gd name="T6" fmla="*/ 3 w 837"/>
                        <a:gd name="T7" fmla="*/ 44 h 687"/>
                        <a:gd name="T8" fmla="*/ 9 w 837"/>
                        <a:gd name="T9" fmla="*/ 57 h 687"/>
                        <a:gd name="T10" fmla="*/ 17 w 837"/>
                        <a:gd name="T11" fmla="*/ 79 h 687"/>
                        <a:gd name="T12" fmla="*/ 22 w 837"/>
                        <a:gd name="T13" fmla="*/ 89 h 687"/>
                        <a:gd name="T14" fmla="*/ 28 w 837"/>
                        <a:gd name="T15" fmla="*/ 95 h 687"/>
                        <a:gd name="T16" fmla="*/ 36 w 837"/>
                        <a:gd name="T17" fmla="*/ 102 h 687"/>
                        <a:gd name="T18" fmla="*/ 53 w 837"/>
                        <a:gd name="T19" fmla="*/ 105 h 687"/>
                        <a:gd name="T20" fmla="*/ 61 w 837"/>
                        <a:gd name="T21" fmla="*/ 108 h 687"/>
                        <a:gd name="T22" fmla="*/ 69 w 837"/>
                        <a:gd name="T23" fmla="*/ 111 h 687"/>
                        <a:gd name="T24" fmla="*/ 74 w 837"/>
                        <a:gd name="T25" fmla="*/ 114 h 687"/>
                        <a:gd name="T26" fmla="*/ 83 w 837"/>
                        <a:gd name="T27" fmla="*/ 114 h 687"/>
                        <a:gd name="T28" fmla="*/ 86 w 837"/>
                        <a:gd name="T29" fmla="*/ 111 h 687"/>
                        <a:gd name="T30" fmla="*/ 91 w 837"/>
                        <a:gd name="T31" fmla="*/ 105 h 687"/>
                        <a:gd name="T32" fmla="*/ 100 w 837"/>
                        <a:gd name="T33" fmla="*/ 89 h 687"/>
                        <a:gd name="T34" fmla="*/ 108 w 837"/>
                        <a:gd name="T35" fmla="*/ 70 h 687"/>
                        <a:gd name="T36" fmla="*/ 116 w 837"/>
                        <a:gd name="T37" fmla="*/ 41 h 687"/>
                        <a:gd name="T38" fmla="*/ 116 w 837"/>
                        <a:gd name="T39" fmla="*/ 35 h 687"/>
                        <a:gd name="T40" fmla="*/ 119 w 837"/>
                        <a:gd name="T41" fmla="*/ 22 h 687"/>
                        <a:gd name="T42" fmla="*/ 116 w 837"/>
                        <a:gd name="T43" fmla="*/ 13 h 687"/>
                        <a:gd name="T44" fmla="*/ 6 w 837"/>
                        <a:gd name="T45" fmla="*/ 0 h 6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37"/>
                        <a:gd name="T70" fmla="*/ 0 h 687"/>
                        <a:gd name="T71" fmla="*/ 837 w 837"/>
                        <a:gd name="T72" fmla="*/ 687 h 6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37" h="687">
                          <a:moveTo>
                            <a:pt x="41" y="0"/>
                          </a:moveTo>
                          <a:lnTo>
                            <a:pt x="0" y="77"/>
                          </a:lnTo>
                          <a:lnTo>
                            <a:pt x="0" y="209"/>
                          </a:lnTo>
                          <a:lnTo>
                            <a:pt x="23" y="268"/>
                          </a:lnTo>
                          <a:lnTo>
                            <a:pt x="60" y="342"/>
                          </a:lnTo>
                          <a:lnTo>
                            <a:pt x="119" y="478"/>
                          </a:lnTo>
                          <a:lnTo>
                            <a:pt x="157" y="536"/>
                          </a:lnTo>
                          <a:lnTo>
                            <a:pt x="197" y="574"/>
                          </a:lnTo>
                          <a:lnTo>
                            <a:pt x="255" y="612"/>
                          </a:lnTo>
                          <a:lnTo>
                            <a:pt x="371" y="631"/>
                          </a:lnTo>
                          <a:lnTo>
                            <a:pt x="427" y="650"/>
                          </a:lnTo>
                          <a:lnTo>
                            <a:pt x="486" y="669"/>
                          </a:lnTo>
                          <a:lnTo>
                            <a:pt x="524" y="687"/>
                          </a:lnTo>
                          <a:lnTo>
                            <a:pt x="583" y="687"/>
                          </a:lnTo>
                          <a:lnTo>
                            <a:pt x="604" y="669"/>
                          </a:lnTo>
                          <a:lnTo>
                            <a:pt x="640" y="631"/>
                          </a:lnTo>
                          <a:lnTo>
                            <a:pt x="701" y="536"/>
                          </a:lnTo>
                          <a:lnTo>
                            <a:pt x="759" y="422"/>
                          </a:lnTo>
                          <a:lnTo>
                            <a:pt x="819" y="247"/>
                          </a:lnTo>
                          <a:lnTo>
                            <a:pt x="819" y="209"/>
                          </a:lnTo>
                          <a:lnTo>
                            <a:pt x="837" y="133"/>
                          </a:lnTo>
                          <a:lnTo>
                            <a:pt x="819" y="77"/>
                          </a:lnTo>
                          <a:lnTo>
                            <a:pt x="4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6" name="Freeform 51"/>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7" name="Freeform 52"/>
                    <p:cNvSpPr>
                      <a:spLocks/>
                    </p:cNvSpPr>
                    <p:nvPr/>
                  </p:nvSpPr>
                  <p:spPr bwMode="auto">
                    <a:xfrm>
                      <a:off x="2769" y="4007"/>
                      <a:ext cx="8" cy="44"/>
                    </a:xfrm>
                    <a:custGeom>
                      <a:avLst/>
                      <a:gdLst>
                        <a:gd name="T0" fmla="*/ 8 w 60"/>
                        <a:gd name="T1" fmla="*/ 0 h 268"/>
                        <a:gd name="T2" fmla="*/ 8 w 60"/>
                        <a:gd name="T3" fmla="*/ 9 h 268"/>
                        <a:gd name="T4" fmla="*/ 8 w 60"/>
                        <a:gd name="T5" fmla="*/ 22 h 268"/>
                        <a:gd name="T6" fmla="*/ 5 w 60"/>
                        <a:gd name="T7" fmla="*/ 31 h 268"/>
                        <a:gd name="T8" fmla="*/ 2 w 60"/>
                        <a:gd name="T9" fmla="*/ 41 h 268"/>
                        <a:gd name="T10" fmla="*/ 0 w 60"/>
                        <a:gd name="T11" fmla="*/ 44 h 268"/>
                        <a:gd name="T12" fmla="*/ 0 60000 65536"/>
                        <a:gd name="T13" fmla="*/ 0 60000 65536"/>
                        <a:gd name="T14" fmla="*/ 0 60000 65536"/>
                        <a:gd name="T15" fmla="*/ 0 60000 65536"/>
                        <a:gd name="T16" fmla="*/ 0 60000 65536"/>
                        <a:gd name="T17" fmla="*/ 0 60000 65536"/>
                        <a:gd name="T18" fmla="*/ 0 w 60"/>
                        <a:gd name="T19" fmla="*/ 0 h 268"/>
                        <a:gd name="T20" fmla="*/ 60 w 60"/>
                        <a:gd name="T21" fmla="*/ 268 h 268"/>
                      </a:gdLst>
                      <a:ahLst/>
                      <a:cxnLst>
                        <a:cxn ang="T12">
                          <a:pos x="T0" y="T1"/>
                        </a:cxn>
                        <a:cxn ang="T13">
                          <a:pos x="T2" y="T3"/>
                        </a:cxn>
                        <a:cxn ang="T14">
                          <a:pos x="T4" y="T5"/>
                        </a:cxn>
                        <a:cxn ang="T15">
                          <a:pos x="T6" y="T7"/>
                        </a:cxn>
                        <a:cxn ang="T16">
                          <a:pos x="T8" y="T9"/>
                        </a:cxn>
                        <a:cxn ang="T17">
                          <a:pos x="T10" y="T11"/>
                        </a:cxn>
                      </a:cxnLst>
                      <a:rect l="T18" t="T19" r="T20" b="T21"/>
                      <a:pathLst>
                        <a:path w="60" h="268">
                          <a:moveTo>
                            <a:pt x="60" y="0"/>
                          </a:moveTo>
                          <a:lnTo>
                            <a:pt x="60" y="57"/>
                          </a:lnTo>
                          <a:lnTo>
                            <a:pt x="60" y="135"/>
                          </a:lnTo>
                          <a:lnTo>
                            <a:pt x="39" y="190"/>
                          </a:lnTo>
                          <a:lnTo>
                            <a:pt x="18" y="248"/>
                          </a:lnTo>
                          <a:lnTo>
                            <a:pt x="0" y="26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08" name="Freeform 53"/>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09" name="Freeform 54"/>
                    <p:cNvSpPr>
                      <a:spLocks/>
                    </p:cNvSpPr>
                    <p:nvPr/>
                  </p:nvSpPr>
                  <p:spPr bwMode="auto">
                    <a:xfrm>
                      <a:off x="2684" y="3600"/>
                      <a:ext cx="110" cy="234"/>
                    </a:xfrm>
                    <a:custGeom>
                      <a:avLst/>
                      <a:gdLst>
                        <a:gd name="T0" fmla="*/ 15 w 769"/>
                        <a:gd name="T1" fmla="*/ 110 h 1408"/>
                        <a:gd name="T2" fmla="*/ 7 w 769"/>
                        <a:gd name="T3" fmla="*/ 126 h 1408"/>
                        <a:gd name="T4" fmla="*/ 4 w 769"/>
                        <a:gd name="T5" fmla="*/ 139 h 1408"/>
                        <a:gd name="T6" fmla="*/ 2 w 769"/>
                        <a:gd name="T7" fmla="*/ 159 h 1408"/>
                        <a:gd name="T8" fmla="*/ 1 w 769"/>
                        <a:gd name="T9" fmla="*/ 176 h 1408"/>
                        <a:gd name="T10" fmla="*/ 0 w 769"/>
                        <a:gd name="T11" fmla="*/ 197 h 1408"/>
                        <a:gd name="T12" fmla="*/ 1 w 769"/>
                        <a:gd name="T13" fmla="*/ 206 h 1408"/>
                        <a:gd name="T14" fmla="*/ 3 w 769"/>
                        <a:gd name="T15" fmla="*/ 208 h 1408"/>
                        <a:gd name="T16" fmla="*/ 4 w 769"/>
                        <a:gd name="T17" fmla="*/ 211 h 1408"/>
                        <a:gd name="T18" fmla="*/ 4 w 769"/>
                        <a:gd name="T19" fmla="*/ 216 h 1408"/>
                        <a:gd name="T20" fmla="*/ 5 w 769"/>
                        <a:gd name="T21" fmla="*/ 229 h 1408"/>
                        <a:gd name="T22" fmla="*/ 5 w 769"/>
                        <a:gd name="T23" fmla="*/ 233 h 1408"/>
                        <a:gd name="T24" fmla="*/ 11 w 769"/>
                        <a:gd name="T25" fmla="*/ 234 h 1408"/>
                        <a:gd name="T26" fmla="*/ 20 w 769"/>
                        <a:gd name="T27" fmla="*/ 227 h 1408"/>
                        <a:gd name="T28" fmla="*/ 65 w 769"/>
                        <a:gd name="T29" fmla="*/ 97 h 1408"/>
                        <a:gd name="T30" fmla="*/ 95 w 769"/>
                        <a:gd name="T31" fmla="*/ 50 h 1408"/>
                        <a:gd name="T32" fmla="*/ 110 w 769"/>
                        <a:gd name="T33" fmla="*/ 18 h 1408"/>
                        <a:gd name="T34" fmla="*/ 110 w 769"/>
                        <a:gd name="T35" fmla="*/ 1 h 1408"/>
                        <a:gd name="T36" fmla="*/ 101 w 769"/>
                        <a:gd name="T37" fmla="*/ 0 h 1408"/>
                        <a:gd name="T38" fmla="*/ 84 w 769"/>
                        <a:gd name="T39" fmla="*/ 14 h 1408"/>
                        <a:gd name="T40" fmla="*/ 70 w 769"/>
                        <a:gd name="T41" fmla="*/ 35 h 1408"/>
                        <a:gd name="T42" fmla="*/ 15 w 769"/>
                        <a:gd name="T43" fmla="*/ 110 h 140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69"/>
                        <a:gd name="T67" fmla="*/ 0 h 1408"/>
                        <a:gd name="T68" fmla="*/ 769 w 769"/>
                        <a:gd name="T69" fmla="*/ 1408 h 140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69" h="1408">
                          <a:moveTo>
                            <a:pt x="103" y="664"/>
                          </a:moveTo>
                          <a:lnTo>
                            <a:pt x="49" y="759"/>
                          </a:lnTo>
                          <a:lnTo>
                            <a:pt x="30" y="838"/>
                          </a:lnTo>
                          <a:lnTo>
                            <a:pt x="14" y="954"/>
                          </a:lnTo>
                          <a:lnTo>
                            <a:pt x="8" y="1057"/>
                          </a:lnTo>
                          <a:lnTo>
                            <a:pt x="0" y="1187"/>
                          </a:lnTo>
                          <a:lnTo>
                            <a:pt x="8" y="1237"/>
                          </a:lnTo>
                          <a:lnTo>
                            <a:pt x="22" y="1253"/>
                          </a:lnTo>
                          <a:lnTo>
                            <a:pt x="30" y="1267"/>
                          </a:lnTo>
                          <a:lnTo>
                            <a:pt x="30" y="1299"/>
                          </a:lnTo>
                          <a:lnTo>
                            <a:pt x="36" y="1377"/>
                          </a:lnTo>
                          <a:lnTo>
                            <a:pt x="36" y="1400"/>
                          </a:lnTo>
                          <a:lnTo>
                            <a:pt x="77" y="1408"/>
                          </a:lnTo>
                          <a:lnTo>
                            <a:pt x="143" y="1363"/>
                          </a:lnTo>
                          <a:lnTo>
                            <a:pt x="452" y="585"/>
                          </a:lnTo>
                          <a:lnTo>
                            <a:pt x="666" y="298"/>
                          </a:lnTo>
                          <a:lnTo>
                            <a:pt x="769" y="110"/>
                          </a:lnTo>
                          <a:lnTo>
                            <a:pt x="769" y="8"/>
                          </a:lnTo>
                          <a:lnTo>
                            <a:pt x="706" y="0"/>
                          </a:lnTo>
                          <a:lnTo>
                            <a:pt x="587" y="86"/>
                          </a:lnTo>
                          <a:lnTo>
                            <a:pt x="490" y="213"/>
                          </a:lnTo>
                          <a:lnTo>
                            <a:pt x="103" y="66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0" name="Freeform 55"/>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11" name="Freeform 56"/>
                    <p:cNvSpPr>
                      <a:spLocks/>
                    </p:cNvSpPr>
                    <p:nvPr/>
                  </p:nvSpPr>
                  <p:spPr bwMode="auto">
                    <a:xfrm>
                      <a:off x="2631" y="3510"/>
                      <a:ext cx="326" cy="380"/>
                    </a:xfrm>
                    <a:custGeom>
                      <a:avLst/>
                      <a:gdLst>
                        <a:gd name="T0" fmla="*/ 278 w 2285"/>
                        <a:gd name="T1" fmla="*/ 24 h 2280"/>
                        <a:gd name="T2" fmla="*/ 282 w 2285"/>
                        <a:gd name="T3" fmla="*/ 33 h 2280"/>
                        <a:gd name="T4" fmla="*/ 293 w 2285"/>
                        <a:gd name="T5" fmla="*/ 46 h 2280"/>
                        <a:gd name="T6" fmla="*/ 311 w 2285"/>
                        <a:gd name="T7" fmla="*/ 73 h 2280"/>
                        <a:gd name="T8" fmla="*/ 322 w 2285"/>
                        <a:gd name="T9" fmla="*/ 103 h 2280"/>
                        <a:gd name="T10" fmla="*/ 326 w 2285"/>
                        <a:gd name="T11" fmla="*/ 143 h 2280"/>
                        <a:gd name="T12" fmla="*/ 318 w 2285"/>
                        <a:gd name="T13" fmla="*/ 180 h 2280"/>
                        <a:gd name="T14" fmla="*/ 310 w 2285"/>
                        <a:gd name="T15" fmla="*/ 205 h 2280"/>
                        <a:gd name="T16" fmla="*/ 295 w 2285"/>
                        <a:gd name="T17" fmla="*/ 227 h 2280"/>
                        <a:gd name="T18" fmla="*/ 280 w 2285"/>
                        <a:gd name="T19" fmla="*/ 245 h 2280"/>
                        <a:gd name="T20" fmla="*/ 260 w 2285"/>
                        <a:gd name="T21" fmla="*/ 291 h 2280"/>
                        <a:gd name="T22" fmla="*/ 234 w 2285"/>
                        <a:gd name="T23" fmla="*/ 328 h 2280"/>
                        <a:gd name="T24" fmla="*/ 215 w 2285"/>
                        <a:gd name="T25" fmla="*/ 351 h 2280"/>
                        <a:gd name="T26" fmla="*/ 188 w 2285"/>
                        <a:gd name="T27" fmla="*/ 374 h 2280"/>
                        <a:gd name="T28" fmla="*/ 166 w 2285"/>
                        <a:gd name="T29" fmla="*/ 380 h 2280"/>
                        <a:gd name="T30" fmla="*/ 59 w 2285"/>
                        <a:gd name="T31" fmla="*/ 363 h 2280"/>
                        <a:gd name="T32" fmla="*/ 59 w 2285"/>
                        <a:gd name="T33" fmla="*/ 321 h 2280"/>
                        <a:gd name="T34" fmla="*/ 68 w 2285"/>
                        <a:gd name="T35" fmla="*/ 295 h 2280"/>
                        <a:gd name="T36" fmla="*/ 70 w 2285"/>
                        <a:gd name="T37" fmla="*/ 279 h 2280"/>
                        <a:gd name="T38" fmla="*/ 72 w 2285"/>
                        <a:gd name="T39" fmla="*/ 257 h 2280"/>
                        <a:gd name="T40" fmla="*/ 93 w 2285"/>
                        <a:gd name="T41" fmla="*/ 204 h 2280"/>
                        <a:gd name="T42" fmla="*/ 119 w 2285"/>
                        <a:gd name="T43" fmla="*/ 162 h 2280"/>
                        <a:gd name="T44" fmla="*/ 143 w 2285"/>
                        <a:gd name="T45" fmla="*/ 131 h 2280"/>
                        <a:gd name="T46" fmla="*/ 146 w 2285"/>
                        <a:gd name="T47" fmla="*/ 118 h 2280"/>
                        <a:gd name="T48" fmla="*/ 140 w 2285"/>
                        <a:gd name="T49" fmla="*/ 122 h 2280"/>
                        <a:gd name="T50" fmla="*/ 129 w 2285"/>
                        <a:gd name="T51" fmla="*/ 138 h 2280"/>
                        <a:gd name="T52" fmla="*/ 123 w 2285"/>
                        <a:gd name="T53" fmla="*/ 149 h 2280"/>
                        <a:gd name="T54" fmla="*/ 108 w 2285"/>
                        <a:gd name="T55" fmla="*/ 170 h 2280"/>
                        <a:gd name="T56" fmla="*/ 93 w 2285"/>
                        <a:gd name="T57" fmla="*/ 192 h 2280"/>
                        <a:gd name="T58" fmla="*/ 86 w 2285"/>
                        <a:gd name="T59" fmla="*/ 205 h 2280"/>
                        <a:gd name="T60" fmla="*/ 75 w 2285"/>
                        <a:gd name="T61" fmla="*/ 210 h 2280"/>
                        <a:gd name="T62" fmla="*/ 59 w 2285"/>
                        <a:gd name="T63" fmla="*/ 211 h 2280"/>
                        <a:gd name="T64" fmla="*/ 51 w 2285"/>
                        <a:gd name="T65" fmla="*/ 221 h 2280"/>
                        <a:gd name="T66" fmla="*/ 43 w 2285"/>
                        <a:gd name="T67" fmla="*/ 231 h 2280"/>
                        <a:gd name="T68" fmla="*/ 32 w 2285"/>
                        <a:gd name="T69" fmla="*/ 235 h 2280"/>
                        <a:gd name="T70" fmla="*/ 19 w 2285"/>
                        <a:gd name="T71" fmla="*/ 236 h 2280"/>
                        <a:gd name="T72" fmla="*/ 7 w 2285"/>
                        <a:gd name="T73" fmla="*/ 237 h 2280"/>
                        <a:gd name="T74" fmla="*/ 1 w 2285"/>
                        <a:gd name="T75" fmla="*/ 230 h 2280"/>
                        <a:gd name="T76" fmla="*/ 0 w 2285"/>
                        <a:gd name="T77" fmla="*/ 221 h 2280"/>
                        <a:gd name="T78" fmla="*/ 10 w 2285"/>
                        <a:gd name="T79" fmla="*/ 208 h 2280"/>
                        <a:gd name="T80" fmla="*/ 22 w 2285"/>
                        <a:gd name="T81" fmla="*/ 193 h 2280"/>
                        <a:gd name="T82" fmla="*/ 39 w 2285"/>
                        <a:gd name="T83" fmla="*/ 175 h 2280"/>
                        <a:gd name="T84" fmla="*/ 76 w 2285"/>
                        <a:gd name="T85" fmla="*/ 149 h 2280"/>
                        <a:gd name="T86" fmla="*/ 98 w 2285"/>
                        <a:gd name="T87" fmla="*/ 135 h 2280"/>
                        <a:gd name="T88" fmla="*/ 194 w 2285"/>
                        <a:gd name="T89" fmla="*/ 33 h 2280"/>
                        <a:gd name="T90" fmla="*/ 271 w 2285"/>
                        <a:gd name="T91" fmla="*/ 12 h 2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85"/>
                        <a:gd name="T139" fmla="*/ 0 h 2280"/>
                        <a:gd name="T140" fmla="*/ 2285 w 2285"/>
                        <a:gd name="T141" fmla="*/ 2280 h 2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85" h="2280">
                          <a:moveTo>
                            <a:pt x="1896" y="74"/>
                          </a:moveTo>
                          <a:lnTo>
                            <a:pt x="1949" y="142"/>
                          </a:lnTo>
                          <a:lnTo>
                            <a:pt x="1974" y="182"/>
                          </a:lnTo>
                          <a:lnTo>
                            <a:pt x="1974" y="196"/>
                          </a:lnTo>
                          <a:lnTo>
                            <a:pt x="1998" y="221"/>
                          </a:lnTo>
                          <a:lnTo>
                            <a:pt x="2053" y="274"/>
                          </a:lnTo>
                          <a:lnTo>
                            <a:pt x="2124" y="368"/>
                          </a:lnTo>
                          <a:lnTo>
                            <a:pt x="2181" y="441"/>
                          </a:lnTo>
                          <a:lnTo>
                            <a:pt x="2230" y="527"/>
                          </a:lnTo>
                          <a:lnTo>
                            <a:pt x="2259" y="621"/>
                          </a:lnTo>
                          <a:lnTo>
                            <a:pt x="2285" y="722"/>
                          </a:lnTo>
                          <a:lnTo>
                            <a:pt x="2285" y="857"/>
                          </a:lnTo>
                          <a:lnTo>
                            <a:pt x="2259" y="965"/>
                          </a:lnTo>
                          <a:lnTo>
                            <a:pt x="2230" y="1081"/>
                          </a:lnTo>
                          <a:lnTo>
                            <a:pt x="2215" y="1143"/>
                          </a:lnTo>
                          <a:lnTo>
                            <a:pt x="2173" y="1231"/>
                          </a:lnTo>
                          <a:lnTo>
                            <a:pt x="2124" y="1292"/>
                          </a:lnTo>
                          <a:lnTo>
                            <a:pt x="2069" y="1363"/>
                          </a:lnTo>
                          <a:lnTo>
                            <a:pt x="2007" y="1403"/>
                          </a:lnTo>
                          <a:lnTo>
                            <a:pt x="1965" y="1472"/>
                          </a:lnTo>
                          <a:lnTo>
                            <a:pt x="1902" y="1613"/>
                          </a:lnTo>
                          <a:lnTo>
                            <a:pt x="1822" y="1748"/>
                          </a:lnTo>
                          <a:lnTo>
                            <a:pt x="1743" y="1866"/>
                          </a:lnTo>
                          <a:lnTo>
                            <a:pt x="1639" y="1967"/>
                          </a:lnTo>
                          <a:lnTo>
                            <a:pt x="1568" y="2030"/>
                          </a:lnTo>
                          <a:lnTo>
                            <a:pt x="1504" y="2106"/>
                          </a:lnTo>
                          <a:lnTo>
                            <a:pt x="1408" y="2186"/>
                          </a:lnTo>
                          <a:lnTo>
                            <a:pt x="1320" y="2242"/>
                          </a:lnTo>
                          <a:lnTo>
                            <a:pt x="1240" y="2273"/>
                          </a:lnTo>
                          <a:lnTo>
                            <a:pt x="1161" y="2280"/>
                          </a:lnTo>
                          <a:lnTo>
                            <a:pt x="1114" y="2280"/>
                          </a:lnTo>
                          <a:lnTo>
                            <a:pt x="412" y="2179"/>
                          </a:lnTo>
                          <a:lnTo>
                            <a:pt x="368" y="2091"/>
                          </a:lnTo>
                          <a:lnTo>
                            <a:pt x="412" y="1928"/>
                          </a:lnTo>
                          <a:lnTo>
                            <a:pt x="447" y="1841"/>
                          </a:lnTo>
                          <a:lnTo>
                            <a:pt x="479" y="1770"/>
                          </a:lnTo>
                          <a:lnTo>
                            <a:pt x="502" y="1715"/>
                          </a:lnTo>
                          <a:lnTo>
                            <a:pt x="493" y="1676"/>
                          </a:lnTo>
                          <a:lnTo>
                            <a:pt x="487" y="1620"/>
                          </a:lnTo>
                          <a:lnTo>
                            <a:pt x="502" y="1542"/>
                          </a:lnTo>
                          <a:lnTo>
                            <a:pt x="566" y="1394"/>
                          </a:lnTo>
                          <a:lnTo>
                            <a:pt x="654" y="1222"/>
                          </a:lnTo>
                          <a:lnTo>
                            <a:pt x="734" y="1105"/>
                          </a:lnTo>
                          <a:lnTo>
                            <a:pt x="834" y="974"/>
                          </a:lnTo>
                          <a:lnTo>
                            <a:pt x="940" y="847"/>
                          </a:lnTo>
                          <a:lnTo>
                            <a:pt x="1002" y="786"/>
                          </a:lnTo>
                          <a:lnTo>
                            <a:pt x="1002" y="755"/>
                          </a:lnTo>
                          <a:lnTo>
                            <a:pt x="1020" y="708"/>
                          </a:lnTo>
                          <a:lnTo>
                            <a:pt x="1042" y="675"/>
                          </a:lnTo>
                          <a:lnTo>
                            <a:pt x="979" y="731"/>
                          </a:lnTo>
                          <a:lnTo>
                            <a:pt x="940" y="786"/>
                          </a:lnTo>
                          <a:lnTo>
                            <a:pt x="905" y="831"/>
                          </a:lnTo>
                          <a:lnTo>
                            <a:pt x="883" y="865"/>
                          </a:lnTo>
                          <a:lnTo>
                            <a:pt x="859" y="893"/>
                          </a:lnTo>
                          <a:lnTo>
                            <a:pt x="834" y="934"/>
                          </a:lnTo>
                          <a:lnTo>
                            <a:pt x="757" y="1019"/>
                          </a:lnTo>
                          <a:lnTo>
                            <a:pt x="703" y="1081"/>
                          </a:lnTo>
                          <a:lnTo>
                            <a:pt x="654" y="1152"/>
                          </a:lnTo>
                          <a:lnTo>
                            <a:pt x="632" y="1191"/>
                          </a:lnTo>
                          <a:lnTo>
                            <a:pt x="606" y="1231"/>
                          </a:lnTo>
                          <a:lnTo>
                            <a:pt x="582" y="1246"/>
                          </a:lnTo>
                          <a:lnTo>
                            <a:pt x="526" y="1261"/>
                          </a:lnTo>
                          <a:lnTo>
                            <a:pt x="461" y="1261"/>
                          </a:lnTo>
                          <a:lnTo>
                            <a:pt x="412" y="1268"/>
                          </a:lnTo>
                          <a:lnTo>
                            <a:pt x="398" y="1277"/>
                          </a:lnTo>
                          <a:lnTo>
                            <a:pt x="359" y="1325"/>
                          </a:lnTo>
                          <a:lnTo>
                            <a:pt x="335" y="1363"/>
                          </a:lnTo>
                          <a:lnTo>
                            <a:pt x="304" y="1387"/>
                          </a:lnTo>
                          <a:lnTo>
                            <a:pt x="263" y="1403"/>
                          </a:lnTo>
                          <a:lnTo>
                            <a:pt x="223" y="1409"/>
                          </a:lnTo>
                          <a:lnTo>
                            <a:pt x="175" y="1409"/>
                          </a:lnTo>
                          <a:lnTo>
                            <a:pt x="134" y="1418"/>
                          </a:lnTo>
                          <a:lnTo>
                            <a:pt x="95" y="1458"/>
                          </a:lnTo>
                          <a:lnTo>
                            <a:pt x="50" y="1424"/>
                          </a:lnTo>
                          <a:lnTo>
                            <a:pt x="33" y="1418"/>
                          </a:lnTo>
                          <a:lnTo>
                            <a:pt x="9" y="1380"/>
                          </a:lnTo>
                          <a:lnTo>
                            <a:pt x="0" y="1346"/>
                          </a:lnTo>
                          <a:lnTo>
                            <a:pt x="0" y="1325"/>
                          </a:lnTo>
                          <a:lnTo>
                            <a:pt x="25" y="1284"/>
                          </a:lnTo>
                          <a:lnTo>
                            <a:pt x="72" y="1246"/>
                          </a:lnTo>
                          <a:lnTo>
                            <a:pt x="113" y="1206"/>
                          </a:lnTo>
                          <a:lnTo>
                            <a:pt x="152" y="1158"/>
                          </a:lnTo>
                          <a:lnTo>
                            <a:pt x="192" y="1120"/>
                          </a:lnTo>
                          <a:lnTo>
                            <a:pt x="272" y="1050"/>
                          </a:lnTo>
                          <a:lnTo>
                            <a:pt x="406" y="981"/>
                          </a:lnTo>
                          <a:lnTo>
                            <a:pt x="533" y="893"/>
                          </a:lnTo>
                          <a:lnTo>
                            <a:pt x="632" y="840"/>
                          </a:lnTo>
                          <a:lnTo>
                            <a:pt x="686" y="809"/>
                          </a:lnTo>
                          <a:lnTo>
                            <a:pt x="757" y="708"/>
                          </a:lnTo>
                          <a:lnTo>
                            <a:pt x="1362" y="196"/>
                          </a:lnTo>
                          <a:lnTo>
                            <a:pt x="1767" y="0"/>
                          </a:lnTo>
                          <a:lnTo>
                            <a:pt x="1896" y="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2" name="Freeform 57"/>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3" name="Freeform 58"/>
                    <p:cNvSpPr>
                      <a:spLocks/>
                    </p:cNvSpPr>
                    <p:nvPr/>
                  </p:nvSpPr>
                  <p:spPr bwMode="auto">
                    <a:xfrm>
                      <a:off x="2774" y="3618"/>
                      <a:ext cx="31" cy="22"/>
                    </a:xfrm>
                    <a:custGeom>
                      <a:avLst/>
                      <a:gdLst>
                        <a:gd name="T0" fmla="*/ 0 w 214"/>
                        <a:gd name="T1" fmla="*/ 22 h 133"/>
                        <a:gd name="T2" fmla="*/ 3 w 214"/>
                        <a:gd name="T3" fmla="*/ 19 h 133"/>
                        <a:gd name="T4" fmla="*/ 6 w 214"/>
                        <a:gd name="T5" fmla="*/ 12 h 133"/>
                        <a:gd name="T6" fmla="*/ 8 w 214"/>
                        <a:gd name="T7" fmla="*/ 9 h 133"/>
                        <a:gd name="T8" fmla="*/ 14 w 214"/>
                        <a:gd name="T9" fmla="*/ 6 h 133"/>
                        <a:gd name="T10" fmla="*/ 20 w 214"/>
                        <a:gd name="T11" fmla="*/ 3 h 133"/>
                        <a:gd name="T12" fmla="*/ 25 w 214"/>
                        <a:gd name="T13" fmla="*/ 3 h 133"/>
                        <a:gd name="T14" fmla="*/ 31 w 214"/>
                        <a:gd name="T15" fmla="*/ 0 h 133"/>
                        <a:gd name="T16" fmla="*/ 0 60000 65536"/>
                        <a:gd name="T17" fmla="*/ 0 60000 65536"/>
                        <a:gd name="T18" fmla="*/ 0 60000 65536"/>
                        <a:gd name="T19" fmla="*/ 0 60000 65536"/>
                        <a:gd name="T20" fmla="*/ 0 60000 65536"/>
                        <a:gd name="T21" fmla="*/ 0 60000 65536"/>
                        <a:gd name="T22" fmla="*/ 0 60000 65536"/>
                        <a:gd name="T23" fmla="*/ 0 60000 65536"/>
                        <a:gd name="T24" fmla="*/ 0 w 214"/>
                        <a:gd name="T25" fmla="*/ 0 h 133"/>
                        <a:gd name="T26" fmla="*/ 214 w 214"/>
                        <a:gd name="T27" fmla="*/ 133 h 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4" h="133">
                          <a:moveTo>
                            <a:pt x="0" y="133"/>
                          </a:moveTo>
                          <a:lnTo>
                            <a:pt x="21" y="113"/>
                          </a:lnTo>
                          <a:lnTo>
                            <a:pt x="40" y="75"/>
                          </a:lnTo>
                          <a:lnTo>
                            <a:pt x="58" y="57"/>
                          </a:lnTo>
                          <a:lnTo>
                            <a:pt x="98" y="37"/>
                          </a:lnTo>
                          <a:lnTo>
                            <a:pt x="139" y="19"/>
                          </a:lnTo>
                          <a:lnTo>
                            <a:pt x="176" y="19"/>
                          </a:lnTo>
                          <a:lnTo>
                            <a:pt x="214"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4" name="Freeform 59"/>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5" name="Freeform 60"/>
                    <p:cNvSpPr>
                      <a:spLocks/>
                    </p:cNvSpPr>
                    <p:nvPr/>
                  </p:nvSpPr>
                  <p:spPr bwMode="auto">
                    <a:xfrm>
                      <a:off x="2816" y="3592"/>
                      <a:ext cx="36" cy="4"/>
                    </a:xfrm>
                    <a:custGeom>
                      <a:avLst/>
                      <a:gdLst>
                        <a:gd name="T0" fmla="*/ 0 w 252"/>
                        <a:gd name="T1" fmla="*/ 4 h 20"/>
                        <a:gd name="T2" fmla="*/ 14 w 252"/>
                        <a:gd name="T3" fmla="*/ 0 h 20"/>
                        <a:gd name="T4" fmla="*/ 25 w 252"/>
                        <a:gd name="T5" fmla="*/ 0 h 20"/>
                        <a:gd name="T6" fmla="*/ 28 w 252"/>
                        <a:gd name="T7" fmla="*/ 0 h 20"/>
                        <a:gd name="T8" fmla="*/ 36 w 252"/>
                        <a:gd name="T9" fmla="*/ 0 h 20"/>
                        <a:gd name="T10" fmla="*/ 0 60000 65536"/>
                        <a:gd name="T11" fmla="*/ 0 60000 65536"/>
                        <a:gd name="T12" fmla="*/ 0 60000 65536"/>
                        <a:gd name="T13" fmla="*/ 0 60000 65536"/>
                        <a:gd name="T14" fmla="*/ 0 60000 65536"/>
                        <a:gd name="T15" fmla="*/ 0 w 252"/>
                        <a:gd name="T16" fmla="*/ 0 h 20"/>
                        <a:gd name="T17" fmla="*/ 252 w 252"/>
                        <a:gd name="T18" fmla="*/ 20 h 20"/>
                      </a:gdLst>
                      <a:ahLst/>
                      <a:cxnLst>
                        <a:cxn ang="T10">
                          <a:pos x="T0" y="T1"/>
                        </a:cxn>
                        <a:cxn ang="T11">
                          <a:pos x="T2" y="T3"/>
                        </a:cxn>
                        <a:cxn ang="T12">
                          <a:pos x="T4" y="T5"/>
                        </a:cxn>
                        <a:cxn ang="T13">
                          <a:pos x="T6" y="T7"/>
                        </a:cxn>
                        <a:cxn ang="T14">
                          <a:pos x="T8" y="T9"/>
                        </a:cxn>
                      </a:cxnLst>
                      <a:rect l="T15" t="T16" r="T17" b="T18"/>
                      <a:pathLst>
                        <a:path w="252" h="20">
                          <a:moveTo>
                            <a:pt x="0" y="20"/>
                          </a:moveTo>
                          <a:lnTo>
                            <a:pt x="96" y="0"/>
                          </a:lnTo>
                          <a:lnTo>
                            <a:pt x="176" y="0"/>
                          </a:lnTo>
                          <a:lnTo>
                            <a:pt x="194" y="0"/>
                          </a:lnTo>
                          <a:lnTo>
                            <a:pt x="252" y="0"/>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216" name="Freeform 61"/>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17" name="Freeform 62"/>
                    <p:cNvSpPr>
                      <a:spLocks/>
                    </p:cNvSpPr>
                    <p:nvPr/>
                  </p:nvSpPr>
                  <p:spPr bwMode="auto">
                    <a:xfrm>
                      <a:off x="2750" y="3548"/>
                      <a:ext cx="136" cy="329"/>
                    </a:xfrm>
                    <a:custGeom>
                      <a:avLst/>
                      <a:gdLst>
                        <a:gd name="T0" fmla="*/ 108 w 957"/>
                        <a:gd name="T1" fmla="*/ 17 h 1975"/>
                        <a:gd name="T2" fmla="*/ 113 w 957"/>
                        <a:gd name="T3" fmla="*/ 31 h 1975"/>
                        <a:gd name="T4" fmla="*/ 114 w 957"/>
                        <a:gd name="T5" fmla="*/ 35 h 1975"/>
                        <a:gd name="T6" fmla="*/ 111 w 957"/>
                        <a:gd name="T7" fmla="*/ 42 h 1975"/>
                        <a:gd name="T8" fmla="*/ 105 w 957"/>
                        <a:gd name="T9" fmla="*/ 60 h 1975"/>
                        <a:gd name="T10" fmla="*/ 100 w 957"/>
                        <a:gd name="T11" fmla="*/ 84 h 1975"/>
                        <a:gd name="T12" fmla="*/ 94 w 957"/>
                        <a:gd name="T13" fmla="*/ 88 h 1975"/>
                        <a:gd name="T14" fmla="*/ 84 w 957"/>
                        <a:gd name="T15" fmla="*/ 119 h 1975"/>
                        <a:gd name="T16" fmla="*/ 69 w 957"/>
                        <a:gd name="T17" fmla="*/ 151 h 1975"/>
                        <a:gd name="T18" fmla="*/ 52 w 957"/>
                        <a:gd name="T19" fmla="*/ 183 h 1975"/>
                        <a:gd name="T20" fmla="*/ 40 w 957"/>
                        <a:gd name="T21" fmla="*/ 215 h 1975"/>
                        <a:gd name="T22" fmla="*/ 32 w 957"/>
                        <a:gd name="T23" fmla="*/ 234 h 1975"/>
                        <a:gd name="T24" fmla="*/ 26 w 957"/>
                        <a:gd name="T25" fmla="*/ 245 h 1975"/>
                        <a:gd name="T26" fmla="*/ 26 w 957"/>
                        <a:gd name="T27" fmla="*/ 250 h 1975"/>
                        <a:gd name="T28" fmla="*/ 21 w 957"/>
                        <a:gd name="T29" fmla="*/ 258 h 1975"/>
                        <a:gd name="T30" fmla="*/ 19 w 957"/>
                        <a:gd name="T31" fmla="*/ 265 h 1975"/>
                        <a:gd name="T32" fmla="*/ 11 w 957"/>
                        <a:gd name="T33" fmla="*/ 291 h 1975"/>
                        <a:gd name="T34" fmla="*/ 2 w 957"/>
                        <a:gd name="T35" fmla="*/ 315 h 1975"/>
                        <a:gd name="T36" fmla="*/ 24 w 957"/>
                        <a:gd name="T37" fmla="*/ 329 h 1975"/>
                        <a:gd name="T38" fmla="*/ 36 w 957"/>
                        <a:gd name="T39" fmla="*/ 279 h 1975"/>
                        <a:gd name="T40" fmla="*/ 49 w 957"/>
                        <a:gd name="T41" fmla="*/ 253 h 1975"/>
                        <a:gd name="T42" fmla="*/ 52 w 957"/>
                        <a:gd name="T43" fmla="*/ 245 h 1975"/>
                        <a:gd name="T44" fmla="*/ 56 w 957"/>
                        <a:gd name="T45" fmla="*/ 239 h 1975"/>
                        <a:gd name="T46" fmla="*/ 61 w 957"/>
                        <a:gd name="T47" fmla="*/ 222 h 1975"/>
                        <a:gd name="T48" fmla="*/ 81 w 957"/>
                        <a:gd name="T49" fmla="*/ 173 h 1975"/>
                        <a:gd name="T50" fmla="*/ 96 w 957"/>
                        <a:gd name="T51" fmla="*/ 141 h 1975"/>
                        <a:gd name="T52" fmla="*/ 110 w 957"/>
                        <a:gd name="T53" fmla="*/ 111 h 1975"/>
                        <a:gd name="T54" fmla="*/ 114 w 957"/>
                        <a:gd name="T55" fmla="*/ 103 h 1975"/>
                        <a:gd name="T56" fmla="*/ 121 w 957"/>
                        <a:gd name="T57" fmla="*/ 84 h 1975"/>
                        <a:gd name="T58" fmla="*/ 127 w 957"/>
                        <a:gd name="T59" fmla="*/ 56 h 1975"/>
                        <a:gd name="T60" fmla="*/ 133 w 957"/>
                        <a:gd name="T61" fmla="*/ 42 h 1975"/>
                        <a:gd name="T62" fmla="*/ 133 w 957"/>
                        <a:gd name="T63" fmla="*/ 34 h 1975"/>
                        <a:gd name="T64" fmla="*/ 136 w 957"/>
                        <a:gd name="T65" fmla="*/ 30 h 1975"/>
                        <a:gd name="T66" fmla="*/ 133 w 957"/>
                        <a:gd name="T67" fmla="*/ 13 h 1975"/>
                        <a:gd name="T68" fmla="*/ 125 w 957"/>
                        <a:gd name="T69" fmla="*/ 1 h 1975"/>
                        <a:gd name="T70" fmla="*/ 105 w 957"/>
                        <a:gd name="T71" fmla="*/ 8 h 197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57"/>
                        <a:gd name="T109" fmla="*/ 0 h 1975"/>
                        <a:gd name="T110" fmla="*/ 957 w 957"/>
                        <a:gd name="T111" fmla="*/ 1975 h 197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57" h="1975">
                          <a:moveTo>
                            <a:pt x="742" y="46"/>
                          </a:moveTo>
                          <a:lnTo>
                            <a:pt x="757" y="102"/>
                          </a:lnTo>
                          <a:lnTo>
                            <a:pt x="774" y="134"/>
                          </a:lnTo>
                          <a:lnTo>
                            <a:pt x="798" y="188"/>
                          </a:lnTo>
                          <a:lnTo>
                            <a:pt x="805" y="204"/>
                          </a:lnTo>
                          <a:lnTo>
                            <a:pt x="805" y="213"/>
                          </a:lnTo>
                          <a:lnTo>
                            <a:pt x="781" y="213"/>
                          </a:lnTo>
                          <a:lnTo>
                            <a:pt x="781" y="251"/>
                          </a:lnTo>
                          <a:lnTo>
                            <a:pt x="774" y="293"/>
                          </a:lnTo>
                          <a:lnTo>
                            <a:pt x="742" y="361"/>
                          </a:lnTo>
                          <a:lnTo>
                            <a:pt x="717" y="424"/>
                          </a:lnTo>
                          <a:lnTo>
                            <a:pt x="702" y="503"/>
                          </a:lnTo>
                          <a:lnTo>
                            <a:pt x="687" y="527"/>
                          </a:lnTo>
                          <a:lnTo>
                            <a:pt x="662" y="527"/>
                          </a:lnTo>
                          <a:lnTo>
                            <a:pt x="621" y="629"/>
                          </a:lnTo>
                          <a:lnTo>
                            <a:pt x="590" y="712"/>
                          </a:lnTo>
                          <a:lnTo>
                            <a:pt x="536" y="810"/>
                          </a:lnTo>
                          <a:lnTo>
                            <a:pt x="486" y="907"/>
                          </a:lnTo>
                          <a:lnTo>
                            <a:pt x="424" y="994"/>
                          </a:lnTo>
                          <a:lnTo>
                            <a:pt x="365" y="1097"/>
                          </a:lnTo>
                          <a:lnTo>
                            <a:pt x="322" y="1196"/>
                          </a:lnTo>
                          <a:lnTo>
                            <a:pt x="280" y="1291"/>
                          </a:lnTo>
                          <a:lnTo>
                            <a:pt x="256" y="1371"/>
                          </a:lnTo>
                          <a:lnTo>
                            <a:pt x="223" y="1402"/>
                          </a:lnTo>
                          <a:lnTo>
                            <a:pt x="208" y="1426"/>
                          </a:lnTo>
                          <a:lnTo>
                            <a:pt x="186" y="1473"/>
                          </a:lnTo>
                          <a:lnTo>
                            <a:pt x="193" y="1487"/>
                          </a:lnTo>
                          <a:lnTo>
                            <a:pt x="186" y="1501"/>
                          </a:lnTo>
                          <a:lnTo>
                            <a:pt x="168" y="1520"/>
                          </a:lnTo>
                          <a:lnTo>
                            <a:pt x="145" y="1551"/>
                          </a:lnTo>
                          <a:lnTo>
                            <a:pt x="151" y="1559"/>
                          </a:lnTo>
                          <a:lnTo>
                            <a:pt x="137" y="1589"/>
                          </a:lnTo>
                          <a:lnTo>
                            <a:pt x="106" y="1677"/>
                          </a:lnTo>
                          <a:lnTo>
                            <a:pt x="80" y="1747"/>
                          </a:lnTo>
                          <a:lnTo>
                            <a:pt x="38" y="1826"/>
                          </a:lnTo>
                          <a:lnTo>
                            <a:pt x="17" y="1888"/>
                          </a:lnTo>
                          <a:lnTo>
                            <a:pt x="0" y="1936"/>
                          </a:lnTo>
                          <a:lnTo>
                            <a:pt x="168" y="1975"/>
                          </a:lnTo>
                          <a:lnTo>
                            <a:pt x="208" y="1793"/>
                          </a:lnTo>
                          <a:lnTo>
                            <a:pt x="256" y="1677"/>
                          </a:lnTo>
                          <a:lnTo>
                            <a:pt x="322" y="1559"/>
                          </a:lnTo>
                          <a:lnTo>
                            <a:pt x="343" y="1520"/>
                          </a:lnTo>
                          <a:lnTo>
                            <a:pt x="336" y="1495"/>
                          </a:lnTo>
                          <a:lnTo>
                            <a:pt x="365" y="1473"/>
                          </a:lnTo>
                          <a:lnTo>
                            <a:pt x="383" y="1448"/>
                          </a:lnTo>
                          <a:lnTo>
                            <a:pt x="391" y="1432"/>
                          </a:lnTo>
                          <a:lnTo>
                            <a:pt x="383" y="1410"/>
                          </a:lnTo>
                          <a:lnTo>
                            <a:pt x="430" y="1331"/>
                          </a:lnTo>
                          <a:lnTo>
                            <a:pt x="495" y="1181"/>
                          </a:lnTo>
                          <a:lnTo>
                            <a:pt x="567" y="1040"/>
                          </a:lnTo>
                          <a:lnTo>
                            <a:pt x="608" y="963"/>
                          </a:lnTo>
                          <a:lnTo>
                            <a:pt x="678" y="846"/>
                          </a:lnTo>
                          <a:lnTo>
                            <a:pt x="766" y="691"/>
                          </a:lnTo>
                          <a:lnTo>
                            <a:pt x="774" y="665"/>
                          </a:lnTo>
                          <a:lnTo>
                            <a:pt x="781" y="643"/>
                          </a:lnTo>
                          <a:lnTo>
                            <a:pt x="805" y="619"/>
                          </a:lnTo>
                          <a:lnTo>
                            <a:pt x="829" y="558"/>
                          </a:lnTo>
                          <a:lnTo>
                            <a:pt x="854" y="503"/>
                          </a:lnTo>
                          <a:lnTo>
                            <a:pt x="877" y="408"/>
                          </a:lnTo>
                          <a:lnTo>
                            <a:pt x="892" y="339"/>
                          </a:lnTo>
                          <a:lnTo>
                            <a:pt x="909" y="274"/>
                          </a:lnTo>
                          <a:lnTo>
                            <a:pt x="933" y="251"/>
                          </a:lnTo>
                          <a:lnTo>
                            <a:pt x="933" y="222"/>
                          </a:lnTo>
                          <a:lnTo>
                            <a:pt x="933" y="204"/>
                          </a:lnTo>
                          <a:lnTo>
                            <a:pt x="941" y="194"/>
                          </a:lnTo>
                          <a:lnTo>
                            <a:pt x="957" y="181"/>
                          </a:lnTo>
                          <a:lnTo>
                            <a:pt x="949" y="134"/>
                          </a:lnTo>
                          <a:lnTo>
                            <a:pt x="933" y="78"/>
                          </a:lnTo>
                          <a:lnTo>
                            <a:pt x="917" y="40"/>
                          </a:lnTo>
                          <a:lnTo>
                            <a:pt x="877" y="7"/>
                          </a:lnTo>
                          <a:lnTo>
                            <a:pt x="869" y="0"/>
                          </a:lnTo>
                          <a:lnTo>
                            <a:pt x="742" y="4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18" name="Freeform 63"/>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19" name="Freeform 64"/>
                    <p:cNvSpPr>
                      <a:spLocks/>
                    </p:cNvSpPr>
                    <p:nvPr/>
                  </p:nvSpPr>
                  <p:spPr bwMode="auto">
                    <a:xfrm>
                      <a:off x="2723" y="3562"/>
                      <a:ext cx="129" cy="304"/>
                    </a:xfrm>
                    <a:custGeom>
                      <a:avLst/>
                      <a:gdLst>
                        <a:gd name="T0" fmla="*/ 123 w 906"/>
                        <a:gd name="T1" fmla="*/ 7 h 1823"/>
                        <a:gd name="T2" fmla="*/ 128 w 906"/>
                        <a:gd name="T3" fmla="*/ 15 h 1823"/>
                        <a:gd name="T4" fmla="*/ 129 w 906"/>
                        <a:gd name="T5" fmla="*/ 23 h 1823"/>
                        <a:gd name="T6" fmla="*/ 127 w 906"/>
                        <a:gd name="T7" fmla="*/ 26 h 1823"/>
                        <a:gd name="T8" fmla="*/ 123 w 906"/>
                        <a:gd name="T9" fmla="*/ 36 h 1823"/>
                        <a:gd name="T10" fmla="*/ 118 w 906"/>
                        <a:gd name="T11" fmla="*/ 51 h 1823"/>
                        <a:gd name="T12" fmla="*/ 113 w 906"/>
                        <a:gd name="T13" fmla="*/ 66 h 1823"/>
                        <a:gd name="T14" fmla="*/ 111 w 906"/>
                        <a:gd name="T15" fmla="*/ 71 h 1823"/>
                        <a:gd name="T16" fmla="*/ 104 w 906"/>
                        <a:gd name="T17" fmla="*/ 83 h 1823"/>
                        <a:gd name="T18" fmla="*/ 102 w 906"/>
                        <a:gd name="T19" fmla="*/ 95 h 1823"/>
                        <a:gd name="T20" fmla="*/ 92 w 906"/>
                        <a:gd name="T21" fmla="*/ 117 h 1823"/>
                        <a:gd name="T22" fmla="*/ 86 w 906"/>
                        <a:gd name="T23" fmla="*/ 130 h 1823"/>
                        <a:gd name="T24" fmla="*/ 75 w 906"/>
                        <a:gd name="T25" fmla="*/ 146 h 1823"/>
                        <a:gd name="T26" fmla="*/ 66 w 906"/>
                        <a:gd name="T27" fmla="*/ 162 h 1823"/>
                        <a:gd name="T28" fmla="*/ 55 w 906"/>
                        <a:gd name="T29" fmla="*/ 192 h 1823"/>
                        <a:gd name="T30" fmla="*/ 48 w 906"/>
                        <a:gd name="T31" fmla="*/ 217 h 1823"/>
                        <a:gd name="T32" fmla="*/ 41 w 906"/>
                        <a:gd name="T33" fmla="*/ 228 h 1823"/>
                        <a:gd name="T34" fmla="*/ 37 w 906"/>
                        <a:gd name="T35" fmla="*/ 234 h 1823"/>
                        <a:gd name="T36" fmla="*/ 32 w 906"/>
                        <a:gd name="T37" fmla="*/ 242 h 1823"/>
                        <a:gd name="T38" fmla="*/ 32 w 906"/>
                        <a:gd name="T39" fmla="*/ 248 h 1823"/>
                        <a:gd name="T40" fmla="*/ 25 w 906"/>
                        <a:gd name="T41" fmla="*/ 261 h 1823"/>
                        <a:gd name="T42" fmla="*/ 18 w 906"/>
                        <a:gd name="T43" fmla="*/ 276 h 1823"/>
                        <a:gd name="T44" fmla="*/ 14 w 906"/>
                        <a:gd name="T45" fmla="*/ 294 h 1823"/>
                        <a:gd name="T46" fmla="*/ 14 w 906"/>
                        <a:gd name="T47" fmla="*/ 304 h 1823"/>
                        <a:gd name="T48" fmla="*/ 5 w 906"/>
                        <a:gd name="T49" fmla="*/ 287 h 1823"/>
                        <a:gd name="T50" fmla="*/ 16 w 906"/>
                        <a:gd name="T51" fmla="*/ 261 h 1823"/>
                        <a:gd name="T52" fmla="*/ 18 w 906"/>
                        <a:gd name="T53" fmla="*/ 251 h 1823"/>
                        <a:gd name="T54" fmla="*/ 22 w 906"/>
                        <a:gd name="T55" fmla="*/ 246 h 1823"/>
                        <a:gd name="T56" fmla="*/ 25 w 906"/>
                        <a:gd name="T57" fmla="*/ 240 h 1823"/>
                        <a:gd name="T58" fmla="*/ 29 w 906"/>
                        <a:gd name="T59" fmla="*/ 231 h 1823"/>
                        <a:gd name="T60" fmla="*/ 30 w 906"/>
                        <a:gd name="T61" fmla="*/ 223 h 1823"/>
                        <a:gd name="T62" fmla="*/ 37 w 906"/>
                        <a:gd name="T63" fmla="*/ 216 h 1823"/>
                        <a:gd name="T64" fmla="*/ 48 w 906"/>
                        <a:gd name="T65" fmla="*/ 188 h 1823"/>
                        <a:gd name="T66" fmla="*/ 59 w 906"/>
                        <a:gd name="T67" fmla="*/ 155 h 1823"/>
                        <a:gd name="T68" fmla="*/ 78 w 906"/>
                        <a:gd name="T69" fmla="*/ 117 h 1823"/>
                        <a:gd name="T70" fmla="*/ 94 w 906"/>
                        <a:gd name="T71" fmla="*/ 83 h 1823"/>
                        <a:gd name="T72" fmla="*/ 98 w 906"/>
                        <a:gd name="T73" fmla="*/ 70 h 1823"/>
                        <a:gd name="T74" fmla="*/ 105 w 906"/>
                        <a:gd name="T75" fmla="*/ 61 h 1823"/>
                        <a:gd name="T76" fmla="*/ 112 w 906"/>
                        <a:gd name="T77" fmla="*/ 42 h 1823"/>
                        <a:gd name="T78" fmla="*/ 114 w 906"/>
                        <a:gd name="T79" fmla="*/ 30 h 1823"/>
                        <a:gd name="T80" fmla="*/ 116 w 906"/>
                        <a:gd name="T81" fmla="*/ 28 h 1823"/>
                        <a:gd name="T82" fmla="*/ 115 w 906"/>
                        <a:gd name="T83" fmla="*/ 15 h 1823"/>
                        <a:gd name="T84" fmla="*/ 114 w 906"/>
                        <a:gd name="T85" fmla="*/ 5 h 18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06"/>
                        <a:gd name="T130" fmla="*/ 0 h 1823"/>
                        <a:gd name="T131" fmla="*/ 906 w 906"/>
                        <a:gd name="T132" fmla="*/ 1823 h 18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06" h="1823">
                          <a:moveTo>
                            <a:pt x="851" y="0"/>
                          </a:moveTo>
                          <a:lnTo>
                            <a:pt x="867" y="39"/>
                          </a:lnTo>
                          <a:lnTo>
                            <a:pt x="881" y="65"/>
                          </a:lnTo>
                          <a:lnTo>
                            <a:pt x="900" y="87"/>
                          </a:lnTo>
                          <a:lnTo>
                            <a:pt x="906" y="118"/>
                          </a:lnTo>
                          <a:lnTo>
                            <a:pt x="906" y="136"/>
                          </a:lnTo>
                          <a:lnTo>
                            <a:pt x="891" y="136"/>
                          </a:lnTo>
                          <a:lnTo>
                            <a:pt x="891" y="157"/>
                          </a:lnTo>
                          <a:lnTo>
                            <a:pt x="891" y="173"/>
                          </a:lnTo>
                          <a:lnTo>
                            <a:pt x="867" y="213"/>
                          </a:lnTo>
                          <a:lnTo>
                            <a:pt x="851" y="259"/>
                          </a:lnTo>
                          <a:lnTo>
                            <a:pt x="827" y="307"/>
                          </a:lnTo>
                          <a:lnTo>
                            <a:pt x="802" y="355"/>
                          </a:lnTo>
                          <a:lnTo>
                            <a:pt x="797" y="394"/>
                          </a:lnTo>
                          <a:lnTo>
                            <a:pt x="788" y="417"/>
                          </a:lnTo>
                          <a:lnTo>
                            <a:pt x="779" y="424"/>
                          </a:lnTo>
                          <a:lnTo>
                            <a:pt x="756" y="447"/>
                          </a:lnTo>
                          <a:lnTo>
                            <a:pt x="731" y="495"/>
                          </a:lnTo>
                          <a:lnTo>
                            <a:pt x="731" y="517"/>
                          </a:lnTo>
                          <a:lnTo>
                            <a:pt x="717" y="572"/>
                          </a:lnTo>
                          <a:lnTo>
                            <a:pt x="690" y="626"/>
                          </a:lnTo>
                          <a:lnTo>
                            <a:pt x="644" y="700"/>
                          </a:lnTo>
                          <a:lnTo>
                            <a:pt x="613" y="751"/>
                          </a:lnTo>
                          <a:lnTo>
                            <a:pt x="604" y="781"/>
                          </a:lnTo>
                          <a:lnTo>
                            <a:pt x="572" y="821"/>
                          </a:lnTo>
                          <a:lnTo>
                            <a:pt x="525" y="877"/>
                          </a:lnTo>
                          <a:lnTo>
                            <a:pt x="491" y="923"/>
                          </a:lnTo>
                          <a:lnTo>
                            <a:pt x="461" y="970"/>
                          </a:lnTo>
                          <a:lnTo>
                            <a:pt x="437" y="1032"/>
                          </a:lnTo>
                          <a:lnTo>
                            <a:pt x="388" y="1150"/>
                          </a:lnTo>
                          <a:lnTo>
                            <a:pt x="357" y="1245"/>
                          </a:lnTo>
                          <a:lnTo>
                            <a:pt x="334" y="1299"/>
                          </a:lnTo>
                          <a:lnTo>
                            <a:pt x="301" y="1355"/>
                          </a:lnTo>
                          <a:lnTo>
                            <a:pt x="285" y="1368"/>
                          </a:lnTo>
                          <a:lnTo>
                            <a:pt x="260" y="1394"/>
                          </a:lnTo>
                          <a:lnTo>
                            <a:pt x="260" y="1401"/>
                          </a:lnTo>
                          <a:lnTo>
                            <a:pt x="255" y="1425"/>
                          </a:lnTo>
                          <a:lnTo>
                            <a:pt x="227" y="1449"/>
                          </a:lnTo>
                          <a:lnTo>
                            <a:pt x="221" y="1465"/>
                          </a:lnTo>
                          <a:lnTo>
                            <a:pt x="227" y="1488"/>
                          </a:lnTo>
                          <a:lnTo>
                            <a:pt x="206" y="1527"/>
                          </a:lnTo>
                          <a:lnTo>
                            <a:pt x="174" y="1567"/>
                          </a:lnTo>
                          <a:lnTo>
                            <a:pt x="156" y="1605"/>
                          </a:lnTo>
                          <a:lnTo>
                            <a:pt x="127" y="1653"/>
                          </a:lnTo>
                          <a:lnTo>
                            <a:pt x="112" y="1716"/>
                          </a:lnTo>
                          <a:lnTo>
                            <a:pt x="95" y="1763"/>
                          </a:lnTo>
                          <a:lnTo>
                            <a:pt x="95" y="1802"/>
                          </a:lnTo>
                          <a:lnTo>
                            <a:pt x="95" y="1823"/>
                          </a:lnTo>
                          <a:lnTo>
                            <a:pt x="0" y="1802"/>
                          </a:lnTo>
                          <a:lnTo>
                            <a:pt x="33" y="1723"/>
                          </a:lnTo>
                          <a:lnTo>
                            <a:pt x="72" y="1645"/>
                          </a:lnTo>
                          <a:lnTo>
                            <a:pt x="112" y="1567"/>
                          </a:lnTo>
                          <a:lnTo>
                            <a:pt x="127" y="1535"/>
                          </a:lnTo>
                          <a:lnTo>
                            <a:pt x="127" y="1503"/>
                          </a:lnTo>
                          <a:lnTo>
                            <a:pt x="144" y="1481"/>
                          </a:lnTo>
                          <a:lnTo>
                            <a:pt x="151" y="1473"/>
                          </a:lnTo>
                          <a:lnTo>
                            <a:pt x="165" y="1465"/>
                          </a:lnTo>
                          <a:lnTo>
                            <a:pt x="174" y="1442"/>
                          </a:lnTo>
                          <a:lnTo>
                            <a:pt x="198" y="1409"/>
                          </a:lnTo>
                          <a:lnTo>
                            <a:pt x="206" y="1387"/>
                          </a:lnTo>
                          <a:lnTo>
                            <a:pt x="214" y="1362"/>
                          </a:lnTo>
                          <a:lnTo>
                            <a:pt x="214" y="1340"/>
                          </a:lnTo>
                          <a:lnTo>
                            <a:pt x="247" y="1316"/>
                          </a:lnTo>
                          <a:lnTo>
                            <a:pt x="260" y="1293"/>
                          </a:lnTo>
                          <a:lnTo>
                            <a:pt x="309" y="1205"/>
                          </a:lnTo>
                          <a:lnTo>
                            <a:pt x="334" y="1127"/>
                          </a:lnTo>
                          <a:lnTo>
                            <a:pt x="365" y="1018"/>
                          </a:lnTo>
                          <a:lnTo>
                            <a:pt x="412" y="932"/>
                          </a:lnTo>
                          <a:lnTo>
                            <a:pt x="476" y="821"/>
                          </a:lnTo>
                          <a:lnTo>
                            <a:pt x="547" y="700"/>
                          </a:lnTo>
                          <a:lnTo>
                            <a:pt x="604" y="597"/>
                          </a:lnTo>
                          <a:lnTo>
                            <a:pt x="659" y="495"/>
                          </a:lnTo>
                          <a:lnTo>
                            <a:pt x="675" y="441"/>
                          </a:lnTo>
                          <a:lnTo>
                            <a:pt x="690" y="417"/>
                          </a:lnTo>
                          <a:lnTo>
                            <a:pt x="708" y="417"/>
                          </a:lnTo>
                          <a:lnTo>
                            <a:pt x="738" y="368"/>
                          </a:lnTo>
                          <a:lnTo>
                            <a:pt x="771" y="299"/>
                          </a:lnTo>
                          <a:lnTo>
                            <a:pt x="788" y="253"/>
                          </a:lnTo>
                          <a:lnTo>
                            <a:pt x="797" y="197"/>
                          </a:lnTo>
                          <a:lnTo>
                            <a:pt x="802" y="182"/>
                          </a:lnTo>
                          <a:lnTo>
                            <a:pt x="810" y="173"/>
                          </a:lnTo>
                          <a:lnTo>
                            <a:pt x="818" y="165"/>
                          </a:lnTo>
                          <a:lnTo>
                            <a:pt x="827" y="127"/>
                          </a:lnTo>
                          <a:lnTo>
                            <a:pt x="810" y="87"/>
                          </a:lnTo>
                          <a:lnTo>
                            <a:pt x="802" y="48"/>
                          </a:lnTo>
                          <a:lnTo>
                            <a:pt x="802" y="31"/>
                          </a:lnTo>
                          <a:lnTo>
                            <a:pt x="85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0" name="Freeform 65"/>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21" name="Freeform 66"/>
                    <p:cNvSpPr>
                      <a:spLocks/>
                    </p:cNvSpPr>
                    <p:nvPr/>
                  </p:nvSpPr>
                  <p:spPr bwMode="auto">
                    <a:xfrm>
                      <a:off x="2784" y="3541"/>
                      <a:ext cx="121" cy="350"/>
                    </a:xfrm>
                    <a:custGeom>
                      <a:avLst/>
                      <a:gdLst>
                        <a:gd name="T0" fmla="*/ 0 w 845"/>
                        <a:gd name="T1" fmla="*/ 346 h 2097"/>
                        <a:gd name="T2" fmla="*/ 5 w 845"/>
                        <a:gd name="T3" fmla="*/ 324 h 2097"/>
                        <a:gd name="T4" fmla="*/ 9 w 845"/>
                        <a:gd name="T5" fmla="*/ 307 h 2097"/>
                        <a:gd name="T6" fmla="*/ 15 w 845"/>
                        <a:gd name="T7" fmla="*/ 291 h 2097"/>
                        <a:gd name="T8" fmla="*/ 22 w 845"/>
                        <a:gd name="T9" fmla="*/ 273 h 2097"/>
                        <a:gd name="T10" fmla="*/ 25 w 845"/>
                        <a:gd name="T11" fmla="*/ 264 h 2097"/>
                        <a:gd name="T12" fmla="*/ 31 w 845"/>
                        <a:gd name="T13" fmla="*/ 254 h 2097"/>
                        <a:gd name="T14" fmla="*/ 32 w 845"/>
                        <a:gd name="T15" fmla="*/ 249 h 2097"/>
                        <a:gd name="T16" fmla="*/ 32 w 845"/>
                        <a:gd name="T17" fmla="*/ 244 h 2097"/>
                        <a:gd name="T18" fmla="*/ 34 w 845"/>
                        <a:gd name="T19" fmla="*/ 240 h 2097"/>
                        <a:gd name="T20" fmla="*/ 47 w 845"/>
                        <a:gd name="T21" fmla="*/ 223 h 2097"/>
                        <a:gd name="T22" fmla="*/ 53 w 845"/>
                        <a:gd name="T23" fmla="*/ 212 h 2097"/>
                        <a:gd name="T24" fmla="*/ 59 w 845"/>
                        <a:gd name="T25" fmla="*/ 192 h 2097"/>
                        <a:gd name="T26" fmla="*/ 65 w 845"/>
                        <a:gd name="T27" fmla="*/ 174 h 2097"/>
                        <a:gd name="T28" fmla="*/ 78 w 845"/>
                        <a:gd name="T29" fmla="*/ 151 h 2097"/>
                        <a:gd name="T30" fmla="*/ 88 w 845"/>
                        <a:gd name="T31" fmla="*/ 128 h 2097"/>
                        <a:gd name="T32" fmla="*/ 97 w 845"/>
                        <a:gd name="T33" fmla="*/ 106 h 2097"/>
                        <a:gd name="T34" fmla="*/ 103 w 845"/>
                        <a:gd name="T35" fmla="*/ 89 h 2097"/>
                        <a:gd name="T36" fmla="*/ 106 w 845"/>
                        <a:gd name="T37" fmla="*/ 69 h 2097"/>
                        <a:gd name="T38" fmla="*/ 107 w 845"/>
                        <a:gd name="T39" fmla="*/ 52 h 2097"/>
                        <a:gd name="T40" fmla="*/ 111 w 845"/>
                        <a:gd name="T41" fmla="*/ 43 h 2097"/>
                        <a:gd name="T42" fmla="*/ 112 w 845"/>
                        <a:gd name="T43" fmla="*/ 35 h 2097"/>
                        <a:gd name="T44" fmla="*/ 114 w 845"/>
                        <a:gd name="T45" fmla="*/ 35 h 2097"/>
                        <a:gd name="T46" fmla="*/ 111 w 845"/>
                        <a:gd name="T47" fmla="*/ 25 h 2097"/>
                        <a:gd name="T48" fmla="*/ 110 w 845"/>
                        <a:gd name="T49" fmla="*/ 16 h 2097"/>
                        <a:gd name="T50" fmla="*/ 107 w 845"/>
                        <a:gd name="T51" fmla="*/ 12 h 2097"/>
                        <a:gd name="T52" fmla="*/ 104 w 845"/>
                        <a:gd name="T53" fmla="*/ 6 h 2097"/>
                        <a:gd name="T54" fmla="*/ 101 w 845"/>
                        <a:gd name="T55" fmla="*/ 2 h 2097"/>
                        <a:gd name="T56" fmla="*/ 109 w 845"/>
                        <a:gd name="T57" fmla="*/ 0 h 2097"/>
                        <a:gd name="T58" fmla="*/ 113 w 845"/>
                        <a:gd name="T59" fmla="*/ 4 h 2097"/>
                        <a:gd name="T60" fmla="*/ 118 w 845"/>
                        <a:gd name="T61" fmla="*/ 13 h 2097"/>
                        <a:gd name="T62" fmla="*/ 119 w 845"/>
                        <a:gd name="T63" fmla="*/ 23 h 2097"/>
                        <a:gd name="T64" fmla="*/ 121 w 845"/>
                        <a:gd name="T65" fmla="*/ 34 h 2097"/>
                        <a:gd name="T66" fmla="*/ 120 w 845"/>
                        <a:gd name="T67" fmla="*/ 38 h 2097"/>
                        <a:gd name="T68" fmla="*/ 119 w 845"/>
                        <a:gd name="T69" fmla="*/ 39 h 2097"/>
                        <a:gd name="T70" fmla="*/ 119 w 845"/>
                        <a:gd name="T71" fmla="*/ 49 h 2097"/>
                        <a:gd name="T72" fmla="*/ 116 w 845"/>
                        <a:gd name="T73" fmla="*/ 64 h 2097"/>
                        <a:gd name="T74" fmla="*/ 116 w 845"/>
                        <a:gd name="T75" fmla="*/ 76 h 2097"/>
                        <a:gd name="T76" fmla="*/ 115 w 845"/>
                        <a:gd name="T77" fmla="*/ 91 h 2097"/>
                        <a:gd name="T78" fmla="*/ 112 w 845"/>
                        <a:gd name="T79" fmla="*/ 106 h 2097"/>
                        <a:gd name="T80" fmla="*/ 104 w 845"/>
                        <a:gd name="T81" fmla="*/ 123 h 2097"/>
                        <a:gd name="T82" fmla="*/ 97 w 845"/>
                        <a:gd name="T83" fmla="*/ 136 h 2097"/>
                        <a:gd name="T84" fmla="*/ 94 w 845"/>
                        <a:gd name="T85" fmla="*/ 145 h 2097"/>
                        <a:gd name="T86" fmla="*/ 91 w 845"/>
                        <a:gd name="T87" fmla="*/ 155 h 2097"/>
                        <a:gd name="T88" fmla="*/ 86 w 845"/>
                        <a:gd name="T89" fmla="*/ 166 h 2097"/>
                        <a:gd name="T90" fmla="*/ 79 w 845"/>
                        <a:gd name="T91" fmla="*/ 176 h 2097"/>
                        <a:gd name="T92" fmla="*/ 75 w 845"/>
                        <a:gd name="T93" fmla="*/ 185 h 2097"/>
                        <a:gd name="T94" fmla="*/ 73 w 845"/>
                        <a:gd name="T95" fmla="*/ 193 h 2097"/>
                        <a:gd name="T96" fmla="*/ 65 w 845"/>
                        <a:gd name="T97" fmla="*/ 216 h 2097"/>
                        <a:gd name="T98" fmla="*/ 59 w 845"/>
                        <a:gd name="T99" fmla="*/ 227 h 2097"/>
                        <a:gd name="T100" fmla="*/ 52 w 845"/>
                        <a:gd name="T101" fmla="*/ 237 h 2097"/>
                        <a:gd name="T102" fmla="*/ 44 w 845"/>
                        <a:gd name="T103" fmla="*/ 245 h 2097"/>
                        <a:gd name="T104" fmla="*/ 41 w 845"/>
                        <a:gd name="T105" fmla="*/ 253 h 2097"/>
                        <a:gd name="T106" fmla="*/ 40 w 845"/>
                        <a:gd name="T107" fmla="*/ 258 h 2097"/>
                        <a:gd name="T108" fmla="*/ 40 w 845"/>
                        <a:gd name="T109" fmla="*/ 261 h 2097"/>
                        <a:gd name="T110" fmla="*/ 37 w 845"/>
                        <a:gd name="T111" fmla="*/ 265 h 2097"/>
                        <a:gd name="T112" fmla="*/ 33 w 845"/>
                        <a:gd name="T113" fmla="*/ 270 h 2097"/>
                        <a:gd name="T114" fmla="*/ 30 w 845"/>
                        <a:gd name="T115" fmla="*/ 280 h 2097"/>
                        <a:gd name="T116" fmla="*/ 25 w 845"/>
                        <a:gd name="T117" fmla="*/ 296 h 2097"/>
                        <a:gd name="T118" fmla="*/ 17 w 845"/>
                        <a:gd name="T119" fmla="*/ 316 h 2097"/>
                        <a:gd name="T120" fmla="*/ 15 w 845"/>
                        <a:gd name="T121" fmla="*/ 334 h 2097"/>
                        <a:gd name="T122" fmla="*/ 5 w 845"/>
                        <a:gd name="T123" fmla="*/ 350 h 2097"/>
                        <a:gd name="T124" fmla="*/ 0 w 845"/>
                        <a:gd name="T125" fmla="*/ 346 h 209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5"/>
                        <a:gd name="T190" fmla="*/ 0 h 2097"/>
                        <a:gd name="T191" fmla="*/ 845 w 845"/>
                        <a:gd name="T192" fmla="*/ 2097 h 209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5" h="2097">
                          <a:moveTo>
                            <a:pt x="0" y="2074"/>
                          </a:moveTo>
                          <a:lnTo>
                            <a:pt x="33" y="1939"/>
                          </a:lnTo>
                          <a:lnTo>
                            <a:pt x="63" y="1839"/>
                          </a:lnTo>
                          <a:lnTo>
                            <a:pt x="104" y="1744"/>
                          </a:lnTo>
                          <a:lnTo>
                            <a:pt x="152" y="1636"/>
                          </a:lnTo>
                          <a:lnTo>
                            <a:pt x="176" y="1579"/>
                          </a:lnTo>
                          <a:lnTo>
                            <a:pt x="216" y="1524"/>
                          </a:lnTo>
                          <a:lnTo>
                            <a:pt x="225" y="1491"/>
                          </a:lnTo>
                          <a:lnTo>
                            <a:pt x="225" y="1463"/>
                          </a:lnTo>
                          <a:lnTo>
                            <a:pt x="240" y="1439"/>
                          </a:lnTo>
                          <a:lnTo>
                            <a:pt x="328" y="1337"/>
                          </a:lnTo>
                          <a:lnTo>
                            <a:pt x="369" y="1273"/>
                          </a:lnTo>
                          <a:lnTo>
                            <a:pt x="414" y="1149"/>
                          </a:lnTo>
                          <a:lnTo>
                            <a:pt x="453" y="1040"/>
                          </a:lnTo>
                          <a:lnTo>
                            <a:pt x="542" y="904"/>
                          </a:lnTo>
                          <a:lnTo>
                            <a:pt x="615" y="766"/>
                          </a:lnTo>
                          <a:lnTo>
                            <a:pt x="678" y="633"/>
                          </a:lnTo>
                          <a:lnTo>
                            <a:pt x="718" y="531"/>
                          </a:lnTo>
                          <a:lnTo>
                            <a:pt x="742" y="413"/>
                          </a:lnTo>
                          <a:lnTo>
                            <a:pt x="749" y="311"/>
                          </a:lnTo>
                          <a:lnTo>
                            <a:pt x="773" y="259"/>
                          </a:lnTo>
                          <a:lnTo>
                            <a:pt x="782" y="210"/>
                          </a:lnTo>
                          <a:lnTo>
                            <a:pt x="798" y="210"/>
                          </a:lnTo>
                          <a:lnTo>
                            <a:pt x="773" y="149"/>
                          </a:lnTo>
                          <a:lnTo>
                            <a:pt x="766" y="94"/>
                          </a:lnTo>
                          <a:lnTo>
                            <a:pt x="749" y="69"/>
                          </a:lnTo>
                          <a:lnTo>
                            <a:pt x="724" y="37"/>
                          </a:lnTo>
                          <a:lnTo>
                            <a:pt x="702" y="14"/>
                          </a:lnTo>
                          <a:lnTo>
                            <a:pt x="758" y="0"/>
                          </a:lnTo>
                          <a:lnTo>
                            <a:pt x="789" y="21"/>
                          </a:lnTo>
                          <a:lnTo>
                            <a:pt x="823" y="77"/>
                          </a:lnTo>
                          <a:lnTo>
                            <a:pt x="829" y="139"/>
                          </a:lnTo>
                          <a:lnTo>
                            <a:pt x="845" y="203"/>
                          </a:lnTo>
                          <a:lnTo>
                            <a:pt x="837" y="225"/>
                          </a:lnTo>
                          <a:lnTo>
                            <a:pt x="829" y="231"/>
                          </a:lnTo>
                          <a:lnTo>
                            <a:pt x="829" y="296"/>
                          </a:lnTo>
                          <a:lnTo>
                            <a:pt x="812" y="382"/>
                          </a:lnTo>
                          <a:lnTo>
                            <a:pt x="812" y="453"/>
                          </a:lnTo>
                          <a:lnTo>
                            <a:pt x="805" y="547"/>
                          </a:lnTo>
                          <a:lnTo>
                            <a:pt x="782" y="633"/>
                          </a:lnTo>
                          <a:lnTo>
                            <a:pt x="724" y="735"/>
                          </a:lnTo>
                          <a:lnTo>
                            <a:pt x="678" y="813"/>
                          </a:lnTo>
                          <a:lnTo>
                            <a:pt x="653" y="866"/>
                          </a:lnTo>
                          <a:lnTo>
                            <a:pt x="638" y="929"/>
                          </a:lnTo>
                          <a:lnTo>
                            <a:pt x="599" y="993"/>
                          </a:lnTo>
                          <a:lnTo>
                            <a:pt x="553" y="1055"/>
                          </a:lnTo>
                          <a:lnTo>
                            <a:pt x="527" y="1110"/>
                          </a:lnTo>
                          <a:lnTo>
                            <a:pt x="511" y="1155"/>
                          </a:lnTo>
                          <a:lnTo>
                            <a:pt x="453" y="1297"/>
                          </a:lnTo>
                          <a:lnTo>
                            <a:pt x="414" y="1361"/>
                          </a:lnTo>
                          <a:lnTo>
                            <a:pt x="360" y="1422"/>
                          </a:lnTo>
                          <a:lnTo>
                            <a:pt x="310" y="1469"/>
                          </a:lnTo>
                          <a:lnTo>
                            <a:pt x="289" y="1517"/>
                          </a:lnTo>
                          <a:lnTo>
                            <a:pt x="280" y="1548"/>
                          </a:lnTo>
                          <a:lnTo>
                            <a:pt x="280" y="1565"/>
                          </a:lnTo>
                          <a:lnTo>
                            <a:pt x="256" y="1588"/>
                          </a:lnTo>
                          <a:lnTo>
                            <a:pt x="231" y="1618"/>
                          </a:lnTo>
                          <a:lnTo>
                            <a:pt x="208" y="1675"/>
                          </a:lnTo>
                          <a:lnTo>
                            <a:pt x="176" y="1776"/>
                          </a:lnTo>
                          <a:lnTo>
                            <a:pt x="119" y="1893"/>
                          </a:lnTo>
                          <a:lnTo>
                            <a:pt x="104" y="2002"/>
                          </a:lnTo>
                          <a:lnTo>
                            <a:pt x="33" y="2097"/>
                          </a:lnTo>
                          <a:lnTo>
                            <a:pt x="0" y="207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2" name="Freeform 67"/>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3" name="Freeform 68"/>
                    <p:cNvSpPr>
                      <a:spLocks/>
                    </p:cNvSpPr>
                    <p:nvPr/>
                  </p:nvSpPr>
                  <p:spPr bwMode="auto">
                    <a:xfrm>
                      <a:off x="2815" y="3525"/>
                      <a:ext cx="81" cy="66"/>
                    </a:xfrm>
                    <a:custGeom>
                      <a:avLst/>
                      <a:gdLst>
                        <a:gd name="T0" fmla="*/ 0 w 566"/>
                        <a:gd name="T1" fmla="*/ 66 h 392"/>
                        <a:gd name="T2" fmla="*/ 15 w 566"/>
                        <a:gd name="T3" fmla="*/ 50 h 392"/>
                        <a:gd name="T4" fmla="*/ 24 w 566"/>
                        <a:gd name="T5" fmla="*/ 43 h 392"/>
                        <a:gd name="T6" fmla="*/ 39 w 566"/>
                        <a:gd name="T7" fmla="*/ 37 h 392"/>
                        <a:gd name="T8" fmla="*/ 49 w 566"/>
                        <a:gd name="T9" fmla="*/ 30 h 392"/>
                        <a:gd name="T10" fmla="*/ 61 w 566"/>
                        <a:gd name="T11" fmla="*/ 25 h 392"/>
                        <a:gd name="T12" fmla="*/ 72 w 566"/>
                        <a:gd name="T13" fmla="*/ 20 h 392"/>
                        <a:gd name="T14" fmla="*/ 79 w 566"/>
                        <a:gd name="T15" fmla="*/ 19 h 392"/>
                        <a:gd name="T16" fmla="*/ 81 w 566"/>
                        <a:gd name="T17" fmla="*/ 17 h 392"/>
                        <a:gd name="T18" fmla="*/ 80 w 566"/>
                        <a:gd name="T19" fmla="*/ 12 h 392"/>
                        <a:gd name="T20" fmla="*/ 80 w 566"/>
                        <a:gd name="T21" fmla="*/ 7 h 392"/>
                        <a:gd name="T22" fmla="*/ 76 w 566"/>
                        <a:gd name="T23" fmla="*/ 3 h 392"/>
                        <a:gd name="T24" fmla="*/ 73 w 566"/>
                        <a:gd name="T25" fmla="*/ 0 h 392"/>
                        <a:gd name="T26" fmla="*/ 70 w 566"/>
                        <a:gd name="T27" fmla="*/ 0 h 392"/>
                        <a:gd name="T28" fmla="*/ 31 w 566"/>
                        <a:gd name="T29" fmla="*/ 17 h 392"/>
                        <a:gd name="T30" fmla="*/ 12 w 566"/>
                        <a:gd name="T31" fmla="*/ 28 h 392"/>
                        <a:gd name="T32" fmla="*/ 8 w 566"/>
                        <a:gd name="T33" fmla="*/ 34 h 392"/>
                        <a:gd name="T34" fmla="*/ 0 w 566"/>
                        <a:gd name="T35" fmla="*/ 66 h 3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6"/>
                        <a:gd name="T55" fmla="*/ 0 h 392"/>
                        <a:gd name="T56" fmla="*/ 566 w 566"/>
                        <a:gd name="T57" fmla="*/ 392 h 39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6" h="392">
                          <a:moveTo>
                            <a:pt x="0" y="392"/>
                          </a:moveTo>
                          <a:lnTo>
                            <a:pt x="103" y="299"/>
                          </a:lnTo>
                          <a:lnTo>
                            <a:pt x="166" y="258"/>
                          </a:lnTo>
                          <a:lnTo>
                            <a:pt x="270" y="219"/>
                          </a:lnTo>
                          <a:lnTo>
                            <a:pt x="343" y="179"/>
                          </a:lnTo>
                          <a:lnTo>
                            <a:pt x="429" y="149"/>
                          </a:lnTo>
                          <a:lnTo>
                            <a:pt x="502" y="117"/>
                          </a:lnTo>
                          <a:lnTo>
                            <a:pt x="550" y="110"/>
                          </a:lnTo>
                          <a:lnTo>
                            <a:pt x="566" y="101"/>
                          </a:lnTo>
                          <a:lnTo>
                            <a:pt x="557" y="70"/>
                          </a:lnTo>
                          <a:lnTo>
                            <a:pt x="557" y="39"/>
                          </a:lnTo>
                          <a:lnTo>
                            <a:pt x="533" y="16"/>
                          </a:lnTo>
                          <a:lnTo>
                            <a:pt x="508" y="0"/>
                          </a:lnTo>
                          <a:lnTo>
                            <a:pt x="486" y="0"/>
                          </a:lnTo>
                          <a:lnTo>
                            <a:pt x="215" y="101"/>
                          </a:lnTo>
                          <a:lnTo>
                            <a:pt x="87" y="165"/>
                          </a:lnTo>
                          <a:lnTo>
                            <a:pt x="56" y="204"/>
                          </a:lnTo>
                          <a:lnTo>
                            <a:pt x="0" y="3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4" name="Freeform 69"/>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25" name="Freeform 70"/>
                    <p:cNvSpPr>
                      <a:spLocks/>
                    </p:cNvSpPr>
                    <p:nvPr/>
                  </p:nvSpPr>
                  <p:spPr bwMode="auto">
                    <a:xfrm>
                      <a:off x="2899" y="3520"/>
                      <a:ext cx="16" cy="22"/>
                    </a:xfrm>
                    <a:custGeom>
                      <a:avLst/>
                      <a:gdLst>
                        <a:gd name="T0" fmla="*/ 0 w 110"/>
                        <a:gd name="T1" fmla="*/ 3 h 132"/>
                        <a:gd name="T2" fmla="*/ 5 w 110"/>
                        <a:gd name="T3" fmla="*/ 10 h 132"/>
                        <a:gd name="T4" fmla="*/ 6 w 110"/>
                        <a:gd name="T5" fmla="*/ 18 h 132"/>
                        <a:gd name="T6" fmla="*/ 6 w 110"/>
                        <a:gd name="T7" fmla="*/ 22 h 132"/>
                        <a:gd name="T8" fmla="*/ 10 w 110"/>
                        <a:gd name="T9" fmla="*/ 22 h 132"/>
                        <a:gd name="T10" fmla="*/ 13 w 110"/>
                        <a:gd name="T11" fmla="*/ 22 h 132"/>
                        <a:gd name="T12" fmla="*/ 14 w 110"/>
                        <a:gd name="T13" fmla="*/ 20 h 132"/>
                        <a:gd name="T14" fmla="*/ 15 w 110"/>
                        <a:gd name="T15" fmla="*/ 17 h 132"/>
                        <a:gd name="T16" fmla="*/ 16 w 110"/>
                        <a:gd name="T17" fmla="*/ 15 h 132"/>
                        <a:gd name="T18" fmla="*/ 15 w 110"/>
                        <a:gd name="T19" fmla="*/ 12 h 132"/>
                        <a:gd name="T20" fmla="*/ 13 w 110"/>
                        <a:gd name="T21" fmla="*/ 8 h 132"/>
                        <a:gd name="T22" fmla="*/ 12 w 110"/>
                        <a:gd name="T23" fmla="*/ 6 h 132"/>
                        <a:gd name="T24" fmla="*/ 10 w 110"/>
                        <a:gd name="T25" fmla="*/ 2 h 132"/>
                        <a:gd name="T26" fmla="*/ 3 w 110"/>
                        <a:gd name="T27" fmla="*/ 0 h 132"/>
                        <a:gd name="T28" fmla="*/ 0 w 110"/>
                        <a:gd name="T29" fmla="*/ 3 h 1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0"/>
                        <a:gd name="T46" fmla="*/ 0 h 132"/>
                        <a:gd name="T47" fmla="*/ 110 w 110"/>
                        <a:gd name="T48" fmla="*/ 132 h 1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0" h="132">
                          <a:moveTo>
                            <a:pt x="0" y="16"/>
                          </a:moveTo>
                          <a:lnTo>
                            <a:pt x="32" y="63"/>
                          </a:lnTo>
                          <a:lnTo>
                            <a:pt x="40" y="108"/>
                          </a:lnTo>
                          <a:lnTo>
                            <a:pt x="40" y="132"/>
                          </a:lnTo>
                          <a:lnTo>
                            <a:pt x="71" y="132"/>
                          </a:lnTo>
                          <a:lnTo>
                            <a:pt x="87" y="132"/>
                          </a:lnTo>
                          <a:lnTo>
                            <a:pt x="96" y="118"/>
                          </a:lnTo>
                          <a:lnTo>
                            <a:pt x="103" y="101"/>
                          </a:lnTo>
                          <a:lnTo>
                            <a:pt x="110" y="93"/>
                          </a:lnTo>
                          <a:lnTo>
                            <a:pt x="103" y="70"/>
                          </a:lnTo>
                          <a:lnTo>
                            <a:pt x="87" y="47"/>
                          </a:lnTo>
                          <a:lnTo>
                            <a:pt x="81" y="38"/>
                          </a:lnTo>
                          <a:lnTo>
                            <a:pt x="67" y="10"/>
                          </a:lnTo>
                          <a:lnTo>
                            <a:pt x="24" y="0"/>
                          </a:lnTo>
                          <a:lnTo>
                            <a:pt x="0" y="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6" name="Freeform 71"/>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7" name="Freeform 72"/>
                    <p:cNvSpPr>
                      <a:spLocks/>
                    </p:cNvSpPr>
                    <p:nvPr/>
                  </p:nvSpPr>
                  <p:spPr bwMode="auto">
                    <a:xfrm>
                      <a:off x="2739" y="3783"/>
                      <a:ext cx="76" cy="20"/>
                    </a:xfrm>
                    <a:custGeom>
                      <a:avLst/>
                      <a:gdLst>
                        <a:gd name="T0" fmla="*/ 76 w 532"/>
                        <a:gd name="T1" fmla="*/ 4 h 125"/>
                        <a:gd name="T2" fmla="*/ 67 w 532"/>
                        <a:gd name="T3" fmla="*/ 1 h 125"/>
                        <a:gd name="T4" fmla="*/ 63 w 532"/>
                        <a:gd name="T5" fmla="*/ 0 h 125"/>
                        <a:gd name="T6" fmla="*/ 60 w 532"/>
                        <a:gd name="T7" fmla="*/ 1 h 125"/>
                        <a:gd name="T8" fmla="*/ 54 w 532"/>
                        <a:gd name="T9" fmla="*/ 3 h 125"/>
                        <a:gd name="T10" fmla="*/ 48 w 532"/>
                        <a:gd name="T11" fmla="*/ 5 h 125"/>
                        <a:gd name="T12" fmla="*/ 43 w 532"/>
                        <a:gd name="T13" fmla="*/ 7 h 125"/>
                        <a:gd name="T14" fmla="*/ 39 w 532"/>
                        <a:gd name="T15" fmla="*/ 10 h 125"/>
                        <a:gd name="T16" fmla="*/ 34 w 532"/>
                        <a:gd name="T17" fmla="*/ 12 h 125"/>
                        <a:gd name="T18" fmla="*/ 28 w 532"/>
                        <a:gd name="T19" fmla="*/ 15 h 125"/>
                        <a:gd name="T20" fmla="*/ 24 w 532"/>
                        <a:gd name="T21" fmla="*/ 16 h 125"/>
                        <a:gd name="T22" fmla="*/ 19 w 532"/>
                        <a:gd name="T23" fmla="*/ 18 h 125"/>
                        <a:gd name="T24" fmla="*/ 13 w 532"/>
                        <a:gd name="T25" fmla="*/ 19 h 125"/>
                        <a:gd name="T26" fmla="*/ 6 w 532"/>
                        <a:gd name="T27" fmla="*/ 20 h 125"/>
                        <a:gd name="T28" fmla="*/ 2 w 532"/>
                        <a:gd name="T29" fmla="*/ 20 h 125"/>
                        <a:gd name="T30" fmla="*/ 0 w 532"/>
                        <a:gd name="T31" fmla="*/ 19 h 12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32"/>
                        <a:gd name="T49" fmla="*/ 0 h 125"/>
                        <a:gd name="T50" fmla="*/ 532 w 532"/>
                        <a:gd name="T51" fmla="*/ 125 h 12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32" h="125">
                          <a:moveTo>
                            <a:pt x="532" y="22"/>
                          </a:moveTo>
                          <a:lnTo>
                            <a:pt x="468" y="6"/>
                          </a:lnTo>
                          <a:lnTo>
                            <a:pt x="442" y="0"/>
                          </a:lnTo>
                          <a:lnTo>
                            <a:pt x="420" y="6"/>
                          </a:lnTo>
                          <a:lnTo>
                            <a:pt x="379" y="16"/>
                          </a:lnTo>
                          <a:lnTo>
                            <a:pt x="333" y="31"/>
                          </a:lnTo>
                          <a:lnTo>
                            <a:pt x="300" y="44"/>
                          </a:lnTo>
                          <a:lnTo>
                            <a:pt x="270" y="63"/>
                          </a:lnTo>
                          <a:lnTo>
                            <a:pt x="237" y="77"/>
                          </a:lnTo>
                          <a:lnTo>
                            <a:pt x="197" y="91"/>
                          </a:lnTo>
                          <a:lnTo>
                            <a:pt x="165" y="101"/>
                          </a:lnTo>
                          <a:lnTo>
                            <a:pt x="135" y="110"/>
                          </a:lnTo>
                          <a:lnTo>
                            <a:pt x="94" y="118"/>
                          </a:lnTo>
                          <a:lnTo>
                            <a:pt x="44" y="125"/>
                          </a:lnTo>
                          <a:lnTo>
                            <a:pt x="15" y="125"/>
                          </a:lnTo>
                          <a:lnTo>
                            <a:pt x="0" y="1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8" name="Freeform 73"/>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29" name="Freeform 74"/>
                    <p:cNvSpPr>
                      <a:spLocks/>
                    </p:cNvSpPr>
                    <p:nvPr/>
                  </p:nvSpPr>
                  <p:spPr bwMode="auto">
                    <a:xfrm>
                      <a:off x="2722" y="3799"/>
                      <a:ext cx="87" cy="7"/>
                    </a:xfrm>
                    <a:custGeom>
                      <a:avLst/>
                      <a:gdLst>
                        <a:gd name="T0" fmla="*/ 0 w 611"/>
                        <a:gd name="T1" fmla="*/ 0 h 40"/>
                        <a:gd name="T2" fmla="*/ 9 w 611"/>
                        <a:gd name="T3" fmla="*/ 4 h 40"/>
                        <a:gd name="T4" fmla="*/ 18 w 611"/>
                        <a:gd name="T5" fmla="*/ 7 h 40"/>
                        <a:gd name="T6" fmla="*/ 26 w 611"/>
                        <a:gd name="T7" fmla="*/ 7 h 40"/>
                        <a:gd name="T8" fmla="*/ 36 w 611"/>
                        <a:gd name="T9" fmla="*/ 7 h 40"/>
                        <a:gd name="T10" fmla="*/ 51 w 611"/>
                        <a:gd name="T11" fmla="*/ 4 h 40"/>
                        <a:gd name="T12" fmla="*/ 62 w 611"/>
                        <a:gd name="T13" fmla="*/ 2 h 40"/>
                        <a:gd name="T14" fmla="*/ 74 w 611"/>
                        <a:gd name="T15" fmla="*/ 2 h 40"/>
                        <a:gd name="T16" fmla="*/ 78 w 611"/>
                        <a:gd name="T17" fmla="*/ 3 h 40"/>
                        <a:gd name="T18" fmla="*/ 82 w 611"/>
                        <a:gd name="T19" fmla="*/ 3 h 40"/>
                        <a:gd name="T20" fmla="*/ 87 w 611"/>
                        <a:gd name="T21" fmla="*/ 4 h 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1"/>
                        <a:gd name="T34" fmla="*/ 0 h 40"/>
                        <a:gd name="T35" fmla="*/ 611 w 611"/>
                        <a:gd name="T36" fmla="*/ 40 h 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1" h="40">
                          <a:moveTo>
                            <a:pt x="0" y="0"/>
                          </a:moveTo>
                          <a:lnTo>
                            <a:pt x="65" y="24"/>
                          </a:lnTo>
                          <a:lnTo>
                            <a:pt x="127" y="40"/>
                          </a:lnTo>
                          <a:lnTo>
                            <a:pt x="181" y="40"/>
                          </a:lnTo>
                          <a:lnTo>
                            <a:pt x="254" y="40"/>
                          </a:lnTo>
                          <a:lnTo>
                            <a:pt x="356" y="24"/>
                          </a:lnTo>
                          <a:lnTo>
                            <a:pt x="435" y="9"/>
                          </a:lnTo>
                          <a:lnTo>
                            <a:pt x="518" y="9"/>
                          </a:lnTo>
                          <a:lnTo>
                            <a:pt x="547" y="17"/>
                          </a:lnTo>
                          <a:lnTo>
                            <a:pt x="579" y="17"/>
                          </a:lnTo>
                          <a:lnTo>
                            <a:pt x="61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0" name="Freeform 75"/>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1" name="Freeform 76"/>
                    <p:cNvSpPr>
                      <a:spLocks/>
                    </p:cNvSpPr>
                    <p:nvPr/>
                  </p:nvSpPr>
                  <p:spPr bwMode="auto">
                    <a:xfrm>
                      <a:off x="2774" y="3631"/>
                      <a:ext cx="100" cy="9"/>
                    </a:xfrm>
                    <a:custGeom>
                      <a:avLst/>
                      <a:gdLst>
                        <a:gd name="T0" fmla="*/ 0 w 701"/>
                        <a:gd name="T1" fmla="*/ 9 h 55"/>
                        <a:gd name="T2" fmla="*/ 11 w 701"/>
                        <a:gd name="T3" fmla="*/ 5 h 55"/>
                        <a:gd name="T4" fmla="*/ 23 w 701"/>
                        <a:gd name="T5" fmla="*/ 1 h 55"/>
                        <a:gd name="T6" fmla="*/ 37 w 701"/>
                        <a:gd name="T7" fmla="*/ 0 h 55"/>
                        <a:gd name="T8" fmla="*/ 50 w 701"/>
                        <a:gd name="T9" fmla="*/ 0 h 55"/>
                        <a:gd name="T10" fmla="*/ 61 w 701"/>
                        <a:gd name="T11" fmla="*/ 1 h 55"/>
                        <a:gd name="T12" fmla="*/ 70 w 701"/>
                        <a:gd name="T13" fmla="*/ 4 h 55"/>
                        <a:gd name="T14" fmla="*/ 79 w 701"/>
                        <a:gd name="T15" fmla="*/ 2 h 55"/>
                        <a:gd name="T16" fmla="*/ 85 w 701"/>
                        <a:gd name="T17" fmla="*/ 2 h 55"/>
                        <a:gd name="T18" fmla="*/ 91 w 701"/>
                        <a:gd name="T19" fmla="*/ 2 h 55"/>
                        <a:gd name="T20" fmla="*/ 98 w 701"/>
                        <a:gd name="T21" fmla="*/ 4 h 55"/>
                        <a:gd name="T22" fmla="*/ 100 w 701"/>
                        <a:gd name="T23" fmla="*/ 4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55"/>
                        <a:gd name="T38" fmla="*/ 701 w 70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55">
                          <a:moveTo>
                            <a:pt x="0" y="55"/>
                          </a:moveTo>
                          <a:lnTo>
                            <a:pt x="80" y="30"/>
                          </a:lnTo>
                          <a:lnTo>
                            <a:pt x="159" y="7"/>
                          </a:lnTo>
                          <a:lnTo>
                            <a:pt x="256" y="0"/>
                          </a:lnTo>
                          <a:lnTo>
                            <a:pt x="351" y="0"/>
                          </a:lnTo>
                          <a:lnTo>
                            <a:pt x="431" y="7"/>
                          </a:lnTo>
                          <a:lnTo>
                            <a:pt x="494" y="24"/>
                          </a:lnTo>
                          <a:lnTo>
                            <a:pt x="557" y="14"/>
                          </a:lnTo>
                          <a:lnTo>
                            <a:pt x="598" y="14"/>
                          </a:lnTo>
                          <a:lnTo>
                            <a:pt x="637" y="14"/>
                          </a:lnTo>
                          <a:lnTo>
                            <a:pt x="686" y="24"/>
                          </a:lnTo>
                          <a:lnTo>
                            <a:pt x="701" y="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2" name="Freeform 77"/>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3" name="Freeform 78"/>
                    <p:cNvSpPr>
                      <a:spLocks/>
                    </p:cNvSpPr>
                    <p:nvPr/>
                  </p:nvSpPr>
                  <p:spPr bwMode="auto">
                    <a:xfrm>
                      <a:off x="2778" y="3610"/>
                      <a:ext cx="49" cy="13"/>
                    </a:xfrm>
                    <a:custGeom>
                      <a:avLst/>
                      <a:gdLst>
                        <a:gd name="T0" fmla="*/ 0 w 343"/>
                        <a:gd name="T1" fmla="*/ 13 h 78"/>
                        <a:gd name="T2" fmla="*/ 6 w 343"/>
                        <a:gd name="T3" fmla="*/ 8 h 78"/>
                        <a:gd name="T4" fmla="*/ 13 w 343"/>
                        <a:gd name="T5" fmla="*/ 5 h 78"/>
                        <a:gd name="T6" fmla="*/ 21 w 343"/>
                        <a:gd name="T7" fmla="*/ 4 h 78"/>
                        <a:gd name="T8" fmla="*/ 31 w 343"/>
                        <a:gd name="T9" fmla="*/ 3 h 78"/>
                        <a:gd name="T10" fmla="*/ 39 w 343"/>
                        <a:gd name="T11" fmla="*/ 2 h 78"/>
                        <a:gd name="T12" fmla="*/ 43 w 343"/>
                        <a:gd name="T13" fmla="*/ 2 h 78"/>
                        <a:gd name="T14" fmla="*/ 49 w 343"/>
                        <a:gd name="T15" fmla="*/ 0 h 78"/>
                        <a:gd name="T16" fmla="*/ 0 60000 65536"/>
                        <a:gd name="T17" fmla="*/ 0 60000 65536"/>
                        <a:gd name="T18" fmla="*/ 0 60000 65536"/>
                        <a:gd name="T19" fmla="*/ 0 60000 65536"/>
                        <a:gd name="T20" fmla="*/ 0 60000 65536"/>
                        <a:gd name="T21" fmla="*/ 0 60000 65536"/>
                        <a:gd name="T22" fmla="*/ 0 60000 65536"/>
                        <a:gd name="T23" fmla="*/ 0 60000 65536"/>
                        <a:gd name="T24" fmla="*/ 0 w 343"/>
                        <a:gd name="T25" fmla="*/ 0 h 78"/>
                        <a:gd name="T26" fmla="*/ 343 w 34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3" h="78">
                          <a:moveTo>
                            <a:pt x="0" y="78"/>
                          </a:moveTo>
                          <a:lnTo>
                            <a:pt x="40" y="48"/>
                          </a:lnTo>
                          <a:lnTo>
                            <a:pt x="88" y="32"/>
                          </a:lnTo>
                          <a:lnTo>
                            <a:pt x="144" y="24"/>
                          </a:lnTo>
                          <a:lnTo>
                            <a:pt x="216" y="17"/>
                          </a:lnTo>
                          <a:lnTo>
                            <a:pt x="271" y="9"/>
                          </a:lnTo>
                          <a:lnTo>
                            <a:pt x="302" y="9"/>
                          </a:lnTo>
                          <a:lnTo>
                            <a:pt x="34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4" name="Freeform 79"/>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5" name="Freeform 80"/>
                    <p:cNvSpPr>
                      <a:spLocks/>
                    </p:cNvSpPr>
                    <p:nvPr/>
                  </p:nvSpPr>
                  <p:spPr bwMode="auto">
                    <a:xfrm>
                      <a:off x="2812" y="3589"/>
                      <a:ext cx="61" cy="7"/>
                    </a:xfrm>
                    <a:custGeom>
                      <a:avLst/>
                      <a:gdLst>
                        <a:gd name="T0" fmla="*/ 0 w 421"/>
                        <a:gd name="T1" fmla="*/ 7 h 42"/>
                        <a:gd name="T2" fmla="*/ 4 w 421"/>
                        <a:gd name="T3" fmla="*/ 5 h 42"/>
                        <a:gd name="T4" fmla="*/ 9 w 421"/>
                        <a:gd name="T5" fmla="*/ 4 h 42"/>
                        <a:gd name="T6" fmla="*/ 14 w 421"/>
                        <a:gd name="T7" fmla="*/ 5 h 42"/>
                        <a:gd name="T8" fmla="*/ 20 w 421"/>
                        <a:gd name="T9" fmla="*/ 5 h 42"/>
                        <a:gd name="T10" fmla="*/ 24 w 421"/>
                        <a:gd name="T11" fmla="*/ 5 h 42"/>
                        <a:gd name="T12" fmla="*/ 30 w 421"/>
                        <a:gd name="T13" fmla="*/ 4 h 42"/>
                        <a:gd name="T14" fmla="*/ 33 w 421"/>
                        <a:gd name="T15" fmla="*/ 3 h 42"/>
                        <a:gd name="T16" fmla="*/ 39 w 421"/>
                        <a:gd name="T17" fmla="*/ 1 h 42"/>
                        <a:gd name="T18" fmla="*/ 43 w 421"/>
                        <a:gd name="T19" fmla="*/ 0 h 42"/>
                        <a:gd name="T20" fmla="*/ 46 w 421"/>
                        <a:gd name="T21" fmla="*/ 0 h 42"/>
                        <a:gd name="T22" fmla="*/ 50 w 421"/>
                        <a:gd name="T23" fmla="*/ 1 h 42"/>
                        <a:gd name="T24" fmla="*/ 53 w 421"/>
                        <a:gd name="T25" fmla="*/ 3 h 42"/>
                        <a:gd name="T26" fmla="*/ 57 w 421"/>
                        <a:gd name="T27" fmla="*/ 3 h 42"/>
                        <a:gd name="T28" fmla="*/ 61 w 421"/>
                        <a:gd name="T29" fmla="*/ 3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1"/>
                        <a:gd name="T46" fmla="*/ 0 h 42"/>
                        <a:gd name="T47" fmla="*/ 421 w 421"/>
                        <a:gd name="T48" fmla="*/ 42 h 4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1" h="42">
                          <a:moveTo>
                            <a:pt x="0" y="42"/>
                          </a:moveTo>
                          <a:lnTo>
                            <a:pt x="31" y="32"/>
                          </a:lnTo>
                          <a:lnTo>
                            <a:pt x="62" y="23"/>
                          </a:lnTo>
                          <a:lnTo>
                            <a:pt x="97" y="32"/>
                          </a:lnTo>
                          <a:lnTo>
                            <a:pt x="135" y="32"/>
                          </a:lnTo>
                          <a:lnTo>
                            <a:pt x="169" y="32"/>
                          </a:lnTo>
                          <a:lnTo>
                            <a:pt x="210" y="23"/>
                          </a:lnTo>
                          <a:lnTo>
                            <a:pt x="231" y="17"/>
                          </a:lnTo>
                          <a:lnTo>
                            <a:pt x="272" y="8"/>
                          </a:lnTo>
                          <a:lnTo>
                            <a:pt x="295" y="0"/>
                          </a:lnTo>
                          <a:lnTo>
                            <a:pt x="318" y="0"/>
                          </a:lnTo>
                          <a:lnTo>
                            <a:pt x="342" y="8"/>
                          </a:lnTo>
                          <a:lnTo>
                            <a:pt x="366" y="17"/>
                          </a:lnTo>
                          <a:lnTo>
                            <a:pt x="390" y="17"/>
                          </a:lnTo>
                          <a:lnTo>
                            <a:pt x="421" y="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6" name="Freeform 81"/>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7" name="Freeform 82"/>
                    <p:cNvSpPr>
                      <a:spLocks/>
                    </p:cNvSpPr>
                    <p:nvPr/>
                  </p:nvSpPr>
                  <p:spPr bwMode="auto">
                    <a:xfrm>
                      <a:off x="2834" y="3576"/>
                      <a:ext cx="68" cy="17"/>
                    </a:xfrm>
                    <a:custGeom>
                      <a:avLst/>
                      <a:gdLst>
                        <a:gd name="T0" fmla="*/ 0 w 478"/>
                        <a:gd name="T1" fmla="*/ 17 h 101"/>
                        <a:gd name="T2" fmla="*/ 6 w 478"/>
                        <a:gd name="T3" fmla="*/ 13 h 101"/>
                        <a:gd name="T4" fmla="*/ 11 w 478"/>
                        <a:gd name="T5" fmla="*/ 9 h 101"/>
                        <a:gd name="T6" fmla="*/ 16 w 478"/>
                        <a:gd name="T7" fmla="*/ 8 h 101"/>
                        <a:gd name="T8" fmla="*/ 22 w 478"/>
                        <a:gd name="T9" fmla="*/ 9 h 101"/>
                        <a:gd name="T10" fmla="*/ 26 w 478"/>
                        <a:gd name="T11" fmla="*/ 8 h 101"/>
                        <a:gd name="T12" fmla="*/ 36 w 478"/>
                        <a:gd name="T13" fmla="*/ 3 h 101"/>
                        <a:gd name="T14" fmla="*/ 47 w 478"/>
                        <a:gd name="T15" fmla="*/ 1 h 101"/>
                        <a:gd name="T16" fmla="*/ 49 w 478"/>
                        <a:gd name="T17" fmla="*/ 3 h 101"/>
                        <a:gd name="T18" fmla="*/ 52 w 478"/>
                        <a:gd name="T19" fmla="*/ 1 h 101"/>
                        <a:gd name="T20" fmla="*/ 58 w 478"/>
                        <a:gd name="T21" fmla="*/ 0 h 101"/>
                        <a:gd name="T22" fmla="*/ 61 w 478"/>
                        <a:gd name="T23" fmla="*/ 0 h 101"/>
                        <a:gd name="T24" fmla="*/ 64 w 478"/>
                        <a:gd name="T25" fmla="*/ 0 h 101"/>
                        <a:gd name="T26" fmla="*/ 66 w 478"/>
                        <a:gd name="T27" fmla="*/ 1 h 101"/>
                        <a:gd name="T28" fmla="*/ 68 w 478"/>
                        <a:gd name="T29" fmla="*/ 1 h 10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78"/>
                        <a:gd name="T46" fmla="*/ 0 h 101"/>
                        <a:gd name="T47" fmla="*/ 478 w 478"/>
                        <a:gd name="T48" fmla="*/ 101 h 10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78" h="101">
                          <a:moveTo>
                            <a:pt x="0" y="101"/>
                          </a:moveTo>
                          <a:lnTo>
                            <a:pt x="39" y="78"/>
                          </a:lnTo>
                          <a:lnTo>
                            <a:pt x="80" y="55"/>
                          </a:lnTo>
                          <a:lnTo>
                            <a:pt x="112" y="49"/>
                          </a:lnTo>
                          <a:lnTo>
                            <a:pt x="152" y="55"/>
                          </a:lnTo>
                          <a:lnTo>
                            <a:pt x="184" y="49"/>
                          </a:lnTo>
                          <a:lnTo>
                            <a:pt x="256" y="15"/>
                          </a:lnTo>
                          <a:lnTo>
                            <a:pt x="327" y="8"/>
                          </a:lnTo>
                          <a:lnTo>
                            <a:pt x="343" y="15"/>
                          </a:lnTo>
                          <a:lnTo>
                            <a:pt x="367" y="8"/>
                          </a:lnTo>
                          <a:lnTo>
                            <a:pt x="407" y="0"/>
                          </a:lnTo>
                          <a:lnTo>
                            <a:pt x="431" y="0"/>
                          </a:lnTo>
                          <a:lnTo>
                            <a:pt x="447" y="0"/>
                          </a:lnTo>
                          <a:lnTo>
                            <a:pt x="461" y="8"/>
                          </a:lnTo>
                          <a:lnTo>
                            <a:pt x="478"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38" name="Freeform 83"/>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39" name="Freeform 84"/>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105 w 829"/>
                        <a:gd name="T29" fmla="*/ 13 h 687"/>
                        <a:gd name="T30" fmla="*/ 100 w 829"/>
                        <a:gd name="T31" fmla="*/ 22 h 687"/>
                        <a:gd name="T32" fmla="*/ 95 w 829"/>
                        <a:gd name="T33" fmla="*/ 27 h 687"/>
                        <a:gd name="T34" fmla="*/ 86 w 829"/>
                        <a:gd name="T35" fmla="*/ 42 h 687"/>
                        <a:gd name="T36" fmla="*/ 75 w 829"/>
                        <a:gd name="T37" fmla="*/ 56 h 687"/>
                        <a:gd name="T38" fmla="*/ 61 w 829"/>
                        <a:gd name="T39" fmla="*/ 71 h 687"/>
                        <a:gd name="T40" fmla="*/ 57 w 829"/>
                        <a:gd name="T41" fmla="*/ 78 h 687"/>
                        <a:gd name="T42" fmla="*/ 52 w 829"/>
                        <a:gd name="T43" fmla="*/ 84 h 687"/>
                        <a:gd name="T44" fmla="*/ 48 w 829"/>
                        <a:gd name="T45" fmla="*/ 89 h 687"/>
                        <a:gd name="T46" fmla="*/ 43 w 829"/>
                        <a:gd name="T47" fmla="*/ 88 h 687"/>
                        <a:gd name="T48" fmla="*/ 40 w 829"/>
                        <a:gd name="T49" fmla="*/ 91 h 687"/>
                        <a:gd name="T50" fmla="*/ 36 w 829"/>
                        <a:gd name="T51" fmla="*/ 92 h 687"/>
                        <a:gd name="T52" fmla="*/ 41 w 829"/>
                        <a:gd name="T53" fmla="*/ 85 h 687"/>
                        <a:gd name="T54" fmla="*/ 45 w 829"/>
                        <a:gd name="T55" fmla="*/ 80 h 687"/>
                        <a:gd name="T56" fmla="*/ 54 w 829"/>
                        <a:gd name="T57" fmla="*/ 70 h 687"/>
                        <a:gd name="T58" fmla="*/ 64 w 829"/>
                        <a:gd name="T59" fmla="*/ 61 h 687"/>
                        <a:gd name="T60" fmla="*/ 72 w 829"/>
                        <a:gd name="T61" fmla="*/ 54 h 687"/>
                        <a:gd name="T62" fmla="*/ 83 w 829"/>
                        <a:gd name="T63" fmla="*/ 42 h 687"/>
                        <a:gd name="T64" fmla="*/ 91 w 829"/>
                        <a:gd name="T65" fmla="*/ 30 h 687"/>
                        <a:gd name="T66" fmla="*/ 86 w 829"/>
                        <a:gd name="T67" fmla="*/ 31 h 687"/>
                        <a:gd name="T68" fmla="*/ 84 w 829"/>
                        <a:gd name="T69" fmla="*/ 33 h 687"/>
                        <a:gd name="T70" fmla="*/ 79 w 829"/>
                        <a:gd name="T71" fmla="*/ 34 h 687"/>
                        <a:gd name="T72" fmla="*/ 74 w 829"/>
                        <a:gd name="T73" fmla="*/ 35 h 687"/>
                        <a:gd name="T74" fmla="*/ 69 w 829"/>
                        <a:gd name="T75" fmla="*/ 38 h 687"/>
                        <a:gd name="T76" fmla="*/ 65 w 829"/>
                        <a:gd name="T77" fmla="*/ 42 h 687"/>
                        <a:gd name="T78" fmla="*/ 50 w 829"/>
                        <a:gd name="T79" fmla="*/ 60 h 687"/>
                        <a:gd name="T80" fmla="*/ 38 w 829"/>
                        <a:gd name="T81" fmla="*/ 75 h 687"/>
                        <a:gd name="T82" fmla="*/ 30 w 829"/>
                        <a:gd name="T83" fmla="*/ 88 h 687"/>
                        <a:gd name="T84" fmla="*/ 25 w 829"/>
                        <a:gd name="T85" fmla="*/ 97 h 687"/>
                        <a:gd name="T86" fmla="*/ 22 w 829"/>
                        <a:gd name="T87" fmla="*/ 103 h 687"/>
                        <a:gd name="T88" fmla="*/ 17 w 829"/>
                        <a:gd name="T89" fmla="*/ 110 h 687"/>
                        <a:gd name="T90" fmla="*/ 13 w 829"/>
                        <a:gd name="T91" fmla="*/ 114 h 687"/>
                        <a:gd name="T92" fmla="*/ 6 w 829"/>
                        <a:gd name="T93" fmla="*/ 114 h 687"/>
                        <a:gd name="T94" fmla="*/ 0 w 829"/>
                        <a:gd name="T95" fmla="*/ 114 h 6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9"/>
                        <a:gd name="T145" fmla="*/ 0 h 687"/>
                        <a:gd name="T146" fmla="*/ 829 w 829"/>
                        <a:gd name="T147" fmla="*/ 687 h 6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lnTo>
                            <a:pt x="738" y="79"/>
                          </a:lnTo>
                          <a:lnTo>
                            <a:pt x="700" y="135"/>
                          </a:lnTo>
                          <a:lnTo>
                            <a:pt x="667" y="164"/>
                          </a:lnTo>
                          <a:lnTo>
                            <a:pt x="606" y="252"/>
                          </a:lnTo>
                          <a:lnTo>
                            <a:pt x="528" y="335"/>
                          </a:lnTo>
                          <a:lnTo>
                            <a:pt x="432" y="430"/>
                          </a:lnTo>
                          <a:lnTo>
                            <a:pt x="399" y="469"/>
                          </a:lnTo>
                          <a:lnTo>
                            <a:pt x="368" y="509"/>
                          </a:lnTo>
                          <a:lnTo>
                            <a:pt x="337" y="539"/>
                          </a:lnTo>
                          <a:lnTo>
                            <a:pt x="305" y="531"/>
                          </a:lnTo>
                          <a:lnTo>
                            <a:pt x="278" y="546"/>
                          </a:lnTo>
                          <a:lnTo>
                            <a:pt x="256" y="555"/>
                          </a:lnTo>
                          <a:lnTo>
                            <a:pt x="291" y="515"/>
                          </a:lnTo>
                          <a:lnTo>
                            <a:pt x="313" y="484"/>
                          </a:lnTo>
                          <a:lnTo>
                            <a:pt x="377" y="421"/>
                          </a:lnTo>
                          <a:lnTo>
                            <a:pt x="448" y="366"/>
                          </a:lnTo>
                          <a:lnTo>
                            <a:pt x="504" y="323"/>
                          </a:lnTo>
                          <a:lnTo>
                            <a:pt x="583" y="252"/>
                          </a:lnTo>
                          <a:lnTo>
                            <a:pt x="638" y="180"/>
                          </a:lnTo>
                          <a:lnTo>
                            <a:pt x="606" y="189"/>
                          </a:lnTo>
                          <a:lnTo>
                            <a:pt x="590" y="197"/>
                          </a:lnTo>
                          <a:lnTo>
                            <a:pt x="552" y="204"/>
                          </a:lnTo>
                          <a:lnTo>
                            <a:pt x="520" y="212"/>
                          </a:lnTo>
                          <a:lnTo>
                            <a:pt x="488" y="227"/>
                          </a:lnTo>
                          <a:lnTo>
                            <a:pt x="456" y="252"/>
                          </a:lnTo>
                          <a:lnTo>
                            <a:pt x="353" y="359"/>
                          </a:lnTo>
                          <a:lnTo>
                            <a:pt x="264" y="452"/>
                          </a:lnTo>
                          <a:lnTo>
                            <a:pt x="210" y="531"/>
                          </a:lnTo>
                          <a:lnTo>
                            <a:pt x="178" y="585"/>
                          </a:lnTo>
                          <a:lnTo>
                            <a:pt x="154" y="618"/>
                          </a:lnTo>
                          <a:lnTo>
                            <a:pt x="121" y="665"/>
                          </a:lnTo>
                          <a:lnTo>
                            <a:pt x="89" y="687"/>
                          </a:lnTo>
                          <a:lnTo>
                            <a:pt x="41" y="687"/>
                          </a:lnTo>
                          <a:lnTo>
                            <a:pt x="0" y="68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0" name="Freeform 85"/>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241" name="Freeform 86"/>
                    <p:cNvSpPr>
                      <a:spLocks/>
                    </p:cNvSpPr>
                    <p:nvPr/>
                  </p:nvSpPr>
                  <p:spPr bwMode="auto">
                    <a:xfrm>
                      <a:off x="2650" y="3630"/>
                      <a:ext cx="118" cy="114"/>
                    </a:xfrm>
                    <a:custGeom>
                      <a:avLst/>
                      <a:gdLst>
                        <a:gd name="T0" fmla="*/ 0 w 829"/>
                        <a:gd name="T1" fmla="*/ 114 h 687"/>
                        <a:gd name="T2" fmla="*/ 12 w 829"/>
                        <a:gd name="T3" fmla="*/ 103 h 687"/>
                        <a:gd name="T4" fmla="*/ 22 w 829"/>
                        <a:gd name="T5" fmla="*/ 88 h 687"/>
                        <a:gd name="T6" fmla="*/ 36 w 829"/>
                        <a:gd name="T7" fmla="*/ 72 h 687"/>
                        <a:gd name="T8" fmla="*/ 47 w 829"/>
                        <a:gd name="T9" fmla="*/ 58 h 687"/>
                        <a:gd name="T10" fmla="*/ 58 w 829"/>
                        <a:gd name="T11" fmla="*/ 44 h 687"/>
                        <a:gd name="T12" fmla="*/ 66 w 829"/>
                        <a:gd name="T13" fmla="*/ 34 h 687"/>
                        <a:gd name="T14" fmla="*/ 73 w 829"/>
                        <a:gd name="T15" fmla="*/ 30 h 687"/>
                        <a:gd name="T16" fmla="*/ 82 w 829"/>
                        <a:gd name="T17" fmla="*/ 24 h 687"/>
                        <a:gd name="T18" fmla="*/ 91 w 829"/>
                        <a:gd name="T19" fmla="*/ 16 h 687"/>
                        <a:gd name="T20" fmla="*/ 98 w 829"/>
                        <a:gd name="T21" fmla="*/ 11 h 687"/>
                        <a:gd name="T22" fmla="*/ 103 w 829"/>
                        <a:gd name="T23" fmla="*/ 8 h 687"/>
                        <a:gd name="T24" fmla="*/ 108 w 829"/>
                        <a:gd name="T25" fmla="*/ 6 h 687"/>
                        <a:gd name="T26" fmla="*/ 118 w 829"/>
                        <a:gd name="T27" fmla="*/ 0 h 68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29"/>
                        <a:gd name="T43" fmla="*/ 0 h 687"/>
                        <a:gd name="T44" fmla="*/ 829 w 829"/>
                        <a:gd name="T45" fmla="*/ 687 h 68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29" h="687">
                          <a:moveTo>
                            <a:pt x="0" y="687"/>
                          </a:moveTo>
                          <a:lnTo>
                            <a:pt x="81" y="618"/>
                          </a:lnTo>
                          <a:lnTo>
                            <a:pt x="154" y="531"/>
                          </a:lnTo>
                          <a:lnTo>
                            <a:pt x="256" y="436"/>
                          </a:lnTo>
                          <a:lnTo>
                            <a:pt x="327" y="352"/>
                          </a:lnTo>
                          <a:lnTo>
                            <a:pt x="408" y="267"/>
                          </a:lnTo>
                          <a:lnTo>
                            <a:pt x="463" y="204"/>
                          </a:lnTo>
                          <a:lnTo>
                            <a:pt x="511" y="180"/>
                          </a:lnTo>
                          <a:lnTo>
                            <a:pt x="576" y="143"/>
                          </a:lnTo>
                          <a:lnTo>
                            <a:pt x="638" y="95"/>
                          </a:lnTo>
                          <a:lnTo>
                            <a:pt x="685" y="64"/>
                          </a:lnTo>
                          <a:lnTo>
                            <a:pt x="725" y="46"/>
                          </a:lnTo>
                          <a:lnTo>
                            <a:pt x="758" y="39"/>
                          </a:lnTo>
                          <a:lnTo>
                            <a:pt x="8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2" name="Freeform 87"/>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3" name="Freeform 88"/>
                    <p:cNvSpPr>
                      <a:spLocks/>
                    </p:cNvSpPr>
                    <p:nvPr/>
                  </p:nvSpPr>
                  <p:spPr bwMode="auto">
                    <a:xfrm>
                      <a:off x="2686" y="3660"/>
                      <a:ext cx="55" cy="62"/>
                    </a:xfrm>
                    <a:custGeom>
                      <a:avLst/>
                      <a:gdLst>
                        <a:gd name="T0" fmla="*/ 3 w 382"/>
                        <a:gd name="T1" fmla="*/ 61 h 375"/>
                        <a:gd name="T2" fmla="*/ 0 w 382"/>
                        <a:gd name="T3" fmla="*/ 62 h 375"/>
                        <a:gd name="T4" fmla="*/ 5 w 382"/>
                        <a:gd name="T5" fmla="*/ 55 h 375"/>
                        <a:gd name="T6" fmla="*/ 8 w 382"/>
                        <a:gd name="T7" fmla="*/ 50 h 375"/>
                        <a:gd name="T8" fmla="*/ 17 w 382"/>
                        <a:gd name="T9" fmla="*/ 40 h 375"/>
                        <a:gd name="T10" fmla="*/ 28 w 382"/>
                        <a:gd name="T11" fmla="*/ 31 h 375"/>
                        <a:gd name="T12" fmla="*/ 36 w 382"/>
                        <a:gd name="T13" fmla="*/ 24 h 375"/>
                        <a:gd name="T14" fmla="*/ 47 w 382"/>
                        <a:gd name="T15" fmla="*/ 12 h 375"/>
                        <a:gd name="T16" fmla="*/ 55 w 382"/>
                        <a:gd name="T17" fmla="*/ 0 h 3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2"/>
                        <a:gd name="T28" fmla="*/ 0 h 375"/>
                        <a:gd name="T29" fmla="*/ 382 w 382"/>
                        <a:gd name="T30" fmla="*/ 375 h 3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2" h="375">
                          <a:moveTo>
                            <a:pt x="22" y="366"/>
                          </a:moveTo>
                          <a:lnTo>
                            <a:pt x="0" y="375"/>
                          </a:lnTo>
                          <a:lnTo>
                            <a:pt x="35" y="335"/>
                          </a:lnTo>
                          <a:lnTo>
                            <a:pt x="57" y="304"/>
                          </a:lnTo>
                          <a:lnTo>
                            <a:pt x="121" y="241"/>
                          </a:lnTo>
                          <a:lnTo>
                            <a:pt x="192" y="186"/>
                          </a:lnTo>
                          <a:lnTo>
                            <a:pt x="248" y="143"/>
                          </a:lnTo>
                          <a:lnTo>
                            <a:pt x="327" y="72"/>
                          </a:lnTo>
                          <a:lnTo>
                            <a:pt x="38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4" name="Freeform 89"/>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5" name="Freeform 90"/>
                    <p:cNvSpPr>
                      <a:spLocks/>
                    </p:cNvSpPr>
                    <p:nvPr/>
                  </p:nvSpPr>
                  <p:spPr bwMode="auto">
                    <a:xfrm>
                      <a:off x="2631" y="3622"/>
                      <a:ext cx="148" cy="130"/>
                    </a:xfrm>
                    <a:custGeom>
                      <a:avLst/>
                      <a:gdLst>
                        <a:gd name="T0" fmla="*/ 148 w 1042"/>
                        <a:gd name="T1" fmla="*/ 0 h 783"/>
                        <a:gd name="T2" fmla="*/ 139 w 1042"/>
                        <a:gd name="T3" fmla="*/ 9 h 783"/>
                        <a:gd name="T4" fmla="*/ 134 w 1042"/>
                        <a:gd name="T5" fmla="*/ 18 h 783"/>
                        <a:gd name="T6" fmla="*/ 129 w 1042"/>
                        <a:gd name="T7" fmla="*/ 26 h 783"/>
                        <a:gd name="T8" fmla="*/ 125 w 1042"/>
                        <a:gd name="T9" fmla="*/ 32 h 783"/>
                        <a:gd name="T10" fmla="*/ 122 w 1042"/>
                        <a:gd name="T11" fmla="*/ 36 h 783"/>
                        <a:gd name="T12" fmla="*/ 118 w 1042"/>
                        <a:gd name="T13" fmla="*/ 43 h 783"/>
                        <a:gd name="T14" fmla="*/ 108 w 1042"/>
                        <a:gd name="T15" fmla="*/ 57 h 783"/>
                        <a:gd name="T16" fmla="*/ 100 w 1042"/>
                        <a:gd name="T17" fmla="*/ 67 h 783"/>
                        <a:gd name="T18" fmla="*/ 93 w 1042"/>
                        <a:gd name="T19" fmla="*/ 79 h 783"/>
                        <a:gd name="T20" fmla="*/ 90 w 1042"/>
                        <a:gd name="T21" fmla="*/ 86 h 783"/>
                        <a:gd name="T22" fmla="*/ 86 w 1042"/>
                        <a:gd name="T23" fmla="*/ 92 h 783"/>
                        <a:gd name="T24" fmla="*/ 83 w 1042"/>
                        <a:gd name="T25" fmla="*/ 95 h 783"/>
                        <a:gd name="T26" fmla="*/ 75 w 1042"/>
                        <a:gd name="T27" fmla="*/ 97 h 783"/>
                        <a:gd name="T28" fmla="*/ 65 w 1042"/>
                        <a:gd name="T29" fmla="*/ 97 h 783"/>
                        <a:gd name="T30" fmla="*/ 59 w 1042"/>
                        <a:gd name="T31" fmla="*/ 98 h 783"/>
                        <a:gd name="T32" fmla="*/ 57 w 1042"/>
                        <a:gd name="T33" fmla="*/ 100 h 783"/>
                        <a:gd name="T34" fmla="*/ 51 w 1042"/>
                        <a:gd name="T35" fmla="*/ 108 h 783"/>
                        <a:gd name="T36" fmla="*/ 48 w 1042"/>
                        <a:gd name="T37" fmla="*/ 114 h 783"/>
                        <a:gd name="T38" fmla="*/ 43 w 1042"/>
                        <a:gd name="T39" fmla="*/ 118 h 783"/>
                        <a:gd name="T40" fmla="*/ 37 w 1042"/>
                        <a:gd name="T41" fmla="*/ 121 h 783"/>
                        <a:gd name="T42" fmla="*/ 32 w 1042"/>
                        <a:gd name="T43" fmla="*/ 122 h 783"/>
                        <a:gd name="T44" fmla="*/ 25 w 1042"/>
                        <a:gd name="T45" fmla="*/ 122 h 783"/>
                        <a:gd name="T46" fmla="*/ 19 w 1042"/>
                        <a:gd name="T47" fmla="*/ 123 h 783"/>
                        <a:gd name="T48" fmla="*/ 13 w 1042"/>
                        <a:gd name="T49" fmla="*/ 130 h 783"/>
                        <a:gd name="T50" fmla="*/ 7 w 1042"/>
                        <a:gd name="T51" fmla="*/ 124 h 783"/>
                        <a:gd name="T52" fmla="*/ 5 w 1042"/>
                        <a:gd name="T53" fmla="*/ 123 h 783"/>
                        <a:gd name="T54" fmla="*/ 1 w 1042"/>
                        <a:gd name="T55" fmla="*/ 117 h 783"/>
                        <a:gd name="T56" fmla="*/ 0 w 1042"/>
                        <a:gd name="T57" fmla="*/ 111 h 783"/>
                        <a:gd name="T58" fmla="*/ 0 w 1042"/>
                        <a:gd name="T59" fmla="*/ 108 h 783"/>
                        <a:gd name="T60" fmla="*/ 4 w 1042"/>
                        <a:gd name="T61" fmla="*/ 101 h 783"/>
                        <a:gd name="T62" fmla="*/ 10 w 1042"/>
                        <a:gd name="T63" fmla="*/ 95 h 783"/>
                        <a:gd name="T64" fmla="*/ 16 w 1042"/>
                        <a:gd name="T65" fmla="*/ 88 h 783"/>
                        <a:gd name="T66" fmla="*/ 22 w 1042"/>
                        <a:gd name="T67" fmla="*/ 80 h 783"/>
                        <a:gd name="T68" fmla="*/ 27 w 1042"/>
                        <a:gd name="T69" fmla="*/ 74 h 783"/>
                        <a:gd name="T70" fmla="*/ 39 w 1042"/>
                        <a:gd name="T71" fmla="*/ 62 h 783"/>
                        <a:gd name="T72" fmla="*/ 58 w 1042"/>
                        <a:gd name="T73" fmla="*/ 51 h 783"/>
                        <a:gd name="T74" fmla="*/ 76 w 1042"/>
                        <a:gd name="T75" fmla="*/ 36 h 783"/>
                        <a:gd name="T76" fmla="*/ 90 w 1042"/>
                        <a:gd name="T77" fmla="*/ 27 h 783"/>
                        <a:gd name="T78" fmla="*/ 97 w 1042"/>
                        <a:gd name="T79" fmla="*/ 22 h 7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42"/>
                        <a:gd name="T121" fmla="*/ 0 h 783"/>
                        <a:gd name="T122" fmla="*/ 1042 w 1042"/>
                        <a:gd name="T123" fmla="*/ 783 h 7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42" h="783">
                          <a:moveTo>
                            <a:pt x="1042" y="0"/>
                          </a:moveTo>
                          <a:lnTo>
                            <a:pt x="979" y="56"/>
                          </a:lnTo>
                          <a:lnTo>
                            <a:pt x="940" y="111"/>
                          </a:lnTo>
                          <a:lnTo>
                            <a:pt x="905" y="156"/>
                          </a:lnTo>
                          <a:lnTo>
                            <a:pt x="883" y="190"/>
                          </a:lnTo>
                          <a:lnTo>
                            <a:pt x="859" y="218"/>
                          </a:lnTo>
                          <a:lnTo>
                            <a:pt x="834" y="259"/>
                          </a:lnTo>
                          <a:lnTo>
                            <a:pt x="757" y="344"/>
                          </a:lnTo>
                          <a:lnTo>
                            <a:pt x="703" y="406"/>
                          </a:lnTo>
                          <a:lnTo>
                            <a:pt x="654" y="477"/>
                          </a:lnTo>
                          <a:lnTo>
                            <a:pt x="632" y="516"/>
                          </a:lnTo>
                          <a:lnTo>
                            <a:pt x="606" y="556"/>
                          </a:lnTo>
                          <a:lnTo>
                            <a:pt x="582" y="571"/>
                          </a:lnTo>
                          <a:lnTo>
                            <a:pt x="526" y="586"/>
                          </a:lnTo>
                          <a:lnTo>
                            <a:pt x="461" y="586"/>
                          </a:lnTo>
                          <a:lnTo>
                            <a:pt x="412" y="593"/>
                          </a:lnTo>
                          <a:lnTo>
                            <a:pt x="398" y="602"/>
                          </a:lnTo>
                          <a:lnTo>
                            <a:pt x="359" y="650"/>
                          </a:lnTo>
                          <a:lnTo>
                            <a:pt x="335" y="688"/>
                          </a:lnTo>
                          <a:lnTo>
                            <a:pt x="304" y="712"/>
                          </a:lnTo>
                          <a:lnTo>
                            <a:pt x="263" y="728"/>
                          </a:lnTo>
                          <a:lnTo>
                            <a:pt x="223" y="734"/>
                          </a:lnTo>
                          <a:lnTo>
                            <a:pt x="175" y="734"/>
                          </a:lnTo>
                          <a:lnTo>
                            <a:pt x="134" y="743"/>
                          </a:lnTo>
                          <a:lnTo>
                            <a:pt x="95" y="783"/>
                          </a:lnTo>
                          <a:lnTo>
                            <a:pt x="50" y="749"/>
                          </a:lnTo>
                          <a:lnTo>
                            <a:pt x="33" y="743"/>
                          </a:lnTo>
                          <a:lnTo>
                            <a:pt x="9" y="705"/>
                          </a:lnTo>
                          <a:lnTo>
                            <a:pt x="0" y="671"/>
                          </a:lnTo>
                          <a:lnTo>
                            <a:pt x="0" y="650"/>
                          </a:lnTo>
                          <a:lnTo>
                            <a:pt x="25" y="609"/>
                          </a:lnTo>
                          <a:lnTo>
                            <a:pt x="72" y="571"/>
                          </a:lnTo>
                          <a:lnTo>
                            <a:pt x="113" y="531"/>
                          </a:lnTo>
                          <a:lnTo>
                            <a:pt x="152" y="483"/>
                          </a:lnTo>
                          <a:lnTo>
                            <a:pt x="192" y="445"/>
                          </a:lnTo>
                          <a:lnTo>
                            <a:pt x="272" y="375"/>
                          </a:lnTo>
                          <a:lnTo>
                            <a:pt x="406" y="306"/>
                          </a:lnTo>
                          <a:lnTo>
                            <a:pt x="533" y="218"/>
                          </a:lnTo>
                          <a:lnTo>
                            <a:pt x="632" y="165"/>
                          </a:lnTo>
                          <a:lnTo>
                            <a:pt x="686" y="13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6" name="Freeform 91"/>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247" name="Freeform 92"/>
                    <p:cNvSpPr>
                      <a:spLocks/>
                    </p:cNvSpPr>
                    <p:nvPr/>
                  </p:nvSpPr>
                  <p:spPr bwMode="auto">
                    <a:xfrm>
                      <a:off x="2352" y="3134"/>
                      <a:ext cx="569" cy="514"/>
                    </a:xfrm>
                    <a:custGeom>
                      <a:avLst/>
                      <a:gdLst>
                        <a:gd name="T0" fmla="*/ 542 w 3986"/>
                        <a:gd name="T1" fmla="*/ 80 h 3082"/>
                        <a:gd name="T2" fmla="*/ 526 w 3986"/>
                        <a:gd name="T3" fmla="*/ 78 h 3082"/>
                        <a:gd name="T4" fmla="*/ 515 w 3986"/>
                        <a:gd name="T5" fmla="*/ 69 h 3082"/>
                        <a:gd name="T6" fmla="*/ 498 w 3986"/>
                        <a:gd name="T7" fmla="*/ 65 h 3082"/>
                        <a:gd name="T8" fmla="*/ 468 w 3986"/>
                        <a:gd name="T9" fmla="*/ 62 h 3082"/>
                        <a:gd name="T10" fmla="*/ 437 w 3986"/>
                        <a:gd name="T11" fmla="*/ 59 h 3082"/>
                        <a:gd name="T12" fmla="*/ 418 w 3986"/>
                        <a:gd name="T13" fmla="*/ 52 h 3082"/>
                        <a:gd name="T14" fmla="*/ 410 w 3986"/>
                        <a:gd name="T15" fmla="*/ 37 h 3082"/>
                        <a:gd name="T16" fmla="*/ 409 w 3986"/>
                        <a:gd name="T17" fmla="*/ 25 h 3082"/>
                        <a:gd name="T18" fmla="*/ 401 w 3986"/>
                        <a:gd name="T19" fmla="*/ 11 h 3082"/>
                        <a:gd name="T20" fmla="*/ 371 w 3986"/>
                        <a:gd name="T21" fmla="*/ 0 h 3082"/>
                        <a:gd name="T22" fmla="*/ 342 w 3986"/>
                        <a:gd name="T23" fmla="*/ 3 h 3082"/>
                        <a:gd name="T24" fmla="*/ 312 w 3986"/>
                        <a:gd name="T25" fmla="*/ 14 h 3082"/>
                        <a:gd name="T26" fmla="*/ 278 w 3986"/>
                        <a:gd name="T27" fmla="*/ 25 h 3082"/>
                        <a:gd name="T28" fmla="*/ 261 w 3986"/>
                        <a:gd name="T29" fmla="*/ 36 h 3082"/>
                        <a:gd name="T30" fmla="*/ 244 w 3986"/>
                        <a:gd name="T31" fmla="*/ 55 h 3082"/>
                        <a:gd name="T32" fmla="*/ 106 w 3986"/>
                        <a:gd name="T33" fmla="*/ 108 h 3082"/>
                        <a:gd name="T34" fmla="*/ 66 w 3986"/>
                        <a:gd name="T35" fmla="*/ 142 h 3082"/>
                        <a:gd name="T36" fmla="*/ 25 w 3986"/>
                        <a:gd name="T37" fmla="*/ 186 h 3082"/>
                        <a:gd name="T38" fmla="*/ 0 w 3986"/>
                        <a:gd name="T39" fmla="*/ 234 h 3082"/>
                        <a:gd name="T40" fmla="*/ 8 w 3986"/>
                        <a:gd name="T41" fmla="*/ 257 h 3082"/>
                        <a:gd name="T42" fmla="*/ 17 w 3986"/>
                        <a:gd name="T43" fmla="*/ 268 h 3082"/>
                        <a:gd name="T44" fmla="*/ 26 w 3986"/>
                        <a:gd name="T45" fmla="*/ 306 h 3082"/>
                        <a:gd name="T46" fmla="*/ 35 w 3986"/>
                        <a:gd name="T47" fmla="*/ 330 h 3082"/>
                        <a:gd name="T48" fmla="*/ 44 w 3986"/>
                        <a:gd name="T49" fmla="*/ 358 h 3082"/>
                        <a:gd name="T50" fmla="*/ 48 w 3986"/>
                        <a:gd name="T51" fmla="*/ 380 h 3082"/>
                        <a:gd name="T52" fmla="*/ 57 w 3986"/>
                        <a:gd name="T53" fmla="*/ 391 h 3082"/>
                        <a:gd name="T54" fmla="*/ 63 w 3986"/>
                        <a:gd name="T55" fmla="*/ 415 h 3082"/>
                        <a:gd name="T56" fmla="*/ 74 w 3986"/>
                        <a:gd name="T57" fmla="*/ 433 h 3082"/>
                        <a:gd name="T58" fmla="*/ 95 w 3986"/>
                        <a:gd name="T59" fmla="*/ 426 h 3082"/>
                        <a:gd name="T60" fmla="*/ 145 w 3986"/>
                        <a:gd name="T61" fmla="*/ 327 h 3082"/>
                        <a:gd name="T62" fmla="*/ 143 w 3986"/>
                        <a:gd name="T63" fmla="*/ 320 h 3082"/>
                        <a:gd name="T64" fmla="*/ 140 w 3986"/>
                        <a:gd name="T65" fmla="*/ 312 h 3082"/>
                        <a:gd name="T66" fmla="*/ 148 w 3986"/>
                        <a:gd name="T67" fmla="*/ 317 h 3082"/>
                        <a:gd name="T68" fmla="*/ 164 w 3986"/>
                        <a:gd name="T69" fmla="*/ 324 h 3082"/>
                        <a:gd name="T70" fmla="*/ 196 w 3986"/>
                        <a:gd name="T71" fmla="*/ 373 h 3082"/>
                        <a:gd name="T72" fmla="*/ 253 w 3986"/>
                        <a:gd name="T73" fmla="*/ 439 h 3082"/>
                        <a:gd name="T74" fmla="*/ 279 w 3986"/>
                        <a:gd name="T75" fmla="*/ 463 h 3082"/>
                        <a:gd name="T76" fmla="*/ 321 w 3986"/>
                        <a:gd name="T77" fmla="*/ 473 h 3082"/>
                        <a:gd name="T78" fmla="*/ 333 w 3986"/>
                        <a:gd name="T79" fmla="*/ 484 h 3082"/>
                        <a:gd name="T80" fmla="*/ 337 w 3986"/>
                        <a:gd name="T81" fmla="*/ 496 h 3082"/>
                        <a:gd name="T82" fmla="*/ 367 w 3986"/>
                        <a:gd name="T83" fmla="*/ 514 h 3082"/>
                        <a:gd name="T84" fmla="*/ 384 w 3986"/>
                        <a:gd name="T85" fmla="*/ 507 h 3082"/>
                        <a:gd name="T86" fmla="*/ 429 w 3986"/>
                        <a:gd name="T87" fmla="*/ 482 h 3082"/>
                        <a:gd name="T88" fmla="*/ 448 w 3986"/>
                        <a:gd name="T89" fmla="*/ 468 h 3082"/>
                        <a:gd name="T90" fmla="*/ 461 w 3986"/>
                        <a:gd name="T91" fmla="*/ 462 h 3082"/>
                        <a:gd name="T92" fmla="*/ 476 w 3986"/>
                        <a:gd name="T93" fmla="*/ 445 h 3082"/>
                        <a:gd name="T94" fmla="*/ 486 w 3986"/>
                        <a:gd name="T95" fmla="*/ 422 h 3082"/>
                        <a:gd name="T96" fmla="*/ 494 w 3986"/>
                        <a:gd name="T97" fmla="*/ 413 h 3082"/>
                        <a:gd name="T98" fmla="*/ 537 w 3986"/>
                        <a:gd name="T99" fmla="*/ 396 h 3082"/>
                        <a:gd name="T100" fmla="*/ 558 w 3986"/>
                        <a:gd name="T101" fmla="*/ 393 h 3082"/>
                        <a:gd name="T102" fmla="*/ 569 w 3986"/>
                        <a:gd name="T103" fmla="*/ 384 h 3082"/>
                        <a:gd name="T104" fmla="*/ 565 w 3986"/>
                        <a:gd name="T105" fmla="*/ 365 h 3082"/>
                        <a:gd name="T106" fmla="*/ 495 w 3986"/>
                        <a:gd name="T107" fmla="*/ 257 h 3082"/>
                        <a:gd name="T108" fmla="*/ 491 w 3986"/>
                        <a:gd name="T109" fmla="*/ 245 h 3082"/>
                        <a:gd name="T110" fmla="*/ 481 w 3986"/>
                        <a:gd name="T111" fmla="*/ 231 h 3082"/>
                        <a:gd name="T112" fmla="*/ 470 w 3986"/>
                        <a:gd name="T113" fmla="*/ 217 h 3082"/>
                        <a:gd name="T114" fmla="*/ 464 w 3986"/>
                        <a:gd name="T115" fmla="*/ 202 h 3082"/>
                        <a:gd name="T116" fmla="*/ 474 w 3986"/>
                        <a:gd name="T117" fmla="*/ 197 h 3082"/>
                        <a:gd name="T118" fmla="*/ 491 w 3986"/>
                        <a:gd name="T119" fmla="*/ 191 h 3082"/>
                        <a:gd name="T120" fmla="*/ 500 w 3986"/>
                        <a:gd name="T121" fmla="*/ 189 h 3082"/>
                        <a:gd name="T122" fmla="*/ 514 w 3986"/>
                        <a:gd name="T123" fmla="*/ 190 h 308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86"/>
                        <a:gd name="T187" fmla="*/ 0 h 3082"/>
                        <a:gd name="T188" fmla="*/ 3986 w 3986"/>
                        <a:gd name="T189" fmla="*/ 3082 h 308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86" h="3082">
                          <a:moveTo>
                            <a:pt x="3868" y="559"/>
                          </a:moveTo>
                          <a:lnTo>
                            <a:pt x="3827" y="500"/>
                          </a:lnTo>
                          <a:lnTo>
                            <a:pt x="3794" y="477"/>
                          </a:lnTo>
                          <a:lnTo>
                            <a:pt x="3752" y="469"/>
                          </a:lnTo>
                          <a:lnTo>
                            <a:pt x="3719" y="469"/>
                          </a:lnTo>
                          <a:lnTo>
                            <a:pt x="3685" y="469"/>
                          </a:lnTo>
                          <a:lnTo>
                            <a:pt x="3668" y="451"/>
                          </a:lnTo>
                          <a:lnTo>
                            <a:pt x="3643" y="426"/>
                          </a:lnTo>
                          <a:lnTo>
                            <a:pt x="3610" y="412"/>
                          </a:lnTo>
                          <a:lnTo>
                            <a:pt x="3586" y="404"/>
                          </a:lnTo>
                          <a:lnTo>
                            <a:pt x="3519" y="393"/>
                          </a:lnTo>
                          <a:lnTo>
                            <a:pt x="3486" y="387"/>
                          </a:lnTo>
                          <a:lnTo>
                            <a:pt x="3403" y="377"/>
                          </a:lnTo>
                          <a:lnTo>
                            <a:pt x="3320" y="369"/>
                          </a:lnTo>
                          <a:lnTo>
                            <a:pt x="3278" y="369"/>
                          </a:lnTo>
                          <a:lnTo>
                            <a:pt x="3194" y="369"/>
                          </a:lnTo>
                          <a:lnTo>
                            <a:pt x="3128" y="362"/>
                          </a:lnTo>
                          <a:lnTo>
                            <a:pt x="3060" y="356"/>
                          </a:lnTo>
                          <a:lnTo>
                            <a:pt x="3019" y="346"/>
                          </a:lnTo>
                          <a:lnTo>
                            <a:pt x="2985" y="338"/>
                          </a:lnTo>
                          <a:lnTo>
                            <a:pt x="2929" y="313"/>
                          </a:lnTo>
                          <a:lnTo>
                            <a:pt x="2896" y="272"/>
                          </a:lnTo>
                          <a:lnTo>
                            <a:pt x="2896" y="239"/>
                          </a:lnTo>
                          <a:lnTo>
                            <a:pt x="2869" y="222"/>
                          </a:lnTo>
                          <a:lnTo>
                            <a:pt x="2845" y="206"/>
                          </a:lnTo>
                          <a:lnTo>
                            <a:pt x="2845" y="198"/>
                          </a:lnTo>
                          <a:lnTo>
                            <a:pt x="2863" y="149"/>
                          </a:lnTo>
                          <a:lnTo>
                            <a:pt x="2854" y="115"/>
                          </a:lnTo>
                          <a:lnTo>
                            <a:pt x="2835" y="84"/>
                          </a:lnTo>
                          <a:lnTo>
                            <a:pt x="2811" y="67"/>
                          </a:lnTo>
                          <a:lnTo>
                            <a:pt x="2746" y="35"/>
                          </a:lnTo>
                          <a:lnTo>
                            <a:pt x="2696" y="17"/>
                          </a:lnTo>
                          <a:lnTo>
                            <a:pt x="2596" y="0"/>
                          </a:lnTo>
                          <a:lnTo>
                            <a:pt x="2515" y="0"/>
                          </a:lnTo>
                          <a:lnTo>
                            <a:pt x="2457" y="10"/>
                          </a:lnTo>
                          <a:lnTo>
                            <a:pt x="2397" y="17"/>
                          </a:lnTo>
                          <a:lnTo>
                            <a:pt x="2348" y="43"/>
                          </a:lnTo>
                          <a:lnTo>
                            <a:pt x="2273" y="67"/>
                          </a:lnTo>
                          <a:lnTo>
                            <a:pt x="2183" y="84"/>
                          </a:lnTo>
                          <a:lnTo>
                            <a:pt x="2115" y="91"/>
                          </a:lnTo>
                          <a:lnTo>
                            <a:pt x="2038" y="115"/>
                          </a:lnTo>
                          <a:lnTo>
                            <a:pt x="1948" y="149"/>
                          </a:lnTo>
                          <a:lnTo>
                            <a:pt x="1914" y="165"/>
                          </a:lnTo>
                          <a:lnTo>
                            <a:pt x="1880" y="182"/>
                          </a:lnTo>
                          <a:lnTo>
                            <a:pt x="1830" y="215"/>
                          </a:lnTo>
                          <a:lnTo>
                            <a:pt x="1774" y="272"/>
                          </a:lnTo>
                          <a:lnTo>
                            <a:pt x="1741" y="303"/>
                          </a:lnTo>
                          <a:lnTo>
                            <a:pt x="1707" y="328"/>
                          </a:lnTo>
                          <a:lnTo>
                            <a:pt x="1690" y="338"/>
                          </a:lnTo>
                          <a:lnTo>
                            <a:pt x="1622" y="377"/>
                          </a:lnTo>
                          <a:lnTo>
                            <a:pt x="742" y="650"/>
                          </a:lnTo>
                          <a:lnTo>
                            <a:pt x="667" y="698"/>
                          </a:lnTo>
                          <a:lnTo>
                            <a:pt x="558" y="779"/>
                          </a:lnTo>
                          <a:lnTo>
                            <a:pt x="459" y="852"/>
                          </a:lnTo>
                          <a:lnTo>
                            <a:pt x="368" y="928"/>
                          </a:lnTo>
                          <a:lnTo>
                            <a:pt x="276" y="1009"/>
                          </a:lnTo>
                          <a:lnTo>
                            <a:pt x="176" y="1114"/>
                          </a:lnTo>
                          <a:lnTo>
                            <a:pt x="91" y="1230"/>
                          </a:lnTo>
                          <a:lnTo>
                            <a:pt x="17" y="1336"/>
                          </a:lnTo>
                          <a:lnTo>
                            <a:pt x="0" y="1402"/>
                          </a:lnTo>
                          <a:lnTo>
                            <a:pt x="9" y="1444"/>
                          </a:lnTo>
                          <a:lnTo>
                            <a:pt x="24" y="1509"/>
                          </a:lnTo>
                          <a:lnTo>
                            <a:pt x="59" y="1540"/>
                          </a:lnTo>
                          <a:lnTo>
                            <a:pt x="76" y="1593"/>
                          </a:lnTo>
                          <a:lnTo>
                            <a:pt x="91" y="1593"/>
                          </a:lnTo>
                          <a:lnTo>
                            <a:pt x="117" y="1607"/>
                          </a:lnTo>
                          <a:lnTo>
                            <a:pt x="150" y="1688"/>
                          </a:lnTo>
                          <a:lnTo>
                            <a:pt x="167" y="1745"/>
                          </a:lnTo>
                          <a:lnTo>
                            <a:pt x="184" y="1834"/>
                          </a:lnTo>
                          <a:lnTo>
                            <a:pt x="209" y="1911"/>
                          </a:lnTo>
                          <a:lnTo>
                            <a:pt x="242" y="1949"/>
                          </a:lnTo>
                          <a:lnTo>
                            <a:pt x="248" y="1976"/>
                          </a:lnTo>
                          <a:lnTo>
                            <a:pt x="248" y="2023"/>
                          </a:lnTo>
                          <a:lnTo>
                            <a:pt x="283" y="2117"/>
                          </a:lnTo>
                          <a:lnTo>
                            <a:pt x="308" y="2147"/>
                          </a:lnTo>
                          <a:lnTo>
                            <a:pt x="335" y="2155"/>
                          </a:lnTo>
                          <a:lnTo>
                            <a:pt x="335" y="2221"/>
                          </a:lnTo>
                          <a:lnTo>
                            <a:pt x="335" y="2279"/>
                          </a:lnTo>
                          <a:lnTo>
                            <a:pt x="358" y="2304"/>
                          </a:lnTo>
                          <a:lnTo>
                            <a:pt x="376" y="2329"/>
                          </a:lnTo>
                          <a:lnTo>
                            <a:pt x="400" y="2343"/>
                          </a:lnTo>
                          <a:lnTo>
                            <a:pt x="425" y="2350"/>
                          </a:lnTo>
                          <a:lnTo>
                            <a:pt x="425" y="2417"/>
                          </a:lnTo>
                          <a:lnTo>
                            <a:pt x="440" y="2491"/>
                          </a:lnTo>
                          <a:lnTo>
                            <a:pt x="450" y="2532"/>
                          </a:lnTo>
                          <a:lnTo>
                            <a:pt x="474" y="2565"/>
                          </a:lnTo>
                          <a:lnTo>
                            <a:pt x="515" y="2598"/>
                          </a:lnTo>
                          <a:lnTo>
                            <a:pt x="565" y="2606"/>
                          </a:lnTo>
                          <a:lnTo>
                            <a:pt x="642" y="2572"/>
                          </a:lnTo>
                          <a:lnTo>
                            <a:pt x="667" y="2557"/>
                          </a:lnTo>
                          <a:lnTo>
                            <a:pt x="1050" y="2023"/>
                          </a:lnTo>
                          <a:lnTo>
                            <a:pt x="1034" y="1992"/>
                          </a:lnTo>
                          <a:lnTo>
                            <a:pt x="1016" y="1960"/>
                          </a:lnTo>
                          <a:lnTo>
                            <a:pt x="1008" y="1935"/>
                          </a:lnTo>
                          <a:lnTo>
                            <a:pt x="1001" y="1927"/>
                          </a:lnTo>
                          <a:lnTo>
                            <a:pt x="1001" y="1917"/>
                          </a:lnTo>
                          <a:lnTo>
                            <a:pt x="1008" y="1901"/>
                          </a:lnTo>
                          <a:lnTo>
                            <a:pt x="1001" y="1878"/>
                          </a:lnTo>
                          <a:lnTo>
                            <a:pt x="981" y="1869"/>
                          </a:lnTo>
                          <a:lnTo>
                            <a:pt x="1001" y="1854"/>
                          </a:lnTo>
                          <a:lnTo>
                            <a:pt x="1016" y="1869"/>
                          </a:lnTo>
                          <a:lnTo>
                            <a:pt x="1034" y="1901"/>
                          </a:lnTo>
                          <a:lnTo>
                            <a:pt x="1075" y="1927"/>
                          </a:lnTo>
                          <a:lnTo>
                            <a:pt x="1125" y="1935"/>
                          </a:lnTo>
                          <a:lnTo>
                            <a:pt x="1147" y="1941"/>
                          </a:lnTo>
                          <a:lnTo>
                            <a:pt x="1180" y="1960"/>
                          </a:lnTo>
                          <a:lnTo>
                            <a:pt x="1199" y="1976"/>
                          </a:lnTo>
                          <a:lnTo>
                            <a:pt x="1373" y="2238"/>
                          </a:lnTo>
                          <a:lnTo>
                            <a:pt x="1449" y="2329"/>
                          </a:lnTo>
                          <a:lnTo>
                            <a:pt x="1599" y="2484"/>
                          </a:lnTo>
                          <a:lnTo>
                            <a:pt x="1774" y="2632"/>
                          </a:lnTo>
                          <a:lnTo>
                            <a:pt x="1880" y="2706"/>
                          </a:lnTo>
                          <a:lnTo>
                            <a:pt x="1939" y="2772"/>
                          </a:lnTo>
                          <a:lnTo>
                            <a:pt x="1956" y="2778"/>
                          </a:lnTo>
                          <a:lnTo>
                            <a:pt x="2057" y="2786"/>
                          </a:lnTo>
                          <a:lnTo>
                            <a:pt x="2147" y="2809"/>
                          </a:lnTo>
                          <a:lnTo>
                            <a:pt x="2247" y="2835"/>
                          </a:lnTo>
                          <a:lnTo>
                            <a:pt x="2306" y="2867"/>
                          </a:lnTo>
                          <a:lnTo>
                            <a:pt x="2330" y="2884"/>
                          </a:lnTo>
                          <a:lnTo>
                            <a:pt x="2330" y="2902"/>
                          </a:lnTo>
                          <a:lnTo>
                            <a:pt x="2315" y="2916"/>
                          </a:lnTo>
                          <a:lnTo>
                            <a:pt x="2330" y="2949"/>
                          </a:lnTo>
                          <a:lnTo>
                            <a:pt x="2362" y="2974"/>
                          </a:lnTo>
                          <a:lnTo>
                            <a:pt x="2449" y="3015"/>
                          </a:lnTo>
                          <a:lnTo>
                            <a:pt x="2523" y="3049"/>
                          </a:lnTo>
                          <a:lnTo>
                            <a:pt x="2574" y="3082"/>
                          </a:lnTo>
                          <a:lnTo>
                            <a:pt x="2588" y="3082"/>
                          </a:lnTo>
                          <a:lnTo>
                            <a:pt x="2613" y="3074"/>
                          </a:lnTo>
                          <a:lnTo>
                            <a:pt x="2688" y="3040"/>
                          </a:lnTo>
                          <a:lnTo>
                            <a:pt x="2796" y="2991"/>
                          </a:lnTo>
                          <a:lnTo>
                            <a:pt x="2935" y="2933"/>
                          </a:lnTo>
                          <a:lnTo>
                            <a:pt x="3003" y="2892"/>
                          </a:lnTo>
                          <a:lnTo>
                            <a:pt x="3054" y="2835"/>
                          </a:lnTo>
                          <a:lnTo>
                            <a:pt x="3103" y="2809"/>
                          </a:lnTo>
                          <a:lnTo>
                            <a:pt x="3136" y="2804"/>
                          </a:lnTo>
                          <a:lnTo>
                            <a:pt x="3161" y="2794"/>
                          </a:lnTo>
                          <a:lnTo>
                            <a:pt x="3194" y="2786"/>
                          </a:lnTo>
                          <a:lnTo>
                            <a:pt x="3228" y="2772"/>
                          </a:lnTo>
                          <a:lnTo>
                            <a:pt x="3237" y="2753"/>
                          </a:lnTo>
                          <a:lnTo>
                            <a:pt x="3270" y="2727"/>
                          </a:lnTo>
                          <a:lnTo>
                            <a:pt x="3337" y="2671"/>
                          </a:lnTo>
                          <a:lnTo>
                            <a:pt x="3378" y="2615"/>
                          </a:lnTo>
                          <a:lnTo>
                            <a:pt x="3394" y="2565"/>
                          </a:lnTo>
                          <a:lnTo>
                            <a:pt x="3408" y="2532"/>
                          </a:lnTo>
                          <a:lnTo>
                            <a:pt x="3429" y="2507"/>
                          </a:lnTo>
                          <a:lnTo>
                            <a:pt x="3444" y="2491"/>
                          </a:lnTo>
                          <a:lnTo>
                            <a:pt x="3459" y="2475"/>
                          </a:lnTo>
                          <a:lnTo>
                            <a:pt x="3586" y="2434"/>
                          </a:lnTo>
                          <a:lnTo>
                            <a:pt x="3694" y="2393"/>
                          </a:lnTo>
                          <a:lnTo>
                            <a:pt x="3761" y="2377"/>
                          </a:lnTo>
                          <a:lnTo>
                            <a:pt x="3844" y="2350"/>
                          </a:lnTo>
                          <a:lnTo>
                            <a:pt x="3876" y="2350"/>
                          </a:lnTo>
                          <a:lnTo>
                            <a:pt x="3910" y="2359"/>
                          </a:lnTo>
                          <a:lnTo>
                            <a:pt x="3935" y="2359"/>
                          </a:lnTo>
                          <a:lnTo>
                            <a:pt x="3969" y="2329"/>
                          </a:lnTo>
                          <a:lnTo>
                            <a:pt x="3986" y="2304"/>
                          </a:lnTo>
                          <a:lnTo>
                            <a:pt x="3986" y="2271"/>
                          </a:lnTo>
                          <a:lnTo>
                            <a:pt x="3986" y="2229"/>
                          </a:lnTo>
                          <a:lnTo>
                            <a:pt x="3960" y="2189"/>
                          </a:lnTo>
                          <a:lnTo>
                            <a:pt x="3668" y="1787"/>
                          </a:lnTo>
                          <a:lnTo>
                            <a:pt x="3509" y="1593"/>
                          </a:lnTo>
                          <a:lnTo>
                            <a:pt x="3469" y="1540"/>
                          </a:lnTo>
                          <a:lnTo>
                            <a:pt x="3469" y="1509"/>
                          </a:lnTo>
                          <a:lnTo>
                            <a:pt x="3459" y="1492"/>
                          </a:lnTo>
                          <a:lnTo>
                            <a:pt x="3437" y="1467"/>
                          </a:lnTo>
                          <a:lnTo>
                            <a:pt x="3394" y="1452"/>
                          </a:lnTo>
                          <a:lnTo>
                            <a:pt x="3351" y="1444"/>
                          </a:lnTo>
                          <a:lnTo>
                            <a:pt x="3370" y="1386"/>
                          </a:lnTo>
                          <a:lnTo>
                            <a:pt x="3360" y="1352"/>
                          </a:lnTo>
                          <a:lnTo>
                            <a:pt x="3337" y="1320"/>
                          </a:lnTo>
                          <a:lnTo>
                            <a:pt x="3295" y="1303"/>
                          </a:lnTo>
                          <a:lnTo>
                            <a:pt x="3284" y="1280"/>
                          </a:lnTo>
                          <a:lnTo>
                            <a:pt x="3270" y="1230"/>
                          </a:lnTo>
                          <a:lnTo>
                            <a:pt x="3252" y="1214"/>
                          </a:lnTo>
                          <a:lnTo>
                            <a:pt x="3202" y="1204"/>
                          </a:lnTo>
                          <a:lnTo>
                            <a:pt x="3278" y="1181"/>
                          </a:lnTo>
                          <a:lnTo>
                            <a:pt x="3320" y="1181"/>
                          </a:lnTo>
                          <a:lnTo>
                            <a:pt x="3370" y="1171"/>
                          </a:lnTo>
                          <a:lnTo>
                            <a:pt x="3403" y="1157"/>
                          </a:lnTo>
                          <a:lnTo>
                            <a:pt x="3437" y="1148"/>
                          </a:lnTo>
                          <a:lnTo>
                            <a:pt x="3469" y="1134"/>
                          </a:lnTo>
                          <a:lnTo>
                            <a:pt x="3486" y="1134"/>
                          </a:lnTo>
                          <a:lnTo>
                            <a:pt x="3504" y="1134"/>
                          </a:lnTo>
                          <a:lnTo>
                            <a:pt x="3529" y="1139"/>
                          </a:lnTo>
                          <a:lnTo>
                            <a:pt x="3594" y="1148"/>
                          </a:lnTo>
                          <a:lnTo>
                            <a:pt x="3601" y="1139"/>
                          </a:lnTo>
                          <a:lnTo>
                            <a:pt x="3637" y="1134"/>
                          </a:lnTo>
                          <a:lnTo>
                            <a:pt x="3868" y="5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48" name="Freeform 93"/>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49" name="Freeform 94"/>
                    <p:cNvSpPr>
                      <a:spLocks/>
                    </p:cNvSpPr>
                    <p:nvPr/>
                  </p:nvSpPr>
                  <p:spPr bwMode="auto">
                    <a:xfrm>
                      <a:off x="2630" y="3301"/>
                      <a:ext cx="145" cy="217"/>
                    </a:xfrm>
                    <a:custGeom>
                      <a:avLst/>
                      <a:gdLst>
                        <a:gd name="T0" fmla="*/ 20 w 1012"/>
                        <a:gd name="T1" fmla="*/ 14 h 1301"/>
                        <a:gd name="T2" fmla="*/ 27 w 1012"/>
                        <a:gd name="T3" fmla="*/ 9 h 1301"/>
                        <a:gd name="T4" fmla="*/ 33 w 1012"/>
                        <a:gd name="T5" fmla="*/ 4 h 1301"/>
                        <a:gd name="T6" fmla="*/ 43 w 1012"/>
                        <a:gd name="T7" fmla="*/ 9 h 1301"/>
                        <a:gd name="T8" fmla="*/ 53 w 1012"/>
                        <a:gd name="T9" fmla="*/ 27 h 1301"/>
                        <a:gd name="T10" fmla="*/ 59 w 1012"/>
                        <a:gd name="T11" fmla="*/ 37 h 1301"/>
                        <a:gd name="T12" fmla="*/ 64 w 1012"/>
                        <a:gd name="T13" fmla="*/ 53 h 1301"/>
                        <a:gd name="T14" fmla="*/ 75 w 1012"/>
                        <a:gd name="T15" fmla="*/ 81 h 1301"/>
                        <a:gd name="T16" fmla="*/ 86 w 1012"/>
                        <a:gd name="T17" fmla="*/ 99 h 1301"/>
                        <a:gd name="T18" fmla="*/ 88 w 1012"/>
                        <a:gd name="T19" fmla="*/ 104 h 1301"/>
                        <a:gd name="T20" fmla="*/ 100 w 1012"/>
                        <a:gd name="T21" fmla="*/ 121 h 1301"/>
                        <a:gd name="T22" fmla="*/ 108 w 1012"/>
                        <a:gd name="T23" fmla="*/ 129 h 1301"/>
                        <a:gd name="T24" fmla="*/ 106 w 1012"/>
                        <a:gd name="T25" fmla="*/ 143 h 1301"/>
                        <a:gd name="T26" fmla="*/ 110 w 1012"/>
                        <a:gd name="T27" fmla="*/ 147 h 1301"/>
                        <a:gd name="T28" fmla="*/ 120 w 1012"/>
                        <a:gd name="T29" fmla="*/ 139 h 1301"/>
                        <a:gd name="T30" fmla="*/ 130 w 1012"/>
                        <a:gd name="T31" fmla="*/ 134 h 1301"/>
                        <a:gd name="T32" fmla="*/ 142 w 1012"/>
                        <a:gd name="T33" fmla="*/ 155 h 1301"/>
                        <a:gd name="T34" fmla="*/ 142 w 1012"/>
                        <a:gd name="T35" fmla="*/ 171 h 1301"/>
                        <a:gd name="T36" fmla="*/ 140 w 1012"/>
                        <a:gd name="T37" fmla="*/ 181 h 1301"/>
                        <a:gd name="T38" fmla="*/ 124 w 1012"/>
                        <a:gd name="T39" fmla="*/ 191 h 1301"/>
                        <a:gd name="T40" fmla="*/ 115 w 1012"/>
                        <a:gd name="T41" fmla="*/ 202 h 1301"/>
                        <a:gd name="T42" fmla="*/ 103 w 1012"/>
                        <a:gd name="T43" fmla="*/ 212 h 1301"/>
                        <a:gd name="T44" fmla="*/ 92 w 1012"/>
                        <a:gd name="T45" fmla="*/ 215 h 1301"/>
                        <a:gd name="T46" fmla="*/ 87 w 1012"/>
                        <a:gd name="T47" fmla="*/ 217 h 1301"/>
                        <a:gd name="T48" fmla="*/ 92 w 1012"/>
                        <a:gd name="T49" fmla="*/ 199 h 1301"/>
                        <a:gd name="T50" fmla="*/ 83 w 1012"/>
                        <a:gd name="T51" fmla="*/ 169 h 1301"/>
                        <a:gd name="T52" fmla="*/ 66 w 1012"/>
                        <a:gd name="T53" fmla="*/ 146 h 1301"/>
                        <a:gd name="T54" fmla="*/ 51 w 1012"/>
                        <a:gd name="T55" fmla="*/ 120 h 1301"/>
                        <a:gd name="T56" fmla="*/ 36 w 1012"/>
                        <a:gd name="T57" fmla="*/ 87 h 1301"/>
                        <a:gd name="T58" fmla="*/ 27 w 1012"/>
                        <a:gd name="T59" fmla="*/ 74 h 1301"/>
                        <a:gd name="T60" fmla="*/ 17 w 1012"/>
                        <a:gd name="T61" fmla="*/ 82 h 1301"/>
                        <a:gd name="T62" fmla="*/ 3 w 1012"/>
                        <a:gd name="T63" fmla="*/ 60 h 1301"/>
                        <a:gd name="T64" fmla="*/ 5 w 1012"/>
                        <a:gd name="T65" fmla="*/ 39 h 1301"/>
                        <a:gd name="T66" fmla="*/ 9 w 1012"/>
                        <a:gd name="T67" fmla="*/ 22 h 13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12"/>
                        <a:gd name="T103" fmla="*/ 0 h 1301"/>
                        <a:gd name="T104" fmla="*/ 1012 w 1012"/>
                        <a:gd name="T105" fmla="*/ 1301 h 13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12" h="1301">
                          <a:moveTo>
                            <a:pt x="86" y="113"/>
                          </a:moveTo>
                          <a:lnTo>
                            <a:pt x="142" y="81"/>
                          </a:lnTo>
                          <a:lnTo>
                            <a:pt x="164" y="70"/>
                          </a:lnTo>
                          <a:lnTo>
                            <a:pt x="186" y="53"/>
                          </a:lnTo>
                          <a:lnTo>
                            <a:pt x="203" y="42"/>
                          </a:lnTo>
                          <a:lnTo>
                            <a:pt x="229" y="22"/>
                          </a:lnTo>
                          <a:lnTo>
                            <a:pt x="264" y="0"/>
                          </a:lnTo>
                          <a:lnTo>
                            <a:pt x="300" y="53"/>
                          </a:lnTo>
                          <a:lnTo>
                            <a:pt x="346" y="125"/>
                          </a:lnTo>
                          <a:lnTo>
                            <a:pt x="373" y="161"/>
                          </a:lnTo>
                          <a:lnTo>
                            <a:pt x="400" y="190"/>
                          </a:lnTo>
                          <a:lnTo>
                            <a:pt x="414" y="220"/>
                          </a:lnTo>
                          <a:lnTo>
                            <a:pt x="429" y="270"/>
                          </a:lnTo>
                          <a:lnTo>
                            <a:pt x="444" y="319"/>
                          </a:lnTo>
                          <a:lnTo>
                            <a:pt x="476" y="390"/>
                          </a:lnTo>
                          <a:lnTo>
                            <a:pt x="521" y="484"/>
                          </a:lnTo>
                          <a:lnTo>
                            <a:pt x="569" y="560"/>
                          </a:lnTo>
                          <a:lnTo>
                            <a:pt x="597" y="593"/>
                          </a:lnTo>
                          <a:lnTo>
                            <a:pt x="608" y="610"/>
                          </a:lnTo>
                          <a:lnTo>
                            <a:pt x="613" y="625"/>
                          </a:lnTo>
                          <a:lnTo>
                            <a:pt x="637" y="664"/>
                          </a:lnTo>
                          <a:lnTo>
                            <a:pt x="696" y="728"/>
                          </a:lnTo>
                          <a:lnTo>
                            <a:pt x="729" y="754"/>
                          </a:lnTo>
                          <a:lnTo>
                            <a:pt x="756" y="775"/>
                          </a:lnTo>
                          <a:lnTo>
                            <a:pt x="745" y="834"/>
                          </a:lnTo>
                          <a:lnTo>
                            <a:pt x="740" y="857"/>
                          </a:lnTo>
                          <a:lnTo>
                            <a:pt x="756" y="874"/>
                          </a:lnTo>
                          <a:lnTo>
                            <a:pt x="767" y="884"/>
                          </a:lnTo>
                          <a:lnTo>
                            <a:pt x="808" y="863"/>
                          </a:lnTo>
                          <a:lnTo>
                            <a:pt x="836" y="834"/>
                          </a:lnTo>
                          <a:lnTo>
                            <a:pt x="874" y="814"/>
                          </a:lnTo>
                          <a:lnTo>
                            <a:pt x="907" y="804"/>
                          </a:lnTo>
                          <a:lnTo>
                            <a:pt x="948" y="863"/>
                          </a:lnTo>
                          <a:lnTo>
                            <a:pt x="988" y="928"/>
                          </a:lnTo>
                          <a:lnTo>
                            <a:pt x="1012" y="953"/>
                          </a:lnTo>
                          <a:lnTo>
                            <a:pt x="988" y="1023"/>
                          </a:lnTo>
                          <a:lnTo>
                            <a:pt x="984" y="1064"/>
                          </a:lnTo>
                          <a:lnTo>
                            <a:pt x="978" y="1085"/>
                          </a:lnTo>
                          <a:lnTo>
                            <a:pt x="913" y="1123"/>
                          </a:lnTo>
                          <a:lnTo>
                            <a:pt x="863" y="1143"/>
                          </a:lnTo>
                          <a:lnTo>
                            <a:pt x="831" y="1176"/>
                          </a:lnTo>
                          <a:lnTo>
                            <a:pt x="802" y="1209"/>
                          </a:lnTo>
                          <a:lnTo>
                            <a:pt x="762" y="1256"/>
                          </a:lnTo>
                          <a:lnTo>
                            <a:pt x="718" y="1273"/>
                          </a:lnTo>
                          <a:lnTo>
                            <a:pt x="692" y="1283"/>
                          </a:lnTo>
                          <a:lnTo>
                            <a:pt x="643" y="1290"/>
                          </a:lnTo>
                          <a:lnTo>
                            <a:pt x="613" y="1301"/>
                          </a:lnTo>
                          <a:lnTo>
                            <a:pt x="608" y="1301"/>
                          </a:lnTo>
                          <a:lnTo>
                            <a:pt x="632" y="1234"/>
                          </a:lnTo>
                          <a:lnTo>
                            <a:pt x="643" y="1192"/>
                          </a:lnTo>
                          <a:lnTo>
                            <a:pt x="664" y="1133"/>
                          </a:lnTo>
                          <a:lnTo>
                            <a:pt x="582" y="1014"/>
                          </a:lnTo>
                          <a:lnTo>
                            <a:pt x="521" y="939"/>
                          </a:lnTo>
                          <a:lnTo>
                            <a:pt x="460" y="874"/>
                          </a:lnTo>
                          <a:lnTo>
                            <a:pt x="414" y="809"/>
                          </a:lnTo>
                          <a:lnTo>
                            <a:pt x="353" y="717"/>
                          </a:lnTo>
                          <a:lnTo>
                            <a:pt x="296" y="619"/>
                          </a:lnTo>
                          <a:lnTo>
                            <a:pt x="250" y="523"/>
                          </a:lnTo>
                          <a:lnTo>
                            <a:pt x="213" y="470"/>
                          </a:lnTo>
                          <a:lnTo>
                            <a:pt x="191" y="443"/>
                          </a:lnTo>
                          <a:lnTo>
                            <a:pt x="159" y="480"/>
                          </a:lnTo>
                          <a:lnTo>
                            <a:pt x="121" y="491"/>
                          </a:lnTo>
                          <a:lnTo>
                            <a:pt x="54" y="411"/>
                          </a:lnTo>
                          <a:lnTo>
                            <a:pt x="21" y="361"/>
                          </a:lnTo>
                          <a:lnTo>
                            <a:pt x="0" y="340"/>
                          </a:lnTo>
                          <a:lnTo>
                            <a:pt x="32" y="236"/>
                          </a:lnTo>
                          <a:lnTo>
                            <a:pt x="54" y="161"/>
                          </a:lnTo>
                          <a:lnTo>
                            <a:pt x="61" y="134"/>
                          </a:lnTo>
                          <a:lnTo>
                            <a:pt x="86"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0" name="Freeform 95"/>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51" name="Freeform 96"/>
                    <p:cNvSpPr>
                      <a:spLocks/>
                    </p:cNvSpPr>
                    <p:nvPr/>
                  </p:nvSpPr>
                  <p:spPr bwMode="auto">
                    <a:xfrm>
                      <a:off x="2639" y="3315"/>
                      <a:ext cx="132" cy="189"/>
                    </a:xfrm>
                    <a:custGeom>
                      <a:avLst/>
                      <a:gdLst>
                        <a:gd name="T0" fmla="*/ 10 w 923"/>
                        <a:gd name="T1" fmla="*/ 13 h 1140"/>
                        <a:gd name="T2" fmla="*/ 21 w 923"/>
                        <a:gd name="T3" fmla="*/ 5 h 1140"/>
                        <a:gd name="T4" fmla="*/ 27 w 923"/>
                        <a:gd name="T5" fmla="*/ 0 h 1140"/>
                        <a:gd name="T6" fmla="*/ 38 w 923"/>
                        <a:gd name="T7" fmla="*/ 18 h 1140"/>
                        <a:gd name="T8" fmla="*/ 42 w 923"/>
                        <a:gd name="T9" fmla="*/ 28 h 1140"/>
                        <a:gd name="T10" fmla="*/ 53 w 923"/>
                        <a:gd name="T11" fmla="*/ 55 h 1140"/>
                        <a:gd name="T12" fmla="*/ 67 w 923"/>
                        <a:gd name="T13" fmla="*/ 81 h 1140"/>
                        <a:gd name="T14" fmla="*/ 72 w 923"/>
                        <a:gd name="T15" fmla="*/ 94 h 1140"/>
                        <a:gd name="T16" fmla="*/ 82 w 923"/>
                        <a:gd name="T17" fmla="*/ 108 h 1140"/>
                        <a:gd name="T18" fmla="*/ 92 w 923"/>
                        <a:gd name="T19" fmla="*/ 123 h 1140"/>
                        <a:gd name="T20" fmla="*/ 96 w 923"/>
                        <a:gd name="T21" fmla="*/ 137 h 1140"/>
                        <a:gd name="T22" fmla="*/ 98 w 923"/>
                        <a:gd name="T23" fmla="*/ 145 h 1140"/>
                        <a:gd name="T24" fmla="*/ 103 w 923"/>
                        <a:gd name="T25" fmla="*/ 142 h 1140"/>
                        <a:gd name="T26" fmla="*/ 110 w 923"/>
                        <a:gd name="T27" fmla="*/ 138 h 1140"/>
                        <a:gd name="T28" fmla="*/ 115 w 923"/>
                        <a:gd name="T29" fmla="*/ 133 h 1140"/>
                        <a:gd name="T30" fmla="*/ 123 w 923"/>
                        <a:gd name="T31" fmla="*/ 140 h 1140"/>
                        <a:gd name="T32" fmla="*/ 132 w 923"/>
                        <a:gd name="T33" fmla="*/ 153 h 1140"/>
                        <a:gd name="T34" fmla="*/ 125 w 923"/>
                        <a:gd name="T35" fmla="*/ 159 h 1140"/>
                        <a:gd name="T36" fmla="*/ 117 w 923"/>
                        <a:gd name="T37" fmla="*/ 165 h 1140"/>
                        <a:gd name="T38" fmla="*/ 109 w 923"/>
                        <a:gd name="T39" fmla="*/ 168 h 1140"/>
                        <a:gd name="T40" fmla="*/ 102 w 923"/>
                        <a:gd name="T41" fmla="*/ 177 h 1140"/>
                        <a:gd name="T42" fmla="*/ 91 w 923"/>
                        <a:gd name="T43" fmla="*/ 187 h 1140"/>
                        <a:gd name="T44" fmla="*/ 82 w 923"/>
                        <a:gd name="T45" fmla="*/ 189 h 1140"/>
                        <a:gd name="T46" fmla="*/ 89 w 923"/>
                        <a:gd name="T47" fmla="*/ 164 h 1140"/>
                        <a:gd name="T48" fmla="*/ 84 w 923"/>
                        <a:gd name="T49" fmla="*/ 153 h 1140"/>
                        <a:gd name="T50" fmla="*/ 69 w 923"/>
                        <a:gd name="T51" fmla="*/ 131 h 1140"/>
                        <a:gd name="T52" fmla="*/ 55 w 923"/>
                        <a:gd name="T53" fmla="*/ 108 h 1140"/>
                        <a:gd name="T54" fmla="*/ 46 w 923"/>
                        <a:gd name="T55" fmla="*/ 93 h 1140"/>
                        <a:gd name="T56" fmla="*/ 40 w 923"/>
                        <a:gd name="T57" fmla="*/ 78 h 1140"/>
                        <a:gd name="T58" fmla="*/ 30 w 923"/>
                        <a:gd name="T59" fmla="*/ 56 h 1140"/>
                        <a:gd name="T60" fmla="*/ 22 w 923"/>
                        <a:gd name="T61" fmla="*/ 46 h 1140"/>
                        <a:gd name="T62" fmla="*/ 15 w 923"/>
                        <a:gd name="T63" fmla="*/ 53 h 1140"/>
                        <a:gd name="T64" fmla="*/ 10 w 923"/>
                        <a:gd name="T65" fmla="*/ 56 h 1140"/>
                        <a:gd name="T66" fmla="*/ 2 w 923"/>
                        <a:gd name="T67" fmla="*/ 44 h 1140"/>
                        <a:gd name="T68" fmla="*/ 2 w 923"/>
                        <a:gd name="T69" fmla="*/ 31 h 1140"/>
                        <a:gd name="T70" fmla="*/ 6 w 923"/>
                        <a:gd name="T71" fmla="*/ 14 h 11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923"/>
                        <a:gd name="T109" fmla="*/ 0 h 1140"/>
                        <a:gd name="T110" fmla="*/ 923 w 923"/>
                        <a:gd name="T111" fmla="*/ 1140 h 114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923" h="1140">
                          <a:moveTo>
                            <a:pt x="43" y="85"/>
                          </a:moveTo>
                          <a:lnTo>
                            <a:pt x="69" y="80"/>
                          </a:lnTo>
                          <a:lnTo>
                            <a:pt x="110" y="58"/>
                          </a:lnTo>
                          <a:lnTo>
                            <a:pt x="148" y="32"/>
                          </a:lnTo>
                          <a:lnTo>
                            <a:pt x="179" y="10"/>
                          </a:lnTo>
                          <a:lnTo>
                            <a:pt x="189" y="0"/>
                          </a:lnTo>
                          <a:lnTo>
                            <a:pt x="239" y="64"/>
                          </a:lnTo>
                          <a:lnTo>
                            <a:pt x="269" y="109"/>
                          </a:lnTo>
                          <a:lnTo>
                            <a:pt x="288" y="139"/>
                          </a:lnTo>
                          <a:lnTo>
                            <a:pt x="292" y="166"/>
                          </a:lnTo>
                          <a:lnTo>
                            <a:pt x="323" y="238"/>
                          </a:lnTo>
                          <a:lnTo>
                            <a:pt x="368" y="330"/>
                          </a:lnTo>
                          <a:lnTo>
                            <a:pt x="415" y="421"/>
                          </a:lnTo>
                          <a:lnTo>
                            <a:pt x="466" y="491"/>
                          </a:lnTo>
                          <a:lnTo>
                            <a:pt x="486" y="524"/>
                          </a:lnTo>
                          <a:lnTo>
                            <a:pt x="504" y="566"/>
                          </a:lnTo>
                          <a:lnTo>
                            <a:pt x="526" y="603"/>
                          </a:lnTo>
                          <a:lnTo>
                            <a:pt x="571" y="652"/>
                          </a:lnTo>
                          <a:lnTo>
                            <a:pt x="606" y="700"/>
                          </a:lnTo>
                          <a:lnTo>
                            <a:pt x="645" y="744"/>
                          </a:lnTo>
                          <a:lnTo>
                            <a:pt x="679" y="773"/>
                          </a:lnTo>
                          <a:lnTo>
                            <a:pt x="668" y="825"/>
                          </a:lnTo>
                          <a:lnTo>
                            <a:pt x="662" y="858"/>
                          </a:lnTo>
                          <a:lnTo>
                            <a:pt x="684" y="872"/>
                          </a:lnTo>
                          <a:lnTo>
                            <a:pt x="706" y="880"/>
                          </a:lnTo>
                          <a:lnTo>
                            <a:pt x="721" y="858"/>
                          </a:lnTo>
                          <a:lnTo>
                            <a:pt x="738" y="843"/>
                          </a:lnTo>
                          <a:lnTo>
                            <a:pt x="770" y="832"/>
                          </a:lnTo>
                          <a:lnTo>
                            <a:pt x="788" y="819"/>
                          </a:lnTo>
                          <a:lnTo>
                            <a:pt x="802" y="803"/>
                          </a:lnTo>
                          <a:lnTo>
                            <a:pt x="825" y="788"/>
                          </a:lnTo>
                          <a:lnTo>
                            <a:pt x="863" y="847"/>
                          </a:lnTo>
                          <a:lnTo>
                            <a:pt x="901" y="890"/>
                          </a:lnTo>
                          <a:lnTo>
                            <a:pt x="923" y="922"/>
                          </a:lnTo>
                          <a:lnTo>
                            <a:pt x="923" y="928"/>
                          </a:lnTo>
                          <a:lnTo>
                            <a:pt x="873" y="960"/>
                          </a:lnTo>
                          <a:lnTo>
                            <a:pt x="841" y="975"/>
                          </a:lnTo>
                          <a:lnTo>
                            <a:pt x="819" y="998"/>
                          </a:lnTo>
                          <a:lnTo>
                            <a:pt x="781" y="1004"/>
                          </a:lnTo>
                          <a:lnTo>
                            <a:pt x="759" y="1013"/>
                          </a:lnTo>
                          <a:lnTo>
                            <a:pt x="738" y="1037"/>
                          </a:lnTo>
                          <a:lnTo>
                            <a:pt x="716" y="1068"/>
                          </a:lnTo>
                          <a:lnTo>
                            <a:pt x="674" y="1102"/>
                          </a:lnTo>
                          <a:lnTo>
                            <a:pt x="635" y="1128"/>
                          </a:lnTo>
                          <a:lnTo>
                            <a:pt x="590" y="1132"/>
                          </a:lnTo>
                          <a:lnTo>
                            <a:pt x="576" y="1140"/>
                          </a:lnTo>
                          <a:lnTo>
                            <a:pt x="603" y="1047"/>
                          </a:lnTo>
                          <a:lnTo>
                            <a:pt x="619" y="987"/>
                          </a:lnTo>
                          <a:lnTo>
                            <a:pt x="619" y="963"/>
                          </a:lnTo>
                          <a:lnTo>
                            <a:pt x="590" y="922"/>
                          </a:lnTo>
                          <a:lnTo>
                            <a:pt x="547" y="872"/>
                          </a:lnTo>
                          <a:lnTo>
                            <a:pt x="481" y="793"/>
                          </a:lnTo>
                          <a:lnTo>
                            <a:pt x="421" y="712"/>
                          </a:lnTo>
                          <a:lnTo>
                            <a:pt x="383" y="652"/>
                          </a:lnTo>
                          <a:lnTo>
                            <a:pt x="353" y="608"/>
                          </a:lnTo>
                          <a:lnTo>
                            <a:pt x="323" y="559"/>
                          </a:lnTo>
                          <a:lnTo>
                            <a:pt x="300" y="524"/>
                          </a:lnTo>
                          <a:lnTo>
                            <a:pt x="278" y="470"/>
                          </a:lnTo>
                          <a:lnTo>
                            <a:pt x="251" y="421"/>
                          </a:lnTo>
                          <a:lnTo>
                            <a:pt x="213" y="339"/>
                          </a:lnTo>
                          <a:lnTo>
                            <a:pt x="179" y="303"/>
                          </a:lnTo>
                          <a:lnTo>
                            <a:pt x="157" y="280"/>
                          </a:lnTo>
                          <a:lnTo>
                            <a:pt x="125" y="295"/>
                          </a:lnTo>
                          <a:lnTo>
                            <a:pt x="103" y="318"/>
                          </a:lnTo>
                          <a:lnTo>
                            <a:pt x="81" y="333"/>
                          </a:lnTo>
                          <a:lnTo>
                            <a:pt x="69" y="339"/>
                          </a:lnTo>
                          <a:lnTo>
                            <a:pt x="32" y="291"/>
                          </a:lnTo>
                          <a:lnTo>
                            <a:pt x="14" y="263"/>
                          </a:lnTo>
                          <a:lnTo>
                            <a:pt x="0" y="249"/>
                          </a:lnTo>
                          <a:lnTo>
                            <a:pt x="14" y="189"/>
                          </a:lnTo>
                          <a:lnTo>
                            <a:pt x="25" y="144"/>
                          </a:lnTo>
                          <a:lnTo>
                            <a:pt x="43" y="8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2" name="Freeform 97"/>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53" name="Freeform 98"/>
                    <p:cNvSpPr>
                      <a:spLocks/>
                    </p:cNvSpPr>
                    <p:nvPr/>
                  </p:nvSpPr>
                  <p:spPr bwMode="auto">
                    <a:xfrm>
                      <a:off x="2860" y="3224"/>
                      <a:ext cx="111" cy="110"/>
                    </a:xfrm>
                    <a:custGeom>
                      <a:avLst/>
                      <a:gdLst>
                        <a:gd name="T0" fmla="*/ 31 w 777"/>
                        <a:gd name="T1" fmla="*/ 103 h 658"/>
                        <a:gd name="T2" fmla="*/ 17 w 777"/>
                        <a:gd name="T3" fmla="*/ 97 h 658"/>
                        <a:gd name="T4" fmla="*/ 6 w 777"/>
                        <a:gd name="T5" fmla="*/ 90 h 658"/>
                        <a:gd name="T6" fmla="*/ 0 w 777"/>
                        <a:gd name="T7" fmla="*/ 78 h 658"/>
                        <a:gd name="T8" fmla="*/ 0 w 777"/>
                        <a:gd name="T9" fmla="*/ 56 h 658"/>
                        <a:gd name="T10" fmla="*/ 4 w 777"/>
                        <a:gd name="T11" fmla="*/ 37 h 658"/>
                        <a:gd name="T12" fmla="*/ 11 w 777"/>
                        <a:gd name="T13" fmla="*/ 20 h 658"/>
                        <a:gd name="T14" fmla="*/ 15 w 777"/>
                        <a:gd name="T15" fmla="*/ 14 h 658"/>
                        <a:gd name="T16" fmla="*/ 20 w 777"/>
                        <a:gd name="T17" fmla="*/ 8 h 658"/>
                        <a:gd name="T18" fmla="*/ 33 w 777"/>
                        <a:gd name="T19" fmla="*/ 0 h 658"/>
                        <a:gd name="T20" fmla="*/ 40 w 777"/>
                        <a:gd name="T21" fmla="*/ 0 h 658"/>
                        <a:gd name="T22" fmla="*/ 44 w 777"/>
                        <a:gd name="T23" fmla="*/ 2 h 658"/>
                        <a:gd name="T24" fmla="*/ 59 w 777"/>
                        <a:gd name="T25" fmla="*/ 11 h 658"/>
                        <a:gd name="T26" fmla="*/ 72 w 777"/>
                        <a:gd name="T27" fmla="*/ 21 h 658"/>
                        <a:gd name="T28" fmla="*/ 95 w 777"/>
                        <a:gd name="T29" fmla="*/ 39 h 658"/>
                        <a:gd name="T30" fmla="*/ 100 w 777"/>
                        <a:gd name="T31" fmla="*/ 46 h 658"/>
                        <a:gd name="T32" fmla="*/ 106 w 777"/>
                        <a:gd name="T33" fmla="*/ 52 h 658"/>
                        <a:gd name="T34" fmla="*/ 111 w 777"/>
                        <a:gd name="T35" fmla="*/ 58 h 658"/>
                        <a:gd name="T36" fmla="*/ 100 w 777"/>
                        <a:gd name="T37" fmla="*/ 72 h 658"/>
                        <a:gd name="T38" fmla="*/ 72 w 777"/>
                        <a:gd name="T39" fmla="*/ 94 h 658"/>
                        <a:gd name="T40" fmla="*/ 61 w 777"/>
                        <a:gd name="T41" fmla="*/ 110 h 658"/>
                        <a:gd name="T42" fmla="*/ 39 w 777"/>
                        <a:gd name="T43" fmla="*/ 104 h 658"/>
                        <a:gd name="T44" fmla="*/ 31 w 777"/>
                        <a:gd name="T45" fmla="*/ 103 h 6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77"/>
                        <a:gd name="T70" fmla="*/ 0 h 658"/>
                        <a:gd name="T71" fmla="*/ 777 w 777"/>
                        <a:gd name="T72" fmla="*/ 658 h 6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77" h="658">
                          <a:moveTo>
                            <a:pt x="220" y="616"/>
                          </a:moveTo>
                          <a:lnTo>
                            <a:pt x="117" y="580"/>
                          </a:lnTo>
                          <a:lnTo>
                            <a:pt x="39" y="539"/>
                          </a:lnTo>
                          <a:lnTo>
                            <a:pt x="0" y="464"/>
                          </a:lnTo>
                          <a:lnTo>
                            <a:pt x="1" y="335"/>
                          </a:lnTo>
                          <a:lnTo>
                            <a:pt x="30" y="219"/>
                          </a:lnTo>
                          <a:lnTo>
                            <a:pt x="80" y="121"/>
                          </a:lnTo>
                          <a:lnTo>
                            <a:pt x="105" y="86"/>
                          </a:lnTo>
                          <a:lnTo>
                            <a:pt x="143" y="47"/>
                          </a:lnTo>
                          <a:lnTo>
                            <a:pt x="230" y="0"/>
                          </a:lnTo>
                          <a:lnTo>
                            <a:pt x="277" y="0"/>
                          </a:lnTo>
                          <a:lnTo>
                            <a:pt x="307" y="11"/>
                          </a:lnTo>
                          <a:lnTo>
                            <a:pt x="411" y="65"/>
                          </a:lnTo>
                          <a:lnTo>
                            <a:pt x="501" y="124"/>
                          </a:lnTo>
                          <a:lnTo>
                            <a:pt x="663" y="236"/>
                          </a:lnTo>
                          <a:lnTo>
                            <a:pt x="701" y="276"/>
                          </a:lnTo>
                          <a:lnTo>
                            <a:pt x="741" y="313"/>
                          </a:lnTo>
                          <a:lnTo>
                            <a:pt x="777" y="349"/>
                          </a:lnTo>
                          <a:lnTo>
                            <a:pt x="701" y="429"/>
                          </a:lnTo>
                          <a:lnTo>
                            <a:pt x="507" y="562"/>
                          </a:lnTo>
                          <a:lnTo>
                            <a:pt x="430" y="658"/>
                          </a:lnTo>
                          <a:lnTo>
                            <a:pt x="275" y="620"/>
                          </a:lnTo>
                          <a:lnTo>
                            <a:pt x="220" y="6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4" name="Freeform 99"/>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5" name="Freeform 100"/>
                    <p:cNvSpPr>
                      <a:spLocks/>
                    </p:cNvSpPr>
                    <p:nvPr/>
                  </p:nvSpPr>
                  <p:spPr bwMode="auto">
                    <a:xfrm>
                      <a:off x="2800" y="3903"/>
                      <a:ext cx="175" cy="129"/>
                    </a:xfrm>
                    <a:custGeom>
                      <a:avLst/>
                      <a:gdLst>
                        <a:gd name="T0" fmla="*/ 16 w 1224"/>
                        <a:gd name="T1" fmla="*/ 1 h 772"/>
                        <a:gd name="T2" fmla="*/ 22 w 1224"/>
                        <a:gd name="T3" fmla="*/ 0 h 772"/>
                        <a:gd name="T4" fmla="*/ 33 w 1224"/>
                        <a:gd name="T5" fmla="*/ 0 h 772"/>
                        <a:gd name="T6" fmla="*/ 50 w 1224"/>
                        <a:gd name="T7" fmla="*/ 1 h 772"/>
                        <a:gd name="T8" fmla="*/ 69 w 1224"/>
                        <a:gd name="T9" fmla="*/ 6 h 772"/>
                        <a:gd name="T10" fmla="*/ 92 w 1224"/>
                        <a:gd name="T11" fmla="*/ 16 h 772"/>
                        <a:gd name="T12" fmla="*/ 108 w 1224"/>
                        <a:gd name="T13" fmla="*/ 27 h 772"/>
                        <a:gd name="T14" fmla="*/ 125 w 1224"/>
                        <a:gd name="T15" fmla="*/ 35 h 772"/>
                        <a:gd name="T16" fmla="*/ 142 w 1224"/>
                        <a:gd name="T17" fmla="*/ 45 h 772"/>
                        <a:gd name="T18" fmla="*/ 152 w 1224"/>
                        <a:gd name="T19" fmla="*/ 53 h 772"/>
                        <a:gd name="T20" fmla="*/ 156 w 1224"/>
                        <a:gd name="T21" fmla="*/ 55 h 772"/>
                        <a:gd name="T22" fmla="*/ 175 w 1224"/>
                        <a:gd name="T23" fmla="*/ 110 h 772"/>
                        <a:gd name="T24" fmla="*/ 130 w 1224"/>
                        <a:gd name="T25" fmla="*/ 129 h 772"/>
                        <a:gd name="T26" fmla="*/ 128 w 1224"/>
                        <a:gd name="T27" fmla="*/ 129 h 772"/>
                        <a:gd name="T28" fmla="*/ 119 w 1224"/>
                        <a:gd name="T29" fmla="*/ 129 h 772"/>
                        <a:gd name="T30" fmla="*/ 100 w 1224"/>
                        <a:gd name="T31" fmla="*/ 129 h 772"/>
                        <a:gd name="T32" fmla="*/ 78 w 1224"/>
                        <a:gd name="T33" fmla="*/ 126 h 772"/>
                        <a:gd name="T34" fmla="*/ 61 w 1224"/>
                        <a:gd name="T35" fmla="*/ 125 h 772"/>
                        <a:gd name="T36" fmla="*/ 39 w 1224"/>
                        <a:gd name="T37" fmla="*/ 120 h 772"/>
                        <a:gd name="T38" fmla="*/ 24 w 1224"/>
                        <a:gd name="T39" fmla="*/ 117 h 772"/>
                        <a:gd name="T40" fmla="*/ 10 w 1224"/>
                        <a:gd name="T41" fmla="*/ 111 h 772"/>
                        <a:gd name="T42" fmla="*/ 8 w 1224"/>
                        <a:gd name="T43" fmla="*/ 110 h 772"/>
                        <a:gd name="T44" fmla="*/ 2 w 1224"/>
                        <a:gd name="T45" fmla="*/ 107 h 772"/>
                        <a:gd name="T46" fmla="*/ 0 w 1224"/>
                        <a:gd name="T47" fmla="*/ 103 h 772"/>
                        <a:gd name="T48" fmla="*/ 16 w 1224"/>
                        <a:gd name="T49" fmla="*/ 1 h 7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24"/>
                        <a:gd name="T76" fmla="*/ 0 h 772"/>
                        <a:gd name="T77" fmla="*/ 1224 w 1224"/>
                        <a:gd name="T78" fmla="*/ 772 h 7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24" h="772">
                          <a:moveTo>
                            <a:pt x="114" y="8"/>
                          </a:moveTo>
                          <a:lnTo>
                            <a:pt x="154" y="0"/>
                          </a:lnTo>
                          <a:lnTo>
                            <a:pt x="231" y="0"/>
                          </a:lnTo>
                          <a:lnTo>
                            <a:pt x="349" y="8"/>
                          </a:lnTo>
                          <a:lnTo>
                            <a:pt x="484" y="34"/>
                          </a:lnTo>
                          <a:lnTo>
                            <a:pt x="640" y="96"/>
                          </a:lnTo>
                          <a:lnTo>
                            <a:pt x="755" y="162"/>
                          </a:lnTo>
                          <a:lnTo>
                            <a:pt x="872" y="211"/>
                          </a:lnTo>
                          <a:lnTo>
                            <a:pt x="993" y="269"/>
                          </a:lnTo>
                          <a:lnTo>
                            <a:pt x="1060" y="317"/>
                          </a:lnTo>
                          <a:lnTo>
                            <a:pt x="1089" y="332"/>
                          </a:lnTo>
                          <a:lnTo>
                            <a:pt x="1224" y="658"/>
                          </a:lnTo>
                          <a:lnTo>
                            <a:pt x="910" y="772"/>
                          </a:lnTo>
                          <a:lnTo>
                            <a:pt x="893" y="772"/>
                          </a:lnTo>
                          <a:lnTo>
                            <a:pt x="835" y="772"/>
                          </a:lnTo>
                          <a:lnTo>
                            <a:pt x="699" y="772"/>
                          </a:lnTo>
                          <a:lnTo>
                            <a:pt x="549" y="754"/>
                          </a:lnTo>
                          <a:lnTo>
                            <a:pt x="427" y="746"/>
                          </a:lnTo>
                          <a:lnTo>
                            <a:pt x="270" y="721"/>
                          </a:lnTo>
                          <a:lnTo>
                            <a:pt x="171" y="698"/>
                          </a:lnTo>
                          <a:lnTo>
                            <a:pt x="72" y="666"/>
                          </a:lnTo>
                          <a:lnTo>
                            <a:pt x="55" y="658"/>
                          </a:lnTo>
                          <a:lnTo>
                            <a:pt x="15" y="638"/>
                          </a:lnTo>
                          <a:lnTo>
                            <a:pt x="0" y="615"/>
                          </a:lnTo>
                          <a:lnTo>
                            <a:pt x="11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6" name="Freeform 101"/>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57" name="Freeform 102"/>
                    <p:cNvSpPr>
                      <a:spLocks/>
                    </p:cNvSpPr>
                    <p:nvPr/>
                  </p:nvSpPr>
                  <p:spPr bwMode="auto">
                    <a:xfrm>
                      <a:off x="2927" y="3283"/>
                      <a:ext cx="67" cy="79"/>
                    </a:xfrm>
                    <a:custGeom>
                      <a:avLst/>
                      <a:gdLst>
                        <a:gd name="T0" fmla="*/ 0 w 467"/>
                        <a:gd name="T1" fmla="*/ 38 h 479"/>
                        <a:gd name="T2" fmla="*/ 2 w 467"/>
                        <a:gd name="T3" fmla="*/ 25 h 479"/>
                        <a:gd name="T4" fmla="*/ 5 w 467"/>
                        <a:gd name="T5" fmla="*/ 19 h 479"/>
                        <a:gd name="T6" fmla="*/ 7 w 467"/>
                        <a:gd name="T7" fmla="*/ 13 h 479"/>
                        <a:gd name="T8" fmla="*/ 11 w 467"/>
                        <a:gd name="T9" fmla="*/ 10 h 479"/>
                        <a:gd name="T10" fmla="*/ 17 w 467"/>
                        <a:gd name="T11" fmla="*/ 3 h 479"/>
                        <a:gd name="T12" fmla="*/ 22 w 467"/>
                        <a:gd name="T13" fmla="*/ 1 h 479"/>
                        <a:gd name="T14" fmla="*/ 28 w 467"/>
                        <a:gd name="T15" fmla="*/ 0 h 479"/>
                        <a:gd name="T16" fmla="*/ 33 w 467"/>
                        <a:gd name="T17" fmla="*/ 0 h 479"/>
                        <a:gd name="T18" fmla="*/ 36 w 467"/>
                        <a:gd name="T19" fmla="*/ 0 h 479"/>
                        <a:gd name="T20" fmla="*/ 42 w 467"/>
                        <a:gd name="T21" fmla="*/ 0 h 479"/>
                        <a:gd name="T22" fmla="*/ 44 w 467"/>
                        <a:gd name="T23" fmla="*/ 3 h 479"/>
                        <a:gd name="T24" fmla="*/ 50 w 467"/>
                        <a:gd name="T25" fmla="*/ 9 h 479"/>
                        <a:gd name="T26" fmla="*/ 57 w 467"/>
                        <a:gd name="T27" fmla="*/ 22 h 479"/>
                        <a:gd name="T28" fmla="*/ 63 w 467"/>
                        <a:gd name="T29" fmla="*/ 30 h 479"/>
                        <a:gd name="T30" fmla="*/ 66 w 467"/>
                        <a:gd name="T31" fmla="*/ 42 h 479"/>
                        <a:gd name="T32" fmla="*/ 67 w 467"/>
                        <a:gd name="T33" fmla="*/ 51 h 479"/>
                        <a:gd name="T34" fmla="*/ 42 w 467"/>
                        <a:gd name="T35" fmla="*/ 69 h 479"/>
                        <a:gd name="T36" fmla="*/ 2 w 467"/>
                        <a:gd name="T37" fmla="*/ 79 h 479"/>
                        <a:gd name="T38" fmla="*/ 0 w 467"/>
                        <a:gd name="T39" fmla="*/ 38 h 47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67"/>
                        <a:gd name="T61" fmla="*/ 0 h 479"/>
                        <a:gd name="T62" fmla="*/ 467 w 467"/>
                        <a:gd name="T63" fmla="*/ 479 h 47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67" h="479">
                          <a:moveTo>
                            <a:pt x="0" y="229"/>
                          </a:moveTo>
                          <a:lnTo>
                            <a:pt x="12" y="149"/>
                          </a:lnTo>
                          <a:lnTo>
                            <a:pt x="32" y="113"/>
                          </a:lnTo>
                          <a:lnTo>
                            <a:pt x="51" y="76"/>
                          </a:lnTo>
                          <a:lnTo>
                            <a:pt x="76" y="59"/>
                          </a:lnTo>
                          <a:lnTo>
                            <a:pt x="117" y="19"/>
                          </a:lnTo>
                          <a:lnTo>
                            <a:pt x="155" y="8"/>
                          </a:lnTo>
                          <a:lnTo>
                            <a:pt x="196" y="0"/>
                          </a:lnTo>
                          <a:lnTo>
                            <a:pt x="232" y="0"/>
                          </a:lnTo>
                          <a:lnTo>
                            <a:pt x="251" y="0"/>
                          </a:lnTo>
                          <a:lnTo>
                            <a:pt x="292" y="0"/>
                          </a:lnTo>
                          <a:lnTo>
                            <a:pt x="310" y="19"/>
                          </a:lnTo>
                          <a:lnTo>
                            <a:pt x="348" y="56"/>
                          </a:lnTo>
                          <a:lnTo>
                            <a:pt x="395" y="133"/>
                          </a:lnTo>
                          <a:lnTo>
                            <a:pt x="441" y="180"/>
                          </a:lnTo>
                          <a:lnTo>
                            <a:pt x="462" y="255"/>
                          </a:lnTo>
                          <a:lnTo>
                            <a:pt x="467" y="307"/>
                          </a:lnTo>
                          <a:lnTo>
                            <a:pt x="292" y="421"/>
                          </a:lnTo>
                          <a:lnTo>
                            <a:pt x="17" y="479"/>
                          </a:lnTo>
                          <a:lnTo>
                            <a:pt x="0" y="22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58" name="Freeform 103"/>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59" name="Freeform 104"/>
                    <p:cNvSpPr>
                      <a:spLocks/>
                    </p:cNvSpPr>
                    <p:nvPr/>
                  </p:nvSpPr>
                  <p:spPr bwMode="auto">
                    <a:xfrm>
                      <a:off x="2938" y="3315"/>
                      <a:ext cx="84" cy="79"/>
                    </a:xfrm>
                    <a:custGeom>
                      <a:avLst/>
                      <a:gdLst>
                        <a:gd name="T0" fmla="*/ 9 w 586"/>
                        <a:gd name="T1" fmla="*/ 35 h 479"/>
                        <a:gd name="T2" fmla="*/ 11 w 586"/>
                        <a:gd name="T3" fmla="*/ 26 h 479"/>
                        <a:gd name="T4" fmla="*/ 17 w 586"/>
                        <a:gd name="T5" fmla="*/ 16 h 479"/>
                        <a:gd name="T6" fmla="*/ 28 w 586"/>
                        <a:gd name="T7" fmla="*/ 6 h 479"/>
                        <a:gd name="T8" fmla="*/ 37 w 586"/>
                        <a:gd name="T9" fmla="*/ 3 h 479"/>
                        <a:gd name="T10" fmla="*/ 47 w 586"/>
                        <a:gd name="T11" fmla="*/ 0 h 479"/>
                        <a:gd name="T12" fmla="*/ 59 w 586"/>
                        <a:gd name="T13" fmla="*/ 3 h 479"/>
                        <a:gd name="T14" fmla="*/ 65 w 586"/>
                        <a:gd name="T15" fmla="*/ 10 h 479"/>
                        <a:gd name="T16" fmla="*/ 70 w 586"/>
                        <a:gd name="T17" fmla="*/ 19 h 479"/>
                        <a:gd name="T18" fmla="*/ 73 w 586"/>
                        <a:gd name="T19" fmla="*/ 26 h 479"/>
                        <a:gd name="T20" fmla="*/ 78 w 586"/>
                        <a:gd name="T21" fmla="*/ 35 h 479"/>
                        <a:gd name="T22" fmla="*/ 81 w 586"/>
                        <a:gd name="T23" fmla="*/ 41 h 479"/>
                        <a:gd name="T24" fmla="*/ 84 w 586"/>
                        <a:gd name="T25" fmla="*/ 54 h 479"/>
                        <a:gd name="T26" fmla="*/ 81 w 586"/>
                        <a:gd name="T27" fmla="*/ 63 h 479"/>
                        <a:gd name="T28" fmla="*/ 73 w 586"/>
                        <a:gd name="T29" fmla="*/ 76 h 479"/>
                        <a:gd name="T30" fmla="*/ 31 w 586"/>
                        <a:gd name="T31" fmla="*/ 79 h 479"/>
                        <a:gd name="T32" fmla="*/ 9 w 586"/>
                        <a:gd name="T33" fmla="*/ 69 h 479"/>
                        <a:gd name="T34" fmla="*/ 0 w 586"/>
                        <a:gd name="T35" fmla="*/ 60 h 479"/>
                        <a:gd name="T36" fmla="*/ 9 w 586"/>
                        <a:gd name="T37" fmla="*/ 35 h 47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86"/>
                        <a:gd name="T58" fmla="*/ 0 h 479"/>
                        <a:gd name="T59" fmla="*/ 586 w 586"/>
                        <a:gd name="T60" fmla="*/ 479 h 47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86" h="479">
                          <a:moveTo>
                            <a:pt x="60" y="213"/>
                          </a:moveTo>
                          <a:lnTo>
                            <a:pt x="80" y="155"/>
                          </a:lnTo>
                          <a:lnTo>
                            <a:pt x="120" y="97"/>
                          </a:lnTo>
                          <a:lnTo>
                            <a:pt x="196" y="37"/>
                          </a:lnTo>
                          <a:lnTo>
                            <a:pt x="255" y="19"/>
                          </a:lnTo>
                          <a:lnTo>
                            <a:pt x="331" y="0"/>
                          </a:lnTo>
                          <a:lnTo>
                            <a:pt x="410" y="19"/>
                          </a:lnTo>
                          <a:lnTo>
                            <a:pt x="451" y="58"/>
                          </a:lnTo>
                          <a:lnTo>
                            <a:pt x="488" y="115"/>
                          </a:lnTo>
                          <a:lnTo>
                            <a:pt x="506" y="155"/>
                          </a:lnTo>
                          <a:lnTo>
                            <a:pt x="547" y="213"/>
                          </a:lnTo>
                          <a:lnTo>
                            <a:pt x="565" y="250"/>
                          </a:lnTo>
                          <a:lnTo>
                            <a:pt x="586" y="326"/>
                          </a:lnTo>
                          <a:lnTo>
                            <a:pt x="565" y="384"/>
                          </a:lnTo>
                          <a:lnTo>
                            <a:pt x="506" y="459"/>
                          </a:lnTo>
                          <a:lnTo>
                            <a:pt x="216" y="479"/>
                          </a:lnTo>
                          <a:lnTo>
                            <a:pt x="60" y="421"/>
                          </a:lnTo>
                          <a:lnTo>
                            <a:pt x="0" y="364"/>
                          </a:lnTo>
                          <a:lnTo>
                            <a:pt x="60" y="2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0" name="Freeform 105"/>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close/>
                        </a:path>
                      </a:pathLst>
                    </a:custGeom>
                    <a:solidFill>
                      <a:srgbClr val="856917"/>
                    </a:solidFill>
                    <a:ln w="9525">
                      <a:noFill/>
                      <a:round/>
                      <a:headEnd/>
                      <a:tailEnd/>
                    </a:ln>
                  </p:spPr>
                  <p:txBody>
                    <a:bodyPr/>
                    <a:lstStyle/>
                    <a:p>
                      <a:endParaRPr lang="de-DE">
                        <a:solidFill>
                          <a:prstClr val="black"/>
                        </a:solidFill>
                        <a:latin typeface="Calibri"/>
                      </a:endParaRPr>
                    </a:p>
                  </p:txBody>
                </p:sp>
                <p:sp>
                  <p:nvSpPr>
                    <p:cNvPr id="44261" name="Freeform 106"/>
                    <p:cNvSpPr>
                      <a:spLocks/>
                    </p:cNvSpPr>
                    <p:nvPr/>
                  </p:nvSpPr>
                  <p:spPr bwMode="auto">
                    <a:xfrm>
                      <a:off x="2848" y="3307"/>
                      <a:ext cx="116" cy="211"/>
                    </a:xfrm>
                    <a:custGeom>
                      <a:avLst/>
                      <a:gdLst>
                        <a:gd name="T0" fmla="*/ 57 w 810"/>
                        <a:gd name="T1" fmla="*/ 1 h 1270"/>
                        <a:gd name="T2" fmla="*/ 64 w 810"/>
                        <a:gd name="T3" fmla="*/ 0 h 1270"/>
                        <a:gd name="T4" fmla="*/ 72 w 810"/>
                        <a:gd name="T5" fmla="*/ 1 h 1270"/>
                        <a:gd name="T6" fmla="*/ 79 w 810"/>
                        <a:gd name="T7" fmla="*/ 4 h 1270"/>
                        <a:gd name="T8" fmla="*/ 85 w 810"/>
                        <a:gd name="T9" fmla="*/ 11 h 1270"/>
                        <a:gd name="T10" fmla="*/ 95 w 810"/>
                        <a:gd name="T11" fmla="*/ 24 h 1270"/>
                        <a:gd name="T12" fmla="*/ 104 w 810"/>
                        <a:gd name="T13" fmla="*/ 41 h 1270"/>
                        <a:gd name="T14" fmla="*/ 111 w 810"/>
                        <a:gd name="T15" fmla="*/ 59 h 1270"/>
                        <a:gd name="T16" fmla="*/ 114 w 810"/>
                        <a:gd name="T17" fmla="*/ 78 h 1270"/>
                        <a:gd name="T18" fmla="*/ 116 w 810"/>
                        <a:gd name="T19" fmla="*/ 98 h 1270"/>
                        <a:gd name="T20" fmla="*/ 114 w 810"/>
                        <a:gd name="T21" fmla="*/ 118 h 1270"/>
                        <a:gd name="T22" fmla="*/ 110 w 810"/>
                        <a:gd name="T23" fmla="*/ 137 h 1270"/>
                        <a:gd name="T24" fmla="*/ 104 w 810"/>
                        <a:gd name="T25" fmla="*/ 155 h 1270"/>
                        <a:gd name="T26" fmla="*/ 94 w 810"/>
                        <a:gd name="T27" fmla="*/ 172 h 1270"/>
                        <a:gd name="T28" fmla="*/ 83 w 810"/>
                        <a:gd name="T29" fmla="*/ 186 h 1270"/>
                        <a:gd name="T30" fmla="*/ 70 w 810"/>
                        <a:gd name="T31" fmla="*/ 199 h 1270"/>
                        <a:gd name="T32" fmla="*/ 55 w 810"/>
                        <a:gd name="T33" fmla="*/ 208 h 1270"/>
                        <a:gd name="T34" fmla="*/ 47 w 810"/>
                        <a:gd name="T35" fmla="*/ 211 h 1270"/>
                        <a:gd name="T36" fmla="*/ 40 w 810"/>
                        <a:gd name="T37" fmla="*/ 211 h 1270"/>
                        <a:gd name="T38" fmla="*/ 33 w 810"/>
                        <a:gd name="T39" fmla="*/ 208 h 1270"/>
                        <a:gd name="T40" fmla="*/ 27 w 810"/>
                        <a:gd name="T41" fmla="*/ 202 h 1270"/>
                        <a:gd name="T42" fmla="*/ 26 w 810"/>
                        <a:gd name="T43" fmla="*/ 201 h 1270"/>
                        <a:gd name="T44" fmla="*/ 16 w 810"/>
                        <a:gd name="T45" fmla="*/ 184 h 1270"/>
                        <a:gd name="T46" fmla="*/ 8 w 810"/>
                        <a:gd name="T47" fmla="*/ 165 h 1270"/>
                        <a:gd name="T48" fmla="*/ 2 w 810"/>
                        <a:gd name="T49" fmla="*/ 146 h 1270"/>
                        <a:gd name="T50" fmla="*/ 0 w 810"/>
                        <a:gd name="T51" fmla="*/ 126 h 1270"/>
                        <a:gd name="T52" fmla="*/ 0 w 810"/>
                        <a:gd name="T53" fmla="*/ 105 h 1270"/>
                        <a:gd name="T54" fmla="*/ 3 w 810"/>
                        <a:gd name="T55" fmla="*/ 85 h 1270"/>
                        <a:gd name="T56" fmla="*/ 9 w 810"/>
                        <a:gd name="T57" fmla="*/ 66 h 1270"/>
                        <a:gd name="T58" fmla="*/ 17 w 810"/>
                        <a:gd name="T59" fmla="*/ 48 h 1270"/>
                        <a:gd name="T60" fmla="*/ 27 w 810"/>
                        <a:gd name="T61" fmla="*/ 31 h 1270"/>
                        <a:gd name="T62" fmla="*/ 40 w 810"/>
                        <a:gd name="T63" fmla="*/ 17 h 1270"/>
                        <a:gd name="T64" fmla="*/ 55 w 810"/>
                        <a:gd name="T65" fmla="*/ 5 h 1270"/>
                        <a:gd name="T66" fmla="*/ 57 w 810"/>
                        <a:gd name="T67" fmla="*/ 1 h 12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10"/>
                        <a:gd name="T103" fmla="*/ 0 h 1270"/>
                        <a:gd name="T104" fmla="*/ 810 w 810"/>
                        <a:gd name="T105" fmla="*/ 1270 h 12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10" h="1270">
                          <a:moveTo>
                            <a:pt x="399" y="8"/>
                          </a:moveTo>
                          <a:lnTo>
                            <a:pt x="444" y="0"/>
                          </a:lnTo>
                          <a:lnTo>
                            <a:pt x="501" y="4"/>
                          </a:lnTo>
                          <a:lnTo>
                            <a:pt x="553" y="27"/>
                          </a:lnTo>
                          <a:lnTo>
                            <a:pt x="594" y="66"/>
                          </a:lnTo>
                          <a:lnTo>
                            <a:pt x="663" y="147"/>
                          </a:lnTo>
                          <a:lnTo>
                            <a:pt x="726" y="249"/>
                          </a:lnTo>
                          <a:lnTo>
                            <a:pt x="773" y="358"/>
                          </a:lnTo>
                          <a:lnTo>
                            <a:pt x="799" y="471"/>
                          </a:lnTo>
                          <a:lnTo>
                            <a:pt x="810" y="591"/>
                          </a:lnTo>
                          <a:lnTo>
                            <a:pt x="799" y="708"/>
                          </a:lnTo>
                          <a:lnTo>
                            <a:pt x="769" y="823"/>
                          </a:lnTo>
                          <a:lnTo>
                            <a:pt x="723" y="932"/>
                          </a:lnTo>
                          <a:lnTo>
                            <a:pt x="656" y="1033"/>
                          </a:lnTo>
                          <a:lnTo>
                            <a:pt x="579" y="1120"/>
                          </a:lnTo>
                          <a:lnTo>
                            <a:pt x="486" y="1195"/>
                          </a:lnTo>
                          <a:lnTo>
                            <a:pt x="381" y="1254"/>
                          </a:lnTo>
                          <a:lnTo>
                            <a:pt x="331" y="1270"/>
                          </a:lnTo>
                          <a:lnTo>
                            <a:pt x="276" y="1270"/>
                          </a:lnTo>
                          <a:lnTo>
                            <a:pt x="227" y="1251"/>
                          </a:lnTo>
                          <a:lnTo>
                            <a:pt x="186" y="1215"/>
                          </a:lnTo>
                          <a:lnTo>
                            <a:pt x="180" y="1207"/>
                          </a:lnTo>
                          <a:lnTo>
                            <a:pt x="109" y="1106"/>
                          </a:lnTo>
                          <a:lnTo>
                            <a:pt x="55" y="995"/>
                          </a:lnTo>
                          <a:lnTo>
                            <a:pt x="17" y="880"/>
                          </a:lnTo>
                          <a:lnTo>
                            <a:pt x="0" y="757"/>
                          </a:lnTo>
                          <a:lnTo>
                            <a:pt x="2" y="633"/>
                          </a:lnTo>
                          <a:lnTo>
                            <a:pt x="23" y="513"/>
                          </a:lnTo>
                          <a:lnTo>
                            <a:pt x="63" y="396"/>
                          </a:lnTo>
                          <a:lnTo>
                            <a:pt x="118" y="286"/>
                          </a:lnTo>
                          <a:lnTo>
                            <a:pt x="190" y="187"/>
                          </a:lnTo>
                          <a:lnTo>
                            <a:pt x="280" y="102"/>
                          </a:lnTo>
                          <a:lnTo>
                            <a:pt x="381" y="29"/>
                          </a:lnTo>
                          <a:lnTo>
                            <a:pt x="399"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2" name="Freeform 107"/>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63" name="Freeform 108"/>
                    <p:cNvSpPr>
                      <a:spLocks/>
                    </p:cNvSpPr>
                    <p:nvPr/>
                  </p:nvSpPr>
                  <p:spPr bwMode="auto">
                    <a:xfrm>
                      <a:off x="2913" y="3356"/>
                      <a:ext cx="109" cy="147"/>
                    </a:xfrm>
                    <a:custGeom>
                      <a:avLst/>
                      <a:gdLst>
                        <a:gd name="T0" fmla="*/ 16 w 764"/>
                        <a:gd name="T1" fmla="*/ 16 h 879"/>
                        <a:gd name="T2" fmla="*/ 31 w 764"/>
                        <a:gd name="T3" fmla="*/ 13 h 879"/>
                        <a:gd name="T4" fmla="*/ 53 w 764"/>
                        <a:gd name="T5" fmla="*/ 13 h 879"/>
                        <a:gd name="T6" fmla="*/ 64 w 764"/>
                        <a:gd name="T7" fmla="*/ 8 h 879"/>
                        <a:gd name="T8" fmla="*/ 72 w 764"/>
                        <a:gd name="T9" fmla="*/ 3 h 879"/>
                        <a:gd name="T10" fmla="*/ 86 w 764"/>
                        <a:gd name="T11" fmla="*/ 0 h 879"/>
                        <a:gd name="T12" fmla="*/ 100 w 764"/>
                        <a:gd name="T13" fmla="*/ 6 h 879"/>
                        <a:gd name="T14" fmla="*/ 108 w 764"/>
                        <a:gd name="T15" fmla="*/ 18 h 879"/>
                        <a:gd name="T16" fmla="*/ 108 w 764"/>
                        <a:gd name="T17" fmla="*/ 38 h 879"/>
                        <a:gd name="T18" fmla="*/ 103 w 764"/>
                        <a:gd name="T19" fmla="*/ 67 h 879"/>
                        <a:gd name="T20" fmla="*/ 89 w 764"/>
                        <a:gd name="T21" fmla="*/ 99 h 879"/>
                        <a:gd name="T22" fmla="*/ 86 w 764"/>
                        <a:gd name="T23" fmla="*/ 116 h 879"/>
                        <a:gd name="T24" fmla="*/ 75 w 764"/>
                        <a:gd name="T25" fmla="*/ 125 h 879"/>
                        <a:gd name="T26" fmla="*/ 64 w 764"/>
                        <a:gd name="T27" fmla="*/ 133 h 879"/>
                        <a:gd name="T28" fmla="*/ 53 w 764"/>
                        <a:gd name="T29" fmla="*/ 142 h 879"/>
                        <a:gd name="T30" fmla="*/ 36 w 764"/>
                        <a:gd name="T31" fmla="*/ 141 h 879"/>
                        <a:gd name="T32" fmla="*/ 25 w 764"/>
                        <a:gd name="T33" fmla="*/ 145 h 879"/>
                        <a:gd name="T34" fmla="*/ 14 w 764"/>
                        <a:gd name="T35" fmla="*/ 147 h 879"/>
                        <a:gd name="T36" fmla="*/ 6 w 764"/>
                        <a:gd name="T37" fmla="*/ 145 h 879"/>
                        <a:gd name="T38" fmla="*/ 6 w 764"/>
                        <a:gd name="T39" fmla="*/ 134 h 879"/>
                        <a:gd name="T40" fmla="*/ 12 w 764"/>
                        <a:gd name="T41" fmla="*/ 130 h 879"/>
                        <a:gd name="T42" fmla="*/ 22 w 764"/>
                        <a:gd name="T43" fmla="*/ 128 h 879"/>
                        <a:gd name="T44" fmla="*/ 28 w 764"/>
                        <a:gd name="T45" fmla="*/ 120 h 879"/>
                        <a:gd name="T46" fmla="*/ 39 w 764"/>
                        <a:gd name="T47" fmla="*/ 112 h 879"/>
                        <a:gd name="T48" fmla="*/ 42 w 764"/>
                        <a:gd name="T49" fmla="*/ 108 h 879"/>
                        <a:gd name="T50" fmla="*/ 47 w 764"/>
                        <a:gd name="T51" fmla="*/ 96 h 879"/>
                        <a:gd name="T52" fmla="*/ 49 w 764"/>
                        <a:gd name="T53" fmla="*/ 90 h 879"/>
                        <a:gd name="T54" fmla="*/ 50 w 764"/>
                        <a:gd name="T55" fmla="*/ 74 h 879"/>
                        <a:gd name="T56" fmla="*/ 53 w 764"/>
                        <a:gd name="T57" fmla="*/ 61 h 879"/>
                        <a:gd name="T58" fmla="*/ 53 w 764"/>
                        <a:gd name="T59" fmla="*/ 51 h 879"/>
                        <a:gd name="T60" fmla="*/ 44 w 764"/>
                        <a:gd name="T61" fmla="*/ 41 h 879"/>
                        <a:gd name="T62" fmla="*/ 29 w 764"/>
                        <a:gd name="T63" fmla="*/ 35 h 879"/>
                        <a:gd name="T64" fmla="*/ 14 w 764"/>
                        <a:gd name="T65" fmla="*/ 35 h 879"/>
                        <a:gd name="T66" fmla="*/ 2 w 764"/>
                        <a:gd name="T67" fmla="*/ 29 h 879"/>
                        <a:gd name="T68" fmla="*/ 0 w 764"/>
                        <a:gd name="T69" fmla="*/ 22 h 87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64"/>
                        <a:gd name="T106" fmla="*/ 0 h 879"/>
                        <a:gd name="T107" fmla="*/ 764 w 764"/>
                        <a:gd name="T108" fmla="*/ 879 h 87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64" h="879">
                          <a:moveTo>
                            <a:pt x="31" y="105"/>
                          </a:moveTo>
                          <a:lnTo>
                            <a:pt x="115" y="94"/>
                          </a:lnTo>
                          <a:lnTo>
                            <a:pt x="174" y="76"/>
                          </a:lnTo>
                          <a:lnTo>
                            <a:pt x="215" y="76"/>
                          </a:lnTo>
                          <a:lnTo>
                            <a:pt x="311" y="76"/>
                          </a:lnTo>
                          <a:lnTo>
                            <a:pt x="370" y="76"/>
                          </a:lnTo>
                          <a:lnTo>
                            <a:pt x="429" y="56"/>
                          </a:lnTo>
                          <a:lnTo>
                            <a:pt x="446" y="46"/>
                          </a:lnTo>
                          <a:lnTo>
                            <a:pt x="467" y="37"/>
                          </a:lnTo>
                          <a:lnTo>
                            <a:pt x="505" y="19"/>
                          </a:lnTo>
                          <a:lnTo>
                            <a:pt x="565" y="0"/>
                          </a:lnTo>
                          <a:lnTo>
                            <a:pt x="605" y="0"/>
                          </a:lnTo>
                          <a:lnTo>
                            <a:pt x="662" y="19"/>
                          </a:lnTo>
                          <a:lnTo>
                            <a:pt x="701" y="37"/>
                          </a:lnTo>
                          <a:lnTo>
                            <a:pt x="721" y="56"/>
                          </a:lnTo>
                          <a:lnTo>
                            <a:pt x="754" y="105"/>
                          </a:lnTo>
                          <a:lnTo>
                            <a:pt x="764" y="171"/>
                          </a:lnTo>
                          <a:lnTo>
                            <a:pt x="760" y="229"/>
                          </a:lnTo>
                          <a:lnTo>
                            <a:pt x="754" y="304"/>
                          </a:lnTo>
                          <a:lnTo>
                            <a:pt x="721" y="401"/>
                          </a:lnTo>
                          <a:lnTo>
                            <a:pt x="680" y="478"/>
                          </a:lnTo>
                          <a:lnTo>
                            <a:pt x="625" y="593"/>
                          </a:lnTo>
                          <a:lnTo>
                            <a:pt x="618" y="653"/>
                          </a:lnTo>
                          <a:lnTo>
                            <a:pt x="600" y="691"/>
                          </a:lnTo>
                          <a:lnTo>
                            <a:pt x="546" y="726"/>
                          </a:lnTo>
                          <a:lnTo>
                            <a:pt x="525" y="746"/>
                          </a:lnTo>
                          <a:lnTo>
                            <a:pt x="489" y="765"/>
                          </a:lnTo>
                          <a:lnTo>
                            <a:pt x="446" y="794"/>
                          </a:lnTo>
                          <a:lnTo>
                            <a:pt x="406" y="832"/>
                          </a:lnTo>
                          <a:lnTo>
                            <a:pt x="368" y="852"/>
                          </a:lnTo>
                          <a:lnTo>
                            <a:pt x="311" y="861"/>
                          </a:lnTo>
                          <a:lnTo>
                            <a:pt x="254" y="844"/>
                          </a:lnTo>
                          <a:lnTo>
                            <a:pt x="215" y="852"/>
                          </a:lnTo>
                          <a:lnTo>
                            <a:pt x="177" y="870"/>
                          </a:lnTo>
                          <a:lnTo>
                            <a:pt x="156" y="879"/>
                          </a:lnTo>
                          <a:lnTo>
                            <a:pt x="98" y="879"/>
                          </a:lnTo>
                          <a:lnTo>
                            <a:pt x="61" y="878"/>
                          </a:lnTo>
                          <a:lnTo>
                            <a:pt x="42" y="870"/>
                          </a:lnTo>
                          <a:lnTo>
                            <a:pt x="31" y="844"/>
                          </a:lnTo>
                          <a:lnTo>
                            <a:pt x="40" y="803"/>
                          </a:lnTo>
                          <a:lnTo>
                            <a:pt x="59" y="786"/>
                          </a:lnTo>
                          <a:lnTo>
                            <a:pt x="81" y="776"/>
                          </a:lnTo>
                          <a:lnTo>
                            <a:pt x="115" y="765"/>
                          </a:lnTo>
                          <a:lnTo>
                            <a:pt x="156" y="765"/>
                          </a:lnTo>
                          <a:lnTo>
                            <a:pt x="177" y="737"/>
                          </a:lnTo>
                          <a:lnTo>
                            <a:pt x="195" y="719"/>
                          </a:lnTo>
                          <a:lnTo>
                            <a:pt x="254" y="689"/>
                          </a:lnTo>
                          <a:lnTo>
                            <a:pt x="273" y="669"/>
                          </a:lnTo>
                          <a:lnTo>
                            <a:pt x="272" y="663"/>
                          </a:lnTo>
                          <a:lnTo>
                            <a:pt x="292" y="643"/>
                          </a:lnTo>
                          <a:lnTo>
                            <a:pt x="311" y="610"/>
                          </a:lnTo>
                          <a:lnTo>
                            <a:pt x="330" y="572"/>
                          </a:lnTo>
                          <a:lnTo>
                            <a:pt x="330" y="554"/>
                          </a:lnTo>
                          <a:lnTo>
                            <a:pt x="340" y="539"/>
                          </a:lnTo>
                          <a:lnTo>
                            <a:pt x="340" y="483"/>
                          </a:lnTo>
                          <a:lnTo>
                            <a:pt x="349" y="440"/>
                          </a:lnTo>
                          <a:lnTo>
                            <a:pt x="370" y="382"/>
                          </a:lnTo>
                          <a:lnTo>
                            <a:pt x="370" y="362"/>
                          </a:lnTo>
                          <a:lnTo>
                            <a:pt x="368" y="323"/>
                          </a:lnTo>
                          <a:lnTo>
                            <a:pt x="370" y="306"/>
                          </a:lnTo>
                          <a:lnTo>
                            <a:pt x="370" y="267"/>
                          </a:lnTo>
                          <a:lnTo>
                            <a:pt x="311" y="248"/>
                          </a:lnTo>
                          <a:lnTo>
                            <a:pt x="253" y="228"/>
                          </a:lnTo>
                          <a:lnTo>
                            <a:pt x="204" y="209"/>
                          </a:lnTo>
                          <a:lnTo>
                            <a:pt x="167" y="218"/>
                          </a:lnTo>
                          <a:lnTo>
                            <a:pt x="98" y="209"/>
                          </a:lnTo>
                          <a:lnTo>
                            <a:pt x="42" y="199"/>
                          </a:lnTo>
                          <a:lnTo>
                            <a:pt x="13" y="171"/>
                          </a:lnTo>
                          <a:lnTo>
                            <a:pt x="2" y="151"/>
                          </a:lnTo>
                          <a:lnTo>
                            <a:pt x="0" y="134"/>
                          </a:lnTo>
                          <a:lnTo>
                            <a:pt x="31" y="10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4" name="Freeform 109"/>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5" name="Freeform 110"/>
                    <p:cNvSpPr>
                      <a:spLocks/>
                    </p:cNvSpPr>
                    <p:nvPr/>
                  </p:nvSpPr>
                  <p:spPr bwMode="auto">
                    <a:xfrm>
                      <a:off x="2885" y="3311"/>
                      <a:ext cx="31" cy="195"/>
                    </a:xfrm>
                    <a:custGeom>
                      <a:avLst/>
                      <a:gdLst>
                        <a:gd name="T0" fmla="*/ 31 w 215"/>
                        <a:gd name="T1" fmla="*/ 0 h 1166"/>
                        <a:gd name="T2" fmla="*/ 19 w 215"/>
                        <a:gd name="T3" fmla="*/ 29 h 1166"/>
                        <a:gd name="T4" fmla="*/ 11 w 215"/>
                        <a:gd name="T5" fmla="*/ 60 h 1166"/>
                        <a:gd name="T6" fmla="*/ 4 w 215"/>
                        <a:gd name="T7" fmla="*/ 92 h 1166"/>
                        <a:gd name="T8" fmla="*/ 1 w 215"/>
                        <a:gd name="T9" fmla="*/ 124 h 1166"/>
                        <a:gd name="T10" fmla="*/ 0 w 215"/>
                        <a:gd name="T11" fmla="*/ 156 h 1166"/>
                        <a:gd name="T12" fmla="*/ 2 w 215"/>
                        <a:gd name="T13" fmla="*/ 188 h 1166"/>
                        <a:gd name="T14" fmla="*/ 3 w 215"/>
                        <a:gd name="T15" fmla="*/ 195 h 1166"/>
                        <a:gd name="T16" fmla="*/ 0 60000 65536"/>
                        <a:gd name="T17" fmla="*/ 0 60000 65536"/>
                        <a:gd name="T18" fmla="*/ 0 60000 65536"/>
                        <a:gd name="T19" fmla="*/ 0 60000 65536"/>
                        <a:gd name="T20" fmla="*/ 0 60000 65536"/>
                        <a:gd name="T21" fmla="*/ 0 60000 65536"/>
                        <a:gd name="T22" fmla="*/ 0 60000 65536"/>
                        <a:gd name="T23" fmla="*/ 0 60000 65536"/>
                        <a:gd name="T24" fmla="*/ 0 w 215"/>
                        <a:gd name="T25" fmla="*/ 0 h 1166"/>
                        <a:gd name="T26" fmla="*/ 215 w 215"/>
                        <a:gd name="T27" fmla="*/ 1166 h 116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5" h="1166">
                          <a:moveTo>
                            <a:pt x="215" y="0"/>
                          </a:moveTo>
                          <a:lnTo>
                            <a:pt x="134" y="175"/>
                          </a:lnTo>
                          <a:lnTo>
                            <a:pt x="73" y="359"/>
                          </a:lnTo>
                          <a:lnTo>
                            <a:pt x="30" y="548"/>
                          </a:lnTo>
                          <a:lnTo>
                            <a:pt x="6" y="739"/>
                          </a:lnTo>
                          <a:lnTo>
                            <a:pt x="0" y="932"/>
                          </a:lnTo>
                          <a:lnTo>
                            <a:pt x="13" y="1126"/>
                          </a:lnTo>
                          <a:lnTo>
                            <a:pt x="21" y="116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6" name="Freeform 111"/>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67" name="Freeform 112"/>
                    <p:cNvSpPr>
                      <a:spLocks/>
                    </p:cNvSpPr>
                    <p:nvPr/>
                  </p:nvSpPr>
                  <p:spPr bwMode="auto">
                    <a:xfrm>
                      <a:off x="2919" y="3949"/>
                      <a:ext cx="189" cy="144"/>
                    </a:xfrm>
                    <a:custGeom>
                      <a:avLst/>
                      <a:gdLst>
                        <a:gd name="T0" fmla="*/ 25 w 1322"/>
                        <a:gd name="T1" fmla="*/ 0 h 862"/>
                        <a:gd name="T2" fmla="*/ 28 w 1322"/>
                        <a:gd name="T3" fmla="*/ 0 h 862"/>
                        <a:gd name="T4" fmla="*/ 31 w 1322"/>
                        <a:gd name="T5" fmla="*/ 0 h 862"/>
                        <a:gd name="T6" fmla="*/ 41 w 1322"/>
                        <a:gd name="T7" fmla="*/ 7 h 862"/>
                        <a:gd name="T8" fmla="*/ 44 w 1322"/>
                        <a:gd name="T9" fmla="*/ 10 h 862"/>
                        <a:gd name="T10" fmla="*/ 47 w 1322"/>
                        <a:gd name="T11" fmla="*/ 13 h 862"/>
                        <a:gd name="T12" fmla="*/ 50 w 1322"/>
                        <a:gd name="T13" fmla="*/ 13 h 862"/>
                        <a:gd name="T14" fmla="*/ 69 w 1322"/>
                        <a:gd name="T15" fmla="*/ 19 h 862"/>
                        <a:gd name="T16" fmla="*/ 89 w 1322"/>
                        <a:gd name="T17" fmla="*/ 35 h 862"/>
                        <a:gd name="T18" fmla="*/ 103 w 1322"/>
                        <a:gd name="T19" fmla="*/ 42 h 862"/>
                        <a:gd name="T20" fmla="*/ 128 w 1322"/>
                        <a:gd name="T21" fmla="*/ 51 h 862"/>
                        <a:gd name="T22" fmla="*/ 147 w 1322"/>
                        <a:gd name="T23" fmla="*/ 61 h 862"/>
                        <a:gd name="T24" fmla="*/ 156 w 1322"/>
                        <a:gd name="T25" fmla="*/ 61 h 862"/>
                        <a:gd name="T26" fmla="*/ 170 w 1322"/>
                        <a:gd name="T27" fmla="*/ 64 h 862"/>
                        <a:gd name="T28" fmla="*/ 189 w 1322"/>
                        <a:gd name="T29" fmla="*/ 74 h 862"/>
                        <a:gd name="T30" fmla="*/ 187 w 1322"/>
                        <a:gd name="T31" fmla="*/ 112 h 862"/>
                        <a:gd name="T32" fmla="*/ 153 w 1322"/>
                        <a:gd name="T33" fmla="*/ 141 h 862"/>
                        <a:gd name="T34" fmla="*/ 128 w 1322"/>
                        <a:gd name="T35" fmla="*/ 144 h 862"/>
                        <a:gd name="T36" fmla="*/ 97 w 1322"/>
                        <a:gd name="T37" fmla="*/ 128 h 862"/>
                        <a:gd name="T38" fmla="*/ 95 w 1322"/>
                        <a:gd name="T39" fmla="*/ 122 h 862"/>
                        <a:gd name="T40" fmla="*/ 92 w 1322"/>
                        <a:gd name="T41" fmla="*/ 122 h 862"/>
                        <a:gd name="T42" fmla="*/ 91 w 1322"/>
                        <a:gd name="T43" fmla="*/ 118 h 862"/>
                        <a:gd name="T44" fmla="*/ 78 w 1322"/>
                        <a:gd name="T45" fmla="*/ 115 h 862"/>
                        <a:gd name="T46" fmla="*/ 69 w 1322"/>
                        <a:gd name="T47" fmla="*/ 109 h 862"/>
                        <a:gd name="T48" fmla="*/ 58 w 1322"/>
                        <a:gd name="T49" fmla="*/ 102 h 862"/>
                        <a:gd name="T50" fmla="*/ 36 w 1322"/>
                        <a:gd name="T51" fmla="*/ 96 h 862"/>
                        <a:gd name="T52" fmla="*/ 25 w 1322"/>
                        <a:gd name="T53" fmla="*/ 93 h 862"/>
                        <a:gd name="T54" fmla="*/ 19 w 1322"/>
                        <a:gd name="T55" fmla="*/ 89 h 862"/>
                        <a:gd name="T56" fmla="*/ 13 w 1322"/>
                        <a:gd name="T57" fmla="*/ 88 h 862"/>
                        <a:gd name="T58" fmla="*/ 8 w 1322"/>
                        <a:gd name="T59" fmla="*/ 86 h 862"/>
                        <a:gd name="T60" fmla="*/ 5 w 1322"/>
                        <a:gd name="T61" fmla="*/ 86 h 862"/>
                        <a:gd name="T62" fmla="*/ 3 w 1322"/>
                        <a:gd name="T63" fmla="*/ 86 h 862"/>
                        <a:gd name="T64" fmla="*/ 0 w 1322"/>
                        <a:gd name="T65" fmla="*/ 83 h 862"/>
                        <a:gd name="T66" fmla="*/ 3 w 1322"/>
                        <a:gd name="T67" fmla="*/ 83 h 862"/>
                        <a:gd name="T68" fmla="*/ 8 w 1322"/>
                        <a:gd name="T69" fmla="*/ 78 h 862"/>
                        <a:gd name="T70" fmla="*/ 12 w 1322"/>
                        <a:gd name="T71" fmla="*/ 71 h 862"/>
                        <a:gd name="T72" fmla="*/ 20 w 1322"/>
                        <a:gd name="T73" fmla="*/ 52 h 862"/>
                        <a:gd name="T74" fmla="*/ 25 w 1322"/>
                        <a:gd name="T75" fmla="*/ 35 h 862"/>
                        <a:gd name="T76" fmla="*/ 28 w 1322"/>
                        <a:gd name="T77" fmla="*/ 22 h 862"/>
                        <a:gd name="T78" fmla="*/ 28 w 1322"/>
                        <a:gd name="T79" fmla="*/ 16 h 862"/>
                        <a:gd name="T80" fmla="*/ 28 w 1322"/>
                        <a:gd name="T81" fmla="*/ 10 h 862"/>
                        <a:gd name="T82" fmla="*/ 28 w 1322"/>
                        <a:gd name="T83" fmla="*/ 7 h 862"/>
                        <a:gd name="T84" fmla="*/ 25 w 1322"/>
                        <a:gd name="T85" fmla="*/ 0 h 86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22"/>
                        <a:gd name="T130" fmla="*/ 0 h 862"/>
                        <a:gd name="T131" fmla="*/ 1322 w 1322"/>
                        <a:gd name="T132" fmla="*/ 862 h 86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22" h="862">
                          <a:moveTo>
                            <a:pt x="175" y="0"/>
                          </a:moveTo>
                          <a:lnTo>
                            <a:pt x="194" y="0"/>
                          </a:lnTo>
                          <a:lnTo>
                            <a:pt x="214" y="0"/>
                          </a:lnTo>
                          <a:lnTo>
                            <a:pt x="290" y="39"/>
                          </a:lnTo>
                          <a:lnTo>
                            <a:pt x="309" y="58"/>
                          </a:lnTo>
                          <a:lnTo>
                            <a:pt x="330" y="76"/>
                          </a:lnTo>
                          <a:lnTo>
                            <a:pt x="350" y="76"/>
                          </a:lnTo>
                          <a:lnTo>
                            <a:pt x="485" y="115"/>
                          </a:lnTo>
                          <a:lnTo>
                            <a:pt x="622" y="212"/>
                          </a:lnTo>
                          <a:lnTo>
                            <a:pt x="718" y="252"/>
                          </a:lnTo>
                          <a:lnTo>
                            <a:pt x="894" y="307"/>
                          </a:lnTo>
                          <a:lnTo>
                            <a:pt x="1029" y="364"/>
                          </a:lnTo>
                          <a:lnTo>
                            <a:pt x="1089" y="364"/>
                          </a:lnTo>
                          <a:lnTo>
                            <a:pt x="1187" y="384"/>
                          </a:lnTo>
                          <a:lnTo>
                            <a:pt x="1322" y="441"/>
                          </a:lnTo>
                          <a:lnTo>
                            <a:pt x="1305" y="670"/>
                          </a:lnTo>
                          <a:lnTo>
                            <a:pt x="1069" y="843"/>
                          </a:lnTo>
                          <a:lnTo>
                            <a:pt x="894" y="862"/>
                          </a:lnTo>
                          <a:lnTo>
                            <a:pt x="681" y="768"/>
                          </a:lnTo>
                          <a:lnTo>
                            <a:pt x="661" y="728"/>
                          </a:lnTo>
                          <a:lnTo>
                            <a:pt x="645" y="730"/>
                          </a:lnTo>
                          <a:lnTo>
                            <a:pt x="640" y="709"/>
                          </a:lnTo>
                          <a:lnTo>
                            <a:pt x="544" y="690"/>
                          </a:lnTo>
                          <a:lnTo>
                            <a:pt x="485" y="653"/>
                          </a:lnTo>
                          <a:lnTo>
                            <a:pt x="408" y="613"/>
                          </a:lnTo>
                          <a:lnTo>
                            <a:pt x="254" y="575"/>
                          </a:lnTo>
                          <a:lnTo>
                            <a:pt x="175" y="554"/>
                          </a:lnTo>
                          <a:lnTo>
                            <a:pt x="134" y="535"/>
                          </a:lnTo>
                          <a:lnTo>
                            <a:pt x="94" y="529"/>
                          </a:lnTo>
                          <a:lnTo>
                            <a:pt x="58" y="517"/>
                          </a:lnTo>
                          <a:lnTo>
                            <a:pt x="38" y="517"/>
                          </a:lnTo>
                          <a:lnTo>
                            <a:pt x="19" y="517"/>
                          </a:lnTo>
                          <a:lnTo>
                            <a:pt x="0" y="498"/>
                          </a:lnTo>
                          <a:lnTo>
                            <a:pt x="19" y="498"/>
                          </a:lnTo>
                          <a:lnTo>
                            <a:pt x="54" y="465"/>
                          </a:lnTo>
                          <a:lnTo>
                            <a:pt x="84" y="424"/>
                          </a:lnTo>
                          <a:lnTo>
                            <a:pt x="143" y="311"/>
                          </a:lnTo>
                          <a:lnTo>
                            <a:pt x="175" y="212"/>
                          </a:lnTo>
                          <a:lnTo>
                            <a:pt x="194" y="134"/>
                          </a:lnTo>
                          <a:lnTo>
                            <a:pt x="194" y="95"/>
                          </a:lnTo>
                          <a:lnTo>
                            <a:pt x="194" y="58"/>
                          </a:lnTo>
                          <a:lnTo>
                            <a:pt x="194" y="39"/>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68" name="Freeform 113"/>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69" name="Freeform 114"/>
                    <p:cNvSpPr>
                      <a:spLocks/>
                    </p:cNvSpPr>
                    <p:nvPr/>
                  </p:nvSpPr>
                  <p:spPr bwMode="auto">
                    <a:xfrm>
                      <a:off x="2877" y="4065"/>
                      <a:ext cx="184" cy="159"/>
                    </a:xfrm>
                    <a:custGeom>
                      <a:avLst/>
                      <a:gdLst>
                        <a:gd name="T0" fmla="*/ 39 w 1286"/>
                        <a:gd name="T1" fmla="*/ 0 h 953"/>
                        <a:gd name="T2" fmla="*/ 45 w 1286"/>
                        <a:gd name="T3" fmla="*/ 1 h 953"/>
                        <a:gd name="T4" fmla="*/ 47 w 1286"/>
                        <a:gd name="T5" fmla="*/ 4 h 953"/>
                        <a:gd name="T6" fmla="*/ 53 w 1286"/>
                        <a:gd name="T7" fmla="*/ 10 h 953"/>
                        <a:gd name="T8" fmla="*/ 59 w 1286"/>
                        <a:gd name="T9" fmla="*/ 16 h 953"/>
                        <a:gd name="T10" fmla="*/ 64 w 1286"/>
                        <a:gd name="T11" fmla="*/ 22 h 953"/>
                        <a:gd name="T12" fmla="*/ 73 w 1286"/>
                        <a:gd name="T13" fmla="*/ 31 h 953"/>
                        <a:gd name="T14" fmla="*/ 84 w 1286"/>
                        <a:gd name="T15" fmla="*/ 41 h 953"/>
                        <a:gd name="T16" fmla="*/ 95 w 1286"/>
                        <a:gd name="T17" fmla="*/ 44 h 953"/>
                        <a:gd name="T18" fmla="*/ 103 w 1286"/>
                        <a:gd name="T19" fmla="*/ 51 h 953"/>
                        <a:gd name="T20" fmla="*/ 111 w 1286"/>
                        <a:gd name="T21" fmla="*/ 57 h 953"/>
                        <a:gd name="T22" fmla="*/ 123 w 1286"/>
                        <a:gd name="T23" fmla="*/ 63 h 953"/>
                        <a:gd name="T24" fmla="*/ 131 w 1286"/>
                        <a:gd name="T25" fmla="*/ 63 h 953"/>
                        <a:gd name="T26" fmla="*/ 140 w 1286"/>
                        <a:gd name="T27" fmla="*/ 67 h 953"/>
                        <a:gd name="T28" fmla="*/ 145 w 1286"/>
                        <a:gd name="T29" fmla="*/ 70 h 953"/>
                        <a:gd name="T30" fmla="*/ 148 w 1286"/>
                        <a:gd name="T31" fmla="*/ 70 h 953"/>
                        <a:gd name="T32" fmla="*/ 153 w 1286"/>
                        <a:gd name="T33" fmla="*/ 73 h 953"/>
                        <a:gd name="T34" fmla="*/ 159 w 1286"/>
                        <a:gd name="T35" fmla="*/ 76 h 953"/>
                        <a:gd name="T36" fmla="*/ 164 w 1286"/>
                        <a:gd name="T37" fmla="*/ 80 h 953"/>
                        <a:gd name="T38" fmla="*/ 184 w 1286"/>
                        <a:gd name="T39" fmla="*/ 92 h 953"/>
                        <a:gd name="T40" fmla="*/ 184 w 1286"/>
                        <a:gd name="T41" fmla="*/ 111 h 953"/>
                        <a:gd name="T42" fmla="*/ 170 w 1286"/>
                        <a:gd name="T43" fmla="*/ 146 h 953"/>
                        <a:gd name="T44" fmla="*/ 145 w 1286"/>
                        <a:gd name="T45" fmla="*/ 159 h 953"/>
                        <a:gd name="T46" fmla="*/ 120 w 1286"/>
                        <a:gd name="T47" fmla="*/ 156 h 953"/>
                        <a:gd name="T48" fmla="*/ 114 w 1286"/>
                        <a:gd name="T49" fmla="*/ 149 h 953"/>
                        <a:gd name="T50" fmla="*/ 103 w 1286"/>
                        <a:gd name="T51" fmla="*/ 140 h 953"/>
                        <a:gd name="T52" fmla="*/ 86 w 1286"/>
                        <a:gd name="T53" fmla="*/ 134 h 953"/>
                        <a:gd name="T54" fmla="*/ 61 w 1286"/>
                        <a:gd name="T55" fmla="*/ 124 h 953"/>
                        <a:gd name="T56" fmla="*/ 51 w 1286"/>
                        <a:gd name="T57" fmla="*/ 120 h 953"/>
                        <a:gd name="T58" fmla="*/ 45 w 1286"/>
                        <a:gd name="T59" fmla="*/ 114 h 953"/>
                        <a:gd name="T60" fmla="*/ 43 w 1286"/>
                        <a:gd name="T61" fmla="*/ 112 h 953"/>
                        <a:gd name="T62" fmla="*/ 38 w 1286"/>
                        <a:gd name="T63" fmla="*/ 114 h 953"/>
                        <a:gd name="T64" fmla="*/ 32 w 1286"/>
                        <a:gd name="T65" fmla="*/ 113 h 953"/>
                        <a:gd name="T66" fmla="*/ 28 w 1286"/>
                        <a:gd name="T67" fmla="*/ 105 h 953"/>
                        <a:gd name="T68" fmla="*/ 22 w 1286"/>
                        <a:gd name="T69" fmla="*/ 99 h 953"/>
                        <a:gd name="T70" fmla="*/ 15 w 1286"/>
                        <a:gd name="T71" fmla="*/ 98 h 953"/>
                        <a:gd name="T72" fmla="*/ 6 w 1286"/>
                        <a:gd name="T73" fmla="*/ 97 h 953"/>
                        <a:gd name="T74" fmla="*/ 3 w 1286"/>
                        <a:gd name="T75" fmla="*/ 95 h 953"/>
                        <a:gd name="T76" fmla="*/ 0 w 1286"/>
                        <a:gd name="T77" fmla="*/ 89 h 953"/>
                        <a:gd name="T78" fmla="*/ 5 w 1286"/>
                        <a:gd name="T79" fmla="*/ 89 h 953"/>
                        <a:gd name="T80" fmla="*/ 10 w 1286"/>
                        <a:gd name="T81" fmla="*/ 86 h 953"/>
                        <a:gd name="T82" fmla="*/ 20 w 1286"/>
                        <a:gd name="T83" fmla="*/ 75 h 953"/>
                        <a:gd name="T84" fmla="*/ 32 w 1286"/>
                        <a:gd name="T85" fmla="*/ 51 h 953"/>
                        <a:gd name="T86" fmla="*/ 38 w 1286"/>
                        <a:gd name="T87" fmla="*/ 35 h 953"/>
                        <a:gd name="T88" fmla="*/ 40 w 1286"/>
                        <a:gd name="T89" fmla="*/ 25 h 953"/>
                        <a:gd name="T90" fmla="*/ 41 w 1286"/>
                        <a:gd name="T91" fmla="*/ 16 h 953"/>
                        <a:gd name="T92" fmla="*/ 41 w 1286"/>
                        <a:gd name="T93" fmla="*/ 9 h 953"/>
                        <a:gd name="T94" fmla="*/ 39 w 1286"/>
                        <a:gd name="T95" fmla="*/ 0 h 9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6"/>
                        <a:gd name="T145" fmla="*/ 0 h 953"/>
                        <a:gd name="T146" fmla="*/ 1286 w 1286"/>
                        <a:gd name="T147" fmla="*/ 953 h 9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6" h="953">
                          <a:moveTo>
                            <a:pt x="271" y="0"/>
                          </a:moveTo>
                          <a:lnTo>
                            <a:pt x="313" y="5"/>
                          </a:lnTo>
                          <a:lnTo>
                            <a:pt x="331" y="22"/>
                          </a:lnTo>
                          <a:lnTo>
                            <a:pt x="369" y="62"/>
                          </a:lnTo>
                          <a:lnTo>
                            <a:pt x="410" y="93"/>
                          </a:lnTo>
                          <a:lnTo>
                            <a:pt x="449" y="131"/>
                          </a:lnTo>
                          <a:lnTo>
                            <a:pt x="508" y="188"/>
                          </a:lnTo>
                          <a:lnTo>
                            <a:pt x="584" y="246"/>
                          </a:lnTo>
                          <a:lnTo>
                            <a:pt x="662" y="265"/>
                          </a:lnTo>
                          <a:lnTo>
                            <a:pt x="721" y="304"/>
                          </a:lnTo>
                          <a:lnTo>
                            <a:pt x="779" y="342"/>
                          </a:lnTo>
                          <a:lnTo>
                            <a:pt x="859" y="378"/>
                          </a:lnTo>
                          <a:lnTo>
                            <a:pt x="916" y="378"/>
                          </a:lnTo>
                          <a:lnTo>
                            <a:pt x="975" y="399"/>
                          </a:lnTo>
                          <a:lnTo>
                            <a:pt x="1014" y="420"/>
                          </a:lnTo>
                          <a:lnTo>
                            <a:pt x="1036" y="420"/>
                          </a:lnTo>
                          <a:lnTo>
                            <a:pt x="1072" y="437"/>
                          </a:lnTo>
                          <a:lnTo>
                            <a:pt x="1111" y="458"/>
                          </a:lnTo>
                          <a:lnTo>
                            <a:pt x="1149" y="477"/>
                          </a:lnTo>
                          <a:lnTo>
                            <a:pt x="1286" y="551"/>
                          </a:lnTo>
                          <a:lnTo>
                            <a:pt x="1286" y="667"/>
                          </a:lnTo>
                          <a:lnTo>
                            <a:pt x="1188" y="878"/>
                          </a:lnTo>
                          <a:lnTo>
                            <a:pt x="1014" y="953"/>
                          </a:lnTo>
                          <a:lnTo>
                            <a:pt x="838" y="936"/>
                          </a:lnTo>
                          <a:lnTo>
                            <a:pt x="800" y="895"/>
                          </a:lnTo>
                          <a:lnTo>
                            <a:pt x="721" y="839"/>
                          </a:lnTo>
                          <a:lnTo>
                            <a:pt x="603" y="802"/>
                          </a:lnTo>
                          <a:lnTo>
                            <a:pt x="428" y="742"/>
                          </a:lnTo>
                          <a:lnTo>
                            <a:pt x="354" y="719"/>
                          </a:lnTo>
                          <a:lnTo>
                            <a:pt x="313" y="686"/>
                          </a:lnTo>
                          <a:lnTo>
                            <a:pt x="303" y="671"/>
                          </a:lnTo>
                          <a:lnTo>
                            <a:pt x="263" y="684"/>
                          </a:lnTo>
                          <a:lnTo>
                            <a:pt x="223" y="679"/>
                          </a:lnTo>
                          <a:lnTo>
                            <a:pt x="198" y="628"/>
                          </a:lnTo>
                          <a:lnTo>
                            <a:pt x="157" y="595"/>
                          </a:lnTo>
                          <a:lnTo>
                            <a:pt x="106" y="589"/>
                          </a:lnTo>
                          <a:lnTo>
                            <a:pt x="42" y="581"/>
                          </a:lnTo>
                          <a:lnTo>
                            <a:pt x="21" y="571"/>
                          </a:lnTo>
                          <a:lnTo>
                            <a:pt x="0" y="533"/>
                          </a:lnTo>
                          <a:lnTo>
                            <a:pt x="32" y="532"/>
                          </a:lnTo>
                          <a:lnTo>
                            <a:pt x="72" y="515"/>
                          </a:lnTo>
                          <a:lnTo>
                            <a:pt x="139" y="452"/>
                          </a:lnTo>
                          <a:lnTo>
                            <a:pt x="223" y="304"/>
                          </a:lnTo>
                          <a:lnTo>
                            <a:pt x="263" y="208"/>
                          </a:lnTo>
                          <a:lnTo>
                            <a:pt x="282" y="151"/>
                          </a:lnTo>
                          <a:lnTo>
                            <a:pt x="290" y="95"/>
                          </a:lnTo>
                          <a:lnTo>
                            <a:pt x="290" y="54"/>
                          </a:lnTo>
                          <a:lnTo>
                            <a:pt x="2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0" name="Freeform 115"/>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1" name="Freeform 116"/>
                    <p:cNvSpPr>
                      <a:spLocks/>
                    </p:cNvSpPr>
                    <p:nvPr/>
                  </p:nvSpPr>
                  <p:spPr bwMode="auto">
                    <a:xfrm>
                      <a:off x="2373" y="3404"/>
                      <a:ext cx="51" cy="94"/>
                    </a:xfrm>
                    <a:custGeom>
                      <a:avLst/>
                      <a:gdLst>
                        <a:gd name="T0" fmla="*/ 41 w 360"/>
                        <a:gd name="T1" fmla="*/ 39 h 563"/>
                        <a:gd name="T2" fmla="*/ 41 w 360"/>
                        <a:gd name="T3" fmla="*/ 39 h 563"/>
                        <a:gd name="T4" fmla="*/ 44 w 360"/>
                        <a:gd name="T5" fmla="*/ 51 h 563"/>
                        <a:gd name="T6" fmla="*/ 44 w 360"/>
                        <a:gd name="T7" fmla="*/ 63 h 563"/>
                        <a:gd name="T8" fmla="*/ 43 w 360"/>
                        <a:gd name="T9" fmla="*/ 73 h 563"/>
                        <a:gd name="T10" fmla="*/ 39 w 360"/>
                        <a:gd name="T11" fmla="*/ 79 h 563"/>
                        <a:gd name="T12" fmla="*/ 33 w 360"/>
                        <a:gd name="T13" fmla="*/ 83 h 563"/>
                        <a:gd name="T14" fmla="*/ 26 w 360"/>
                        <a:gd name="T15" fmla="*/ 83 h 563"/>
                        <a:gd name="T16" fmla="*/ 18 w 360"/>
                        <a:gd name="T17" fmla="*/ 77 h 563"/>
                        <a:gd name="T18" fmla="*/ 15 w 360"/>
                        <a:gd name="T19" fmla="*/ 70 h 563"/>
                        <a:gd name="T20" fmla="*/ 15 w 360"/>
                        <a:gd name="T21" fmla="*/ 64 h 563"/>
                        <a:gd name="T22" fmla="*/ 12 w 360"/>
                        <a:gd name="T23" fmla="*/ 58 h 563"/>
                        <a:gd name="T24" fmla="*/ 10 w 360"/>
                        <a:gd name="T25" fmla="*/ 52 h 563"/>
                        <a:gd name="T26" fmla="*/ 6 w 360"/>
                        <a:gd name="T27" fmla="*/ 38 h 563"/>
                        <a:gd name="T28" fmla="*/ 4 w 360"/>
                        <a:gd name="T29" fmla="*/ 30 h 563"/>
                        <a:gd name="T30" fmla="*/ 3 w 360"/>
                        <a:gd name="T31" fmla="*/ 25 h 563"/>
                        <a:gd name="T32" fmla="*/ 4 w 360"/>
                        <a:gd name="T33" fmla="*/ 18 h 563"/>
                        <a:gd name="T34" fmla="*/ 9 w 360"/>
                        <a:gd name="T35" fmla="*/ 12 h 563"/>
                        <a:gd name="T36" fmla="*/ 15 w 360"/>
                        <a:gd name="T37" fmla="*/ 11 h 563"/>
                        <a:gd name="T38" fmla="*/ 23 w 360"/>
                        <a:gd name="T39" fmla="*/ 13 h 563"/>
                        <a:gd name="T40" fmla="*/ 30 w 360"/>
                        <a:gd name="T41" fmla="*/ 19 h 563"/>
                        <a:gd name="T42" fmla="*/ 36 w 360"/>
                        <a:gd name="T43" fmla="*/ 27 h 563"/>
                        <a:gd name="T44" fmla="*/ 41 w 360"/>
                        <a:gd name="T45" fmla="*/ 39 h 563"/>
                        <a:gd name="T46" fmla="*/ 47 w 360"/>
                        <a:gd name="T47" fmla="*/ 36 h 563"/>
                        <a:gd name="T48" fmla="*/ 41 w 360"/>
                        <a:gd name="T49" fmla="*/ 24 h 563"/>
                        <a:gd name="T50" fmla="*/ 34 w 360"/>
                        <a:gd name="T51" fmla="*/ 13 h 563"/>
                        <a:gd name="T52" fmla="*/ 26 w 360"/>
                        <a:gd name="T53" fmla="*/ 6 h 563"/>
                        <a:gd name="T54" fmla="*/ 18 w 360"/>
                        <a:gd name="T55" fmla="*/ 1 h 563"/>
                        <a:gd name="T56" fmla="*/ 10 w 360"/>
                        <a:gd name="T57" fmla="*/ 0 h 563"/>
                        <a:gd name="T58" fmla="*/ 3 w 360"/>
                        <a:gd name="T59" fmla="*/ 4 h 563"/>
                        <a:gd name="T60" fmla="*/ 1 w 360"/>
                        <a:gd name="T61" fmla="*/ 8 h 563"/>
                        <a:gd name="T62" fmla="*/ 0 w 360"/>
                        <a:gd name="T63" fmla="*/ 13 h 563"/>
                        <a:gd name="T64" fmla="*/ 2 w 360"/>
                        <a:gd name="T65" fmla="*/ 21 h 563"/>
                        <a:gd name="T66" fmla="*/ 5 w 360"/>
                        <a:gd name="T67" fmla="*/ 37 h 563"/>
                        <a:gd name="T68" fmla="*/ 10 w 360"/>
                        <a:gd name="T69" fmla="*/ 49 h 563"/>
                        <a:gd name="T70" fmla="*/ 14 w 360"/>
                        <a:gd name="T71" fmla="*/ 64 h 563"/>
                        <a:gd name="T72" fmla="*/ 18 w 360"/>
                        <a:gd name="T73" fmla="*/ 79 h 563"/>
                        <a:gd name="T74" fmla="*/ 19 w 360"/>
                        <a:gd name="T75" fmla="*/ 81 h 563"/>
                        <a:gd name="T76" fmla="*/ 19 w 360"/>
                        <a:gd name="T77" fmla="*/ 84 h 563"/>
                        <a:gd name="T78" fmla="*/ 22 w 360"/>
                        <a:gd name="T79" fmla="*/ 88 h 563"/>
                        <a:gd name="T80" fmla="*/ 23 w 360"/>
                        <a:gd name="T81" fmla="*/ 88 h 563"/>
                        <a:gd name="T82" fmla="*/ 26 w 360"/>
                        <a:gd name="T83" fmla="*/ 91 h 563"/>
                        <a:gd name="T84" fmla="*/ 29 w 360"/>
                        <a:gd name="T85" fmla="*/ 94 h 563"/>
                        <a:gd name="T86" fmla="*/ 37 w 360"/>
                        <a:gd name="T87" fmla="*/ 93 h 563"/>
                        <a:gd name="T88" fmla="*/ 43 w 360"/>
                        <a:gd name="T89" fmla="*/ 89 h 563"/>
                        <a:gd name="T90" fmla="*/ 48 w 360"/>
                        <a:gd name="T91" fmla="*/ 81 h 563"/>
                        <a:gd name="T92" fmla="*/ 51 w 360"/>
                        <a:gd name="T93" fmla="*/ 71 h 563"/>
                        <a:gd name="T94" fmla="*/ 51 w 360"/>
                        <a:gd name="T95" fmla="*/ 58 h 563"/>
                        <a:gd name="T96" fmla="*/ 49 w 360"/>
                        <a:gd name="T97" fmla="*/ 44 h 563"/>
                        <a:gd name="T98" fmla="*/ 47 w 360"/>
                        <a:gd name="T99" fmla="*/ 36 h 563"/>
                        <a:gd name="T100" fmla="*/ 41 w 360"/>
                        <a:gd name="T101" fmla="*/ 39 h 56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60"/>
                        <a:gd name="T154" fmla="*/ 0 h 563"/>
                        <a:gd name="T155" fmla="*/ 360 w 360"/>
                        <a:gd name="T156" fmla="*/ 563 h 56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60" h="563">
                          <a:moveTo>
                            <a:pt x="291" y="232"/>
                          </a:moveTo>
                          <a:lnTo>
                            <a:pt x="292" y="236"/>
                          </a:lnTo>
                          <a:lnTo>
                            <a:pt x="312" y="306"/>
                          </a:lnTo>
                          <a:lnTo>
                            <a:pt x="314" y="376"/>
                          </a:lnTo>
                          <a:lnTo>
                            <a:pt x="301" y="435"/>
                          </a:lnTo>
                          <a:lnTo>
                            <a:pt x="276" y="476"/>
                          </a:lnTo>
                          <a:lnTo>
                            <a:pt x="233" y="500"/>
                          </a:lnTo>
                          <a:lnTo>
                            <a:pt x="181" y="496"/>
                          </a:lnTo>
                          <a:lnTo>
                            <a:pt x="124" y="461"/>
                          </a:lnTo>
                          <a:lnTo>
                            <a:pt x="103" y="422"/>
                          </a:lnTo>
                          <a:lnTo>
                            <a:pt x="103" y="382"/>
                          </a:lnTo>
                          <a:lnTo>
                            <a:pt x="83" y="348"/>
                          </a:lnTo>
                          <a:lnTo>
                            <a:pt x="70" y="313"/>
                          </a:lnTo>
                          <a:lnTo>
                            <a:pt x="42" y="229"/>
                          </a:lnTo>
                          <a:lnTo>
                            <a:pt x="27" y="180"/>
                          </a:lnTo>
                          <a:lnTo>
                            <a:pt x="22" y="148"/>
                          </a:lnTo>
                          <a:lnTo>
                            <a:pt x="31" y="107"/>
                          </a:lnTo>
                          <a:lnTo>
                            <a:pt x="62" y="73"/>
                          </a:lnTo>
                          <a:lnTo>
                            <a:pt x="106" y="63"/>
                          </a:lnTo>
                          <a:lnTo>
                            <a:pt x="160" y="78"/>
                          </a:lnTo>
                          <a:lnTo>
                            <a:pt x="210" y="111"/>
                          </a:lnTo>
                          <a:lnTo>
                            <a:pt x="255" y="163"/>
                          </a:lnTo>
                          <a:lnTo>
                            <a:pt x="291" y="232"/>
                          </a:lnTo>
                          <a:lnTo>
                            <a:pt x="329" y="215"/>
                          </a:lnTo>
                          <a:lnTo>
                            <a:pt x="289" y="141"/>
                          </a:lnTo>
                          <a:lnTo>
                            <a:pt x="240" y="78"/>
                          </a:lnTo>
                          <a:lnTo>
                            <a:pt x="183" y="33"/>
                          </a:lnTo>
                          <a:lnTo>
                            <a:pt x="124" y="7"/>
                          </a:lnTo>
                          <a:lnTo>
                            <a:pt x="69" y="0"/>
                          </a:lnTo>
                          <a:lnTo>
                            <a:pt x="19" y="25"/>
                          </a:lnTo>
                          <a:lnTo>
                            <a:pt x="4" y="49"/>
                          </a:lnTo>
                          <a:lnTo>
                            <a:pt x="0" y="75"/>
                          </a:lnTo>
                          <a:lnTo>
                            <a:pt x="17" y="126"/>
                          </a:lnTo>
                          <a:lnTo>
                            <a:pt x="35" y="219"/>
                          </a:lnTo>
                          <a:lnTo>
                            <a:pt x="70" y="296"/>
                          </a:lnTo>
                          <a:lnTo>
                            <a:pt x="97" y="382"/>
                          </a:lnTo>
                          <a:lnTo>
                            <a:pt x="130" y="471"/>
                          </a:lnTo>
                          <a:lnTo>
                            <a:pt x="134" y="484"/>
                          </a:lnTo>
                          <a:lnTo>
                            <a:pt x="137" y="502"/>
                          </a:lnTo>
                          <a:lnTo>
                            <a:pt x="155" y="525"/>
                          </a:lnTo>
                          <a:lnTo>
                            <a:pt x="163" y="529"/>
                          </a:lnTo>
                          <a:lnTo>
                            <a:pt x="184" y="548"/>
                          </a:lnTo>
                          <a:lnTo>
                            <a:pt x="205" y="563"/>
                          </a:lnTo>
                          <a:lnTo>
                            <a:pt x="260" y="560"/>
                          </a:lnTo>
                          <a:lnTo>
                            <a:pt x="306" y="533"/>
                          </a:lnTo>
                          <a:lnTo>
                            <a:pt x="340" y="485"/>
                          </a:lnTo>
                          <a:lnTo>
                            <a:pt x="359" y="423"/>
                          </a:lnTo>
                          <a:lnTo>
                            <a:pt x="360" y="345"/>
                          </a:lnTo>
                          <a:lnTo>
                            <a:pt x="345" y="264"/>
                          </a:lnTo>
                          <a:lnTo>
                            <a:pt x="329" y="215"/>
                          </a:lnTo>
                          <a:lnTo>
                            <a:pt x="291" y="23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2" name="Freeform 117"/>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73" name="Freeform 118"/>
                    <p:cNvSpPr>
                      <a:spLocks/>
                    </p:cNvSpPr>
                    <p:nvPr/>
                  </p:nvSpPr>
                  <p:spPr bwMode="auto">
                    <a:xfrm>
                      <a:off x="2378" y="3385"/>
                      <a:ext cx="40" cy="101"/>
                    </a:xfrm>
                    <a:custGeom>
                      <a:avLst/>
                      <a:gdLst>
                        <a:gd name="T0" fmla="*/ 11 w 281"/>
                        <a:gd name="T1" fmla="*/ 61 h 608"/>
                        <a:gd name="T2" fmla="*/ 10 w 281"/>
                        <a:gd name="T3" fmla="*/ 33 h 608"/>
                        <a:gd name="T4" fmla="*/ 12 w 281"/>
                        <a:gd name="T5" fmla="*/ 28 h 608"/>
                        <a:gd name="T6" fmla="*/ 21 w 281"/>
                        <a:gd name="T7" fmla="*/ 11 h 608"/>
                        <a:gd name="T8" fmla="*/ 22 w 281"/>
                        <a:gd name="T9" fmla="*/ 13 h 608"/>
                        <a:gd name="T10" fmla="*/ 24 w 281"/>
                        <a:gd name="T11" fmla="*/ 15 h 608"/>
                        <a:gd name="T12" fmla="*/ 27 w 281"/>
                        <a:gd name="T13" fmla="*/ 11 h 608"/>
                        <a:gd name="T14" fmla="*/ 32 w 281"/>
                        <a:gd name="T15" fmla="*/ 5 h 608"/>
                        <a:gd name="T16" fmla="*/ 27 w 281"/>
                        <a:gd name="T17" fmla="*/ 25 h 608"/>
                        <a:gd name="T18" fmla="*/ 35 w 281"/>
                        <a:gd name="T19" fmla="*/ 16 h 608"/>
                        <a:gd name="T20" fmla="*/ 37 w 281"/>
                        <a:gd name="T21" fmla="*/ 19 h 608"/>
                        <a:gd name="T22" fmla="*/ 38 w 281"/>
                        <a:gd name="T23" fmla="*/ 25 h 608"/>
                        <a:gd name="T24" fmla="*/ 38 w 281"/>
                        <a:gd name="T25" fmla="*/ 30 h 608"/>
                        <a:gd name="T26" fmla="*/ 38 w 281"/>
                        <a:gd name="T27" fmla="*/ 36 h 608"/>
                        <a:gd name="T28" fmla="*/ 32 w 281"/>
                        <a:gd name="T29" fmla="*/ 50 h 608"/>
                        <a:gd name="T30" fmla="*/ 30 w 281"/>
                        <a:gd name="T31" fmla="*/ 71 h 608"/>
                        <a:gd name="T32" fmla="*/ 26 w 281"/>
                        <a:gd name="T33" fmla="*/ 78 h 608"/>
                        <a:gd name="T34" fmla="*/ 28 w 281"/>
                        <a:gd name="T35" fmla="*/ 81 h 608"/>
                        <a:gd name="T36" fmla="*/ 35 w 281"/>
                        <a:gd name="T37" fmla="*/ 79 h 608"/>
                        <a:gd name="T38" fmla="*/ 38 w 281"/>
                        <a:gd name="T39" fmla="*/ 81 h 608"/>
                        <a:gd name="T40" fmla="*/ 32 w 281"/>
                        <a:gd name="T41" fmla="*/ 87 h 608"/>
                        <a:gd name="T42" fmla="*/ 26 w 281"/>
                        <a:gd name="T43" fmla="*/ 88 h 608"/>
                        <a:gd name="T44" fmla="*/ 33 w 281"/>
                        <a:gd name="T45" fmla="*/ 99 h 608"/>
                        <a:gd name="T46" fmla="*/ 36 w 281"/>
                        <a:gd name="T47" fmla="*/ 100 h 608"/>
                        <a:gd name="T48" fmla="*/ 32 w 281"/>
                        <a:gd name="T49" fmla="*/ 100 h 608"/>
                        <a:gd name="T50" fmla="*/ 29 w 281"/>
                        <a:gd name="T51" fmla="*/ 99 h 608"/>
                        <a:gd name="T52" fmla="*/ 25 w 281"/>
                        <a:gd name="T53" fmla="*/ 95 h 608"/>
                        <a:gd name="T54" fmla="*/ 29 w 281"/>
                        <a:gd name="T55" fmla="*/ 101 h 608"/>
                        <a:gd name="T56" fmla="*/ 23 w 281"/>
                        <a:gd name="T57" fmla="*/ 98 h 608"/>
                        <a:gd name="T58" fmla="*/ 11 w 281"/>
                        <a:gd name="T59" fmla="*/ 90 h 608"/>
                        <a:gd name="T60" fmla="*/ 7 w 281"/>
                        <a:gd name="T61" fmla="*/ 80 h 608"/>
                        <a:gd name="T62" fmla="*/ 4 w 281"/>
                        <a:gd name="T63" fmla="*/ 68 h 608"/>
                        <a:gd name="T64" fmla="*/ 3 w 281"/>
                        <a:gd name="T65" fmla="*/ 59 h 608"/>
                        <a:gd name="T66" fmla="*/ 10 w 281"/>
                        <a:gd name="T67" fmla="*/ 69 h 6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81"/>
                        <a:gd name="T103" fmla="*/ 0 h 608"/>
                        <a:gd name="T104" fmla="*/ 281 w 281"/>
                        <a:gd name="T105" fmla="*/ 608 h 6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81" h="608">
                          <a:moveTo>
                            <a:pt x="68" y="417"/>
                          </a:moveTo>
                          <a:lnTo>
                            <a:pt x="77" y="366"/>
                          </a:lnTo>
                          <a:lnTo>
                            <a:pt x="77" y="277"/>
                          </a:lnTo>
                          <a:lnTo>
                            <a:pt x="71" y="197"/>
                          </a:lnTo>
                          <a:lnTo>
                            <a:pt x="86" y="123"/>
                          </a:lnTo>
                          <a:lnTo>
                            <a:pt x="85" y="166"/>
                          </a:lnTo>
                          <a:lnTo>
                            <a:pt x="122" y="127"/>
                          </a:lnTo>
                          <a:lnTo>
                            <a:pt x="146" y="68"/>
                          </a:lnTo>
                          <a:lnTo>
                            <a:pt x="159" y="0"/>
                          </a:lnTo>
                          <a:lnTo>
                            <a:pt x="156" y="81"/>
                          </a:lnTo>
                          <a:lnTo>
                            <a:pt x="140" y="157"/>
                          </a:lnTo>
                          <a:lnTo>
                            <a:pt x="171" y="91"/>
                          </a:lnTo>
                          <a:lnTo>
                            <a:pt x="185" y="14"/>
                          </a:lnTo>
                          <a:lnTo>
                            <a:pt x="188" y="67"/>
                          </a:lnTo>
                          <a:lnTo>
                            <a:pt x="182" y="128"/>
                          </a:lnTo>
                          <a:lnTo>
                            <a:pt x="226" y="32"/>
                          </a:lnTo>
                          <a:lnTo>
                            <a:pt x="223" y="70"/>
                          </a:lnTo>
                          <a:lnTo>
                            <a:pt x="192" y="150"/>
                          </a:lnTo>
                          <a:lnTo>
                            <a:pt x="249" y="62"/>
                          </a:lnTo>
                          <a:lnTo>
                            <a:pt x="243" y="99"/>
                          </a:lnTo>
                          <a:lnTo>
                            <a:pt x="213" y="162"/>
                          </a:lnTo>
                          <a:lnTo>
                            <a:pt x="260" y="114"/>
                          </a:lnTo>
                          <a:lnTo>
                            <a:pt x="225" y="169"/>
                          </a:lnTo>
                          <a:lnTo>
                            <a:pt x="268" y="152"/>
                          </a:lnTo>
                          <a:lnTo>
                            <a:pt x="235" y="189"/>
                          </a:lnTo>
                          <a:lnTo>
                            <a:pt x="267" y="182"/>
                          </a:lnTo>
                          <a:lnTo>
                            <a:pt x="235" y="205"/>
                          </a:lnTo>
                          <a:lnTo>
                            <a:pt x="268" y="215"/>
                          </a:lnTo>
                          <a:lnTo>
                            <a:pt x="243" y="243"/>
                          </a:lnTo>
                          <a:lnTo>
                            <a:pt x="223" y="300"/>
                          </a:lnTo>
                          <a:lnTo>
                            <a:pt x="216" y="386"/>
                          </a:lnTo>
                          <a:lnTo>
                            <a:pt x="209" y="429"/>
                          </a:lnTo>
                          <a:lnTo>
                            <a:pt x="197" y="455"/>
                          </a:lnTo>
                          <a:lnTo>
                            <a:pt x="186" y="467"/>
                          </a:lnTo>
                          <a:lnTo>
                            <a:pt x="171" y="475"/>
                          </a:lnTo>
                          <a:lnTo>
                            <a:pt x="199" y="486"/>
                          </a:lnTo>
                          <a:lnTo>
                            <a:pt x="225" y="485"/>
                          </a:lnTo>
                          <a:lnTo>
                            <a:pt x="249" y="474"/>
                          </a:lnTo>
                          <a:lnTo>
                            <a:pt x="281" y="451"/>
                          </a:lnTo>
                          <a:lnTo>
                            <a:pt x="269" y="490"/>
                          </a:lnTo>
                          <a:lnTo>
                            <a:pt x="254" y="513"/>
                          </a:lnTo>
                          <a:lnTo>
                            <a:pt x="228" y="525"/>
                          </a:lnTo>
                          <a:lnTo>
                            <a:pt x="206" y="530"/>
                          </a:lnTo>
                          <a:lnTo>
                            <a:pt x="184" y="528"/>
                          </a:lnTo>
                          <a:lnTo>
                            <a:pt x="220" y="567"/>
                          </a:lnTo>
                          <a:lnTo>
                            <a:pt x="230" y="594"/>
                          </a:lnTo>
                          <a:lnTo>
                            <a:pt x="241" y="599"/>
                          </a:lnTo>
                          <a:lnTo>
                            <a:pt x="254" y="600"/>
                          </a:lnTo>
                          <a:lnTo>
                            <a:pt x="243" y="606"/>
                          </a:lnTo>
                          <a:lnTo>
                            <a:pt x="227" y="600"/>
                          </a:lnTo>
                          <a:lnTo>
                            <a:pt x="216" y="597"/>
                          </a:lnTo>
                          <a:lnTo>
                            <a:pt x="207" y="595"/>
                          </a:lnTo>
                          <a:lnTo>
                            <a:pt x="184" y="575"/>
                          </a:lnTo>
                          <a:lnTo>
                            <a:pt x="174" y="574"/>
                          </a:lnTo>
                          <a:lnTo>
                            <a:pt x="185" y="594"/>
                          </a:lnTo>
                          <a:lnTo>
                            <a:pt x="204" y="608"/>
                          </a:lnTo>
                          <a:lnTo>
                            <a:pt x="189" y="605"/>
                          </a:lnTo>
                          <a:lnTo>
                            <a:pt x="161" y="587"/>
                          </a:lnTo>
                          <a:lnTo>
                            <a:pt x="111" y="546"/>
                          </a:lnTo>
                          <a:lnTo>
                            <a:pt x="77" y="541"/>
                          </a:lnTo>
                          <a:lnTo>
                            <a:pt x="65" y="512"/>
                          </a:lnTo>
                          <a:lnTo>
                            <a:pt x="50" y="480"/>
                          </a:lnTo>
                          <a:lnTo>
                            <a:pt x="42" y="460"/>
                          </a:lnTo>
                          <a:lnTo>
                            <a:pt x="25" y="409"/>
                          </a:lnTo>
                          <a:lnTo>
                            <a:pt x="0" y="343"/>
                          </a:lnTo>
                          <a:lnTo>
                            <a:pt x="19" y="355"/>
                          </a:lnTo>
                          <a:lnTo>
                            <a:pt x="45" y="394"/>
                          </a:lnTo>
                          <a:lnTo>
                            <a:pt x="68" y="4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4" name="Freeform 119"/>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75" name="Freeform 120"/>
                    <p:cNvSpPr>
                      <a:spLocks/>
                    </p:cNvSpPr>
                    <p:nvPr/>
                  </p:nvSpPr>
                  <p:spPr bwMode="auto">
                    <a:xfrm>
                      <a:off x="2513" y="3361"/>
                      <a:ext cx="193" cy="228"/>
                    </a:xfrm>
                    <a:custGeom>
                      <a:avLst/>
                      <a:gdLst>
                        <a:gd name="T0" fmla="*/ 1 w 1348"/>
                        <a:gd name="T1" fmla="*/ 87 h 1372"/>
                        <a:gd name="T2" fmla="*/ 4 w 1348"/>
                        <a:gd name="T3" fmla="*/ 66 h 1372"/>
                        <a:gd name="T4" fmla="*/ 4 w 1348"/>
                        <a:gd name="T5" fmla="*/ 46 h 1372"/>
                        <a:gd name="T6" fmla="*/ 8 w 1348"/>
                        <a:gd name="T7" fmla="*/ 33 h 1372"/>
                        <a:gd name="T8" fmla="*/ 14 w 1348"/>
                        <a:gd name="T9" fmla="*/ 26 h 1372"/>
                        <a:gd name="T10" fmla="*/ 39 w 1348"/>
                        <a:gd name="T11" fmla="*/ 6 h 1372"/>
                        <a:gd name="T12" fmla="*/ 50 w 1348"/>
                        <a:gd name="T13" fmla="*/ 0 h 1372"/>
                        <a:gd name="T14" fmla="*/ 73 w 1348"/>
                        <a:gd name="T15" fmla="*/ 5 h 1372"/>
                        <a:gd name="T16" fmla="*/ 92 w 1348"/>
                        <a:gd name="T17" fmla="*/ 5 h 1372"/>
                        <a:gd name="T18" fmla="*/ 118 w 1348"/>
                        <a:gd name="T19" fmla="*/ 56 h 1372"/>
                        <a:gd name="T20" fmla="*/ 129 w 1348"/>
                        <a:gd name="T21" fmla="*/ 89 h 1372"/>
                        <a:gd name="T22" fmla="*/ 129 w 1348"/>
                        <a:gd name="T23" fmla="*/ 113 h 1372"/>
                        <a:gd name="T24" fmla="*/ 113 w 1348"/>
                        <a:gd name="T25" fmla="*/ 126 h 1372"/>
                        <a:gd name="T26" fmla="*/ 99 w 1348"/>
                        <a:gd name="T27" fmla="*/ 136 h 1372"/>
                        <a:gd name="T28" fmla="*/ 92 w 1348"/>
                        <a:gd name="T29" fmla="*/ 147 h 1372"/>
                        <a:gd name="T30" fmla="*/ 96 w 1348"/>
                        <a:gd name="T31" fmla="*/ 159 h 1372"/>
                        <a:gd name="T32" fmla="*/ 105 w 1348"/>
                        <a:gd name="T33" fmla="*/ 171 h 1372"/>
                        <a:gd name="T34" fmla="*/ 122 w 1348"/>
                        <a:gd name="T35" fmla="*/ 171 h 1372"/>
                        <a:gd name="T36" fmla="*/ 147 w 1348"/>
                        <a:gd name="T37" fmla="*/ 157 h 1372"/>
                        <a:gd name="T38" fmla="*/ 162 w 1348"/>
                        <a:gd name="T39" fmla="*/ 141 h 1372"/>
                        <a:gd name="T40" fmla="*/ 170 w 1348"/>
                        <a:gd name="T41" fmla="*/ 129 h 1372"/>
                        <a:gd name="T42" fmla="*/ 180 w 1348"/>
                        <a:gd name="T43" fmla="*/ 140 h 1372"/>
                        <a:gd name="T44" fmla="*/ 193 w 1348"/>
                        <a:gd name="T45" fmla="*/ 168 h 1372"/>
                        <a:gd name="T46" fmla="*/ 169 w 1348"/>
                        <a:gd name="T47" fmla="*/ 186 h 1372"/>
                        <a:gd name="T48" fmla="*/ 164 w 1348"/>
                        <a:gd name="T49" fmla="*/ 195 h 1372"/>
                        <a:gd name="T50" fmla="*/ 153 w 1348"/>
                        <a:gd name="T51" fmla="*/ 199 h 1372"/>
                        <a:gd name="T52" fmla="*/ 138 w 1348"/>
                        <a:gd name="T53" fmla="*/ 213 h 1372"/>
                        <a:gd name="T54" fmla="*/ 124 w 1348"/>
                        <a:gd name="T55" fmla="*/ 223 h 1372"/>
                        <a:gd name="T56" fmla="*/ 105 w 1348"/>
                        <a:gd name="T57" fmla="*/ 219 h 1372"/>
                        <a:gd name="T58" fmla="*/ 95 w 1348"/>
                        <a:gd name="T59" fmla="*/ 204 h 1372"/>
                        <a:gd name="T60" fmla="*/ 70 w 1348"/>
                        <a:gd name="T61" fmla="*/ 175 h 1372"/>
                        <a:gd name="T62" fmla="*/ 63 w 1348"/>
                        <a:gd name="T63" fmla="*/ 166 h 1372"/>
                        <a:gd name="T64" fmla="*/ 61 w 1348"/>
                        <a:gd name="T65" fmla="*/ 144 h 1372"/>
                        <a:gd name="T66" fmla="*/ 63 w 1348"/>
                        <a:gd name="T67" fmla="*/ 105 h 1372"/>
                        <a:gd name="T68" fmla="*/ 83 w 1348"/>
                        <a:gd name="T69" fmla="*/ 89 h 1372"/>
                        <a:gd name="T70" fmla="*/ 70 w 1348"/>
                        <a:gd name="T71" fmla="*/ 56 h 1372"/>
                        <a:gd name="T72" fmla="*/ 64 w 1348"/>
                        <a:gd name="T73" fmla="*/ 46 h 1372"/>
                        <a:gd name="T74" fmla="*/ 56 w 1348"/>
                        <a:gd name="T75" fmla="*/ 44 h 1372"/>
                        <a:gd name="T76" fmla="*/ 39 w 1348"/>
                        <a:gd name="T77" fmla="*/ 51 h 1372"/>
                        <a:gd name="T78" fmla="*/ 32 w 1348"/>
                        <a:gd name="T79" fmla="*/ 66 h 1372"/>
                        <a:gd name="T80" fmla="*/ 35 w 1348"/>
                        <a:gd name="T81" fmla="*/ 81 h 1372"/>
                        <a:gd name="T82" fmla="*/ 33 w 1348"/>
                        <a:gd name="T83" fmla="*/ 99 h 13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48"/>
                        <a:gd name="T127" fmla="*/ 0 h 1372"/>
                        <a:gd name="T128" fmla="*/ 1348 w 1348"/>
                        <a:gd name="T129" fmla="*/ 1372 h 13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48" h="1372">
                          <a:moveTo>
                            <a:pt x="63" y="603"/>
                          </a:moveTo>
                          <a:lnTo>
                            <a:pt x="29" y="552"/>
                          </a:lnTo>
                          <a:lnTo>
                            <a:pt x="10" y="521"/>
                          </a:lnTo>
                          <a:lnTo>
                            <a:pt x="4" y="499"/>
                          </a:lnTo>
                          <a:lnTo>
                            <a:pt x="0" y="487"/>
                          </a:lnTo>
                          <a:lnTo>
                            <a:pt x="25" y="395"/>
                          </a:lnTo>
                          <a:lnTo>
                            <a:pt x="29" y="324"/>
                          </a:lnTo>
                          <a:lnTo>
                            <a:pt x="29" y="296"/>
                          </a:lnTo>
                          <a:lnTo>
                            <a:pt x="29" y="279"/>
                          </a:lnTo>
                          <a:lnTo>
                            <a:pt x="0" y="279"/>
                          </a:lnTo>
                          <a:lnTo>
                            <a:pt x="36" y="227"/>
                          </a:lnTo>
                          <a:lnTo>
                            <a:pt x="54" y="198"/>
                          </a:lnTo>
                          <a:lnTo>
                            <a:pt x="69" y="181"/>
                          </a:lnTo>
                          <a:lnTo>
                            <a:pt x="83" y="168"/>
                          </a:lnTo>
                          <a:lnTo>
                            <a:pt x="95" y="158"/>
                          </a:lnTo>
                          <a:lnTo>
                            <a:pt x="169" y="106"/>
                          </a:lnTo>
                          <a:lnTo>
                            <a:pt x="222" y="64"/>
                          </a:lnTo>
                          <a:lnTo>
                            <a:pt x="269" y="35"/>
                          </a:lnTo>
                          <a:lnTo>
                            <a:pt x="313" y="23"/>
                          </a:lnTo>
                          <a:lnTo>
                            <a:pt x="328" y="11"/>
                          </a:lnTo>
                          <a:lnTo>
                            <a:pt x="348" y="0"/>
                          </a:lnTo>
                          <a:lnTo>
                            <a:pt x="395" y="7"/>
                          </a:lnTo>
                          <a:lnTo>
                            <a:pt x="440" y="23"/>
                          </a:lnTo>
                          <a:lnTo>
                            <a:pt x="512" y="29"/>
                          </a:lnTo>
                          <a:lnTo>
                            <a:pt x="545" y="29"/>
                          </a:lnTo>
                          <a:lnTo>
                            <a:pt x="606" y="29"/>
                          </a:lnTo>
                          <a:lnTo>
                            <a:pt x="640" y="29"/>
                          </a:lnTo>
                          <a:lnTo>
                            <a:pt x="653" y="35"/>
                          </a:lnTo>
                          <a:lnTo>
                            <a:pt x="784" y="296"/>
                          </a:lnTo>
                          <a:lnTo>
                            <a:pt x="823" y="335"/>
                          </a:lnTo>
                          <a:lnTo>
                            <a:pt x="882" y="422"/>
                          </a:lnTo>
                          <a:lnTo>
                            <a:pt x="900" y="454"/>
                          </a:lnTo>
                          <a:lnTo>
                            <a:pt x="900" y="533"/>
                          </a:lnTo>
                          <a:lnTo>
                            <a:pt x="912" y="569"/>
                          </a:lnTo>
                          <a:lnTo>
                            <a:pt x="918" y="631"/>
                          </a:lnTo>
                          <a:lnTo>
                            <a:pt x="904" y="678"/>
                          </a:lnTo>
                          <a:lnTo>
                            <a:pt x="890" y="699"/>
                          </a:lnTo>
                          <a:lnTo>
                            <a:pt x="823" y="729"/>
                          </a:lnTo>
                          <a:lnTo>
                            <a:pt x="790" y="760"/>
                          </a:lnTo>
                          <a:lnTo>
                            <a:pt x="765" y="782"/>
                          </a:lnTo>
                          <a:lnTo>
                            <a:pt x="743" y="798"/>
                          </a:lnTo>
                          <a:lnTo>
                            <a:pt x="694" y="818"/>
                          </a:lnTo>
                          <a:lnTo>
                            <a:pt x="665" y="830"/>
                          </a:lnTo>
                          <a:lnTo>
                            <a:pt x="653" y="845"/>
                          </a:lnTo>
                          <a:lnTo>
                            <a:pt x="640" y="887"/>
                          </a:lnTo>
                          <a:lnTo>
                            <a:pt x="640" y="915"/>
                          </a:lnTo>
                          <a:lnTo>
                            <a:pt x="647" y="938"/>
                          </a:lnTo>
                          <a:lnTo>
                            <a:pt x="673" y="955"/>
                          </a:lnTo>
                          <a:lnTo>
                            <a:pt x="705" y="992"/>
                          </a:lnTo>
                          <a:lnTo>
                            <a:pt x="725" y="1013"/>
                          </a:lnTo>
                          <a:lnTo>
                            <a:pt x="736" y="1031"/>
                          </a:lnTo>
                          <a:lnTo>
                            <a:pt x="757" y="1054"/>
                          </a:lnTo>
                          <a:lnTo>
                            <a:pt x="784" y="1079"/>
                          </a:lnTo>
                          <a:lnTo>
                            <a:pt x="853" y="1031"/>
                          </a:lnTo>
                          <a:lnTo>
                            <a:pt x="918" y="1001"/>
                          </a:lnTo>
                          <a:lnTo>
                            <a:pt x="989" y="973"/>
                          </a:lnTo>
                          <a:lnTo>
                            <a:pt x="1030" y="946"/>
                          </a:lnTo>
                          <a:lnTo>
                            <a:pt x="1077" y="915"/>
                          </a:lnTo>
                          <a:lnTo>
                            <a:pt x="1108" y="881"/>
                          </a:lnTo>
                          <a:lnTo>
                            <a:pt x="1130" y="851"/>
                          </a:lnTo>
                          <a:lnTo>
                            <a:pt x="1124" y="823"/>
                          </a:lnTo>
                          <a:lnTo>
                            <a:pt x="1165" y="793"/>
                          </a:lnTo>
                          <a:lnTo>
                            <a:pt x="1189" y="776"/>
                          </a:lnTo>
                          <a:lnTo>
                            <a:pt x="1206" y="772"/>
                          </a:lnTo>
                          <a:lnTo>
                            <a:pt x="1213" y="772"/>
                          </a:lnTo>
                          <a:lnTo>
                            <a:pt x="1259" y="840"/>
                          </a:lnTo>
                          <a:lnTo>
                            <a:pt x="1294" y="910"/>
                          </a:lnTo>
                          <a:lnTo>
                            <a:pt x="1329" y="973"/>
                          </a:lnTo>
                          <a:lnTo>
                            <a:pt x="1348" y="1013"/>
                          </a:lnTo>
                          <a:lnTo>
                            <a:pt x="1259" y="1079"/>
                          </a:lnTo>
                          <a:lnTo>
                            <a:pt x="1213" y="1100"/>
                          </a:lnTo>
                          <a:lnTo>
                            <a:pt x="1177" y="1118"/>
                          </a:lnTo>
                          <a:lnTo>
                            <a:pt x="1160" y="1130"/>
                          </a:lnTo>
                          <a:lnTo>
                            <a:pt x="1136" y="1148"/>
                          </a:lnTo>
                          <a:lnTo>
                            <a:pt x="1143" y="1171"/>
                          </a:lnTo>
                          <a:lnTo>
                            <a:pt x="1130" y="1186"/>
                          </a:lnTo>
                          <a:lnTo>
                            <a:pt x="1108" y="1186"/>
                          </a:lnTo>
                          <a:lnTo>
                            <a:pt x="1071" y="1199"/>
                          </a:lnTo>
                          <a:lnTo>
                            <a:pt x="1030" y="1228"/>
                          </a:lnTo>
                          <a:lnTo>
                            <a:pt x="994" y="1257"/>
                          </a:lnTo>
                          <a:lnTo>
                            <a:pt x="964" y="1281"/>
                          </a:lnTo>
                          <a:lnTo>
                            <a:pt x="924" y="1315"/>
                          </a:lnTo>
                          <a:lnTo>
                            <a:pt x="895" y="1326"/>
                          </a:lnTo>
                          <a:lnTo>
                            <a:pt x="864" y="1344"/>
                          </a:lnTo>
                          <a:lnTo>
                            <a:pt x="829" y="1368"/>
                          </a:lnTo>
                          <a:lnTo>
                            <a:pt x="805" y="1372"/>
                          </a:lnTo>
                          <a:lnTo>
                            <a:pt x="736" y="1315"/>
                          </a:lnTo>
                          <a:lnTo>
                            <a:pt x="712" y="1298"/>
                          </a:lnTo>
                          <a:lnTo>
                            <a:pt x="688" y="1263"/>
                          </a:lnTo>
                          <a:lnTo>
                            <a:pt x="665" y="1228"/>
                          </a:lnTo>
                          <a:lnTo>
                            <a:pt x="606" y="1182"/>
                          </a:lnTo>
                          <a:lnTo>
                            <a:pt x="535" y="1118"/>
                          </a:lnTo>
                          <a:lnTo>
                            <a:pt x="488" y="1054"/>
                          </a:lnTo>
                          <a:lnTo>
                            <a:pt x="471" y="1038"/>
                          </a:lnTo>
                          <a:lnTo>
                            <a:pt x="456" y="1020"/>
                          </a:lnTo>
                          <a:lnTo>
                            <a:pt x="440" y="1001"/>
                          </a:lnTo>
                          <a:lnTo>
                            <a:pt x="435" y="973"/>
                          </a:lnTo>
                          <a:lnTo>
                            <a:pt x="428" y="938"/>
                          </a:lnTo>
                          <a:lnTo>
                            <a:pt x="423" y="864"/>
                          </a:lnTo>
                          <a:lnTo>
                            <a:pt x="418" y="782"/>
                          </a:lnTo>
                          <a:lnTo>
                            <a:pt x="423" y="672"/>
                          </a:lnTo>
                          <a:lnTo>
                            <a:pt x="440" y="631"/>
                          </a:lnTo>
                          <a:lnTo>
                            <a:pt x="499" y="608"/>
                          </a:lnTo>
                          <a:lnTo>
                            <a:pt x="545" y="557"/>
                          </a:lnTo>
                          <a:lnTo>
                            <a:pt x="583" y="533"/>
                          </a:lnTo>
                          <a:lnTo>
                            <a:pt x="577" y="479"/>
                          </a:lnTo>
                          <a:lnTo>
                            <a:pt x="512" y="370"/>
                          </a:lnTo>
                          <a:lnTo>
                            <a:pt x="492" y="335"/>
                          </a:lnTo>
                          <a:lnTo>
                            <a:pt x="471" y="307"/>
                          </a:lnTo>
                          <a:lnTo>
                            <a:pt x="460" y="282"/>
                          </a:lnTo>
                          <a:lnTo>
                            <a:pt x="446" y="279"/>
                          </a:lnTo>
                          <a:lnTo>
                            <a:pt x="423" y="267"/>
                          </a:lnTo>
                          <a:lnTo>
                            <a:pt x="412" y="267"/>
                          </a:lnTo>
                          <a:lnTo>
                            <a:pt x="388" y="267"/>
                          </a:lnTo>
                          <a:lnTo>
                            <a:pt x="348" y="273"/>
                          </a:lnTo>
                          <a:lnTo>
                            <a:pt x="319" y="282"/>
                          </a:lnTo>
                          <a:lnTo>
                            <a:pt x="275" y="307"/>
                          </a:lnTo>
                          <a:lnTo>
                            <a:pt x="236" y="342"/>
                          </a:lnTo>
                          <a:lnTo>
                            <a:pt x="222" y="366"/>
                          </a:lnTo>
                          <a:lnTo>
                            <a:pt x="222" y="395"/>
                          </a:lnTo>
                          <a:lnTo>
                            <a:pt x="227" y="416"/>
                          </a:lnTo>
                          <a:lnTo>
                            <a:pt x="227" y="454"/>
                          </a:lnTo>
                          <a:lnTo>
                            <a:pt x="242" y="487"/>
                          </a:lnTo>
                          <a:lnTo>
                            <a:pt x="259" y="510"/>
                          </a:lnTo>
                          <a:lnTo>
                            <a:pt x="275" y="527"/>
                          </a:lnTo>
                          <a:lnTo>
                            <a:pt x="227" y="595"/>
                          </a:lnTo>
                          <a:lnTo>
                            <a:pt x="184" y="619"/>
                          </a:lnTo>
                          <a:lnTo>
                            <a:pt x="63" y="60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6" name="Freeform 121"/>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77" name="Freeform 122"/>
                    <p:cNvSpPr>
                      <a:spLocks/>
                    </p:cNvSpPr>
                    <p:nvPr/>
                  </p:nvSpPr>
                  <p:spPr bwMode="auto">
                    <a:xfrm>
                      <a:off x="2521" y="3370"/>
                      <a:ext cx="174" cy="211"/>
                    </a:xfrm>
                    <a:custGeom>
                      <a:avLst/>
                      <a:gdLst>
                        <a:gd name="T0" fmla="*/ 3 w 1218"/>
                        <a:gd name="T1" fmla="*/ 80 h 1262"/>
                        <a:gd name="T2" fmla="*/ 0 w 1218"/>
                        <a:gd name="T3" fmla="*/ 73 h 1262"/>
                        <a:gd name="T4" fmla="*/ 3 w 1218"/>
                        <a:gd name="T5" fmla="*/ 37 h 1262"/>
                        <a:gd name="T6" fmla="*/ 3 w 1218"/>
                        <a:gd name="T7" fmla="*/ 33 h 1262"/>
                        <a:gd name="T8" fmla="*/ 7 w 1218"/>
                        <a:gd name="T9" fmla="*/ 27 h 1262"/>
                        <a:gd name="T10" fmla="*/ 29 w 1218"/>
                        <a:gd name="T11" fmla="*/ 11 h 1262"/>
                        <a:gd name="T12" fmla="*/ 39 w 1218"/>
                        <a:gd name="T13" fmla="*/ 0 h 1262"/>
                        <a:gd name="T14" fmla="*/ 67 w 1218"/>
                        <a:gd name="T15" fmla="*/ 3 h 1262"/>
                        <a:gd name="T16" fmla="*/ 81 w 1218"/>
                        <a:gd name="T17" fmla="*/ 7 h 1262"/>
                        <a:gd name="T18" fmla="*/ 103 w 1218"/>
                        <a:gd name="T19" fmla="*/ 60 h 1262"/>
                        <a:gd name="T20" fmla="*/ 111 w 1218"/>
                        <a:gd name="T21" fmla="*/ 74 h 1262"/>
                        <a:gd name="T22" fmla="*/ 112 w 1218"/>
                        <a:gd name="T23" fmla="*/ 97 h 1262"/>
                        <a:gd name="T24" fmla="*/ 98 w 1218"/>
                        <a:gd name="T25" fmla="*/ 110 h 1262"/>
                        <a:gd name="T26" fmla="*/ 86 w 1218"/>
                        <a:gd name="T27" fmla="*/ 117 h 1262"/>
                        <a:gd name="T28" fmla="*/ 80 w 1218"/>
                        <a:gd name="T29" fmla="*/ 128 h 1262"/>
                        <a:gd name="T30" fmla="*/ 76 w 1218"/>
                        <a:gd name="T31" fmla="*/ 143 h 1262"/>
                        <a:gd name="T32" fmla="*/ 85 w 1218"/>
                        <a:gd name="T33" fmla="*/ 159 h 1262"/>
                        <a:gd name="T34" fmla="*/ 97 w 1218"/>
                        <a:gd name="T35" fmla="*/ 175 h 1262"/>
                        <a:gd name="T36" fmla="*/ 102 w 1218"/>
                        <a:gd name="T37" fmla="*/ 181 h 1262"/>
                        <a:gd name="T38" fmla="*/ 121 w 1218"/>
                        <a:gd name="T39" fmla="*/ 170 h 1262"/>
                        <a:gd name="T40" fmla="*/ 137 w 1218"/>
                        <a:gd name="T41" fmla="*/ 158 h 1262"/>
                        <a:gd name="T42" fmla="*/ 151 w 1218"/>
                        <a:gd name="T43" fmla="*/ 147 h 1262"/>
                        <a:gd name="T44" fmla="*/ 154 w 1218"/>
                        <a:gd name="T45" fmla="*/ 139 h 1262"/>
                        <a:gd name="T46" fmla="*/ 160 w 1218"/>
                        <a:gd name="T47" fmla="*/ 134 h 1262"/>
                        <a:gd name="T48" fmla="*/ 168 w 1218"/>
                        <a:gd name="T49" fmla="*/ 144 h 1262"/>
                        <a:gd name="T50" fmla="*/ 174 w 1218"/>
                        <a:gd name="T51" fmla="*/ 156 h 1262"/>
                        <a:gd name="T52" fmla="*/ 162 w 1218"/>
                        <a:gd name="T53" fmla="*/ 166 h 1262"/>
                        <a:gd name="T54" fmla="*/ 156 w 1218"/>
                        <a:gd name="T55" fmla="*/ 171 h 1262"/>
                        <a:gd name="T56" fmla="*/ 151 w 1218"/>
                        <a:gd name="T57" fmla="*/ 179 h 1262"/>
                        <a:gd name="T58" fmla="*/ 138 w 1218"/>
                        <a:gd name="T59" fmla="*/ 187 h 1262"/>
                        <a:gd name="T60" fmla="*/ 128 w 1218"/>
                        <a:gd name="T61" fmla="*/ 197 h 1262"/>
                        <a:gd name="T62" fmla="*/ 121 w 1218"/>
                        <a:gd name="T63" fmla="*/ 204 h 1262"/>
                        <a:gd name="T64" fmla="*/ 107 w 1218"/>
                        <a:gd name="T65" fmla="*/ 211 h 1262"/>
                        <a:gd name="T66" fmla="*/ 92 w 1218"/>
                        <a:gd name="T67" fmla="*/ 195 h 1262"/>
                        <a:gd name="T68" fmla="*/ 91 w 1218"/>
                        <a:gd name="T69" fmla="*/ 189 h 1262"/>
                        <a:gd name="T70" fmla="*/ 84 w 1218"/>
                        <a:gd name="T71" fmla="*/ 184 h 1262"/>
                        <a:gd name="T72" fmla="*/ 72 w 1218"/>
                        <a:gd name="T73" fmla="*/ 171 h 1262"/>
                        <a:gd name="T74" fmla="*/ 65 w 1218"/>
                        <a:gd name="T75" fmla="*/ 159 h 1262"/>
                        <a:gd name="T76" fmla="*/ 62 w 1218"/>
                        <a:gd name="T77" fmla="*/ 154 h 1262"/>
                        <a:gd name="T78" fmla="*/ 60 w 1218"/>
                        <a:gd name="T79" fmla="*/ 134 h 1262"/>
                        <a:gd name="T80" fmla="*/ 62 w 1218"/>
                        <a:gd name="T81" fmla="*/ 111 h 1262"/>
                        <a:gd name="T82" fmla="*/ 76 w 1218"/>
                        <a:gd name="T83" fmla="*/ 92 h 1262"/>
                        <a:gd name="T84" fmla="*/ 86 w 1218"/>
                        <a:gd name="T85" fmla="*/ 83 h 1262"/>
                        <a:gd name="T86" fmla="*/ 81 w 1218"/>
                        <a:gd name="T87" fmla="*/ 59 h 1262"/>
                        <a:gd name="T88" fmla="*/ 66 w 1218"/>
                        <a:gd name="T89" fmla="*/ 36 h 1262"/>
                        <a:gd name="T90" fmla="*/ 60 w 1218"/>
                        <a:gd name="T91" fmla="*/ 28 h 1262"/>
                        <a:gd name="T92" fmla="*/ 52 w 1218"/>
                        <a:gd name="T93" fmla="*/ 26 h 1262"/>
                        <a:gd name="T94" fmla="*/ 44 w 1218"/>
                        <a:gd name="T95" fmla="*/ 27 h 1262"/>
                        <a:gd name="T96" fmla="*/ 34 w 1218"/>
                        <a:gd name="T97" fmla="*/ 31 h 1262"/>
                        <a:gd name="T98" fmla="*/ 29 w 1218"/>
                        <a:gd name="T99" fmla="*/ 37 h 1262"/>
                        <a:gd name="T100" fmla="*/ 21 w 1218"/>
                        <a:gd name="T101" fmla="*/ 44 h 1262"/>
                        <a:gd name="T102" fmla="*/ 19 w 1218"/>
                        <a:gd name="T103" fmla="*/ 50 h 1262"/>
                        <a:gd name="T104" fmla="*/ 19 w 1218"/>
                        <a:gd name="T105" fmla="*/ 59 h 1262"/>
                        <a:gd name="T106" fmla="*/ 20 w 1218"/>
                        <a:gd name="T107" fmla="*/ 70 h 1262"/>
                        <a:gd name="T108" fmla="*/ 23 w 1218"/>
                        <a:gd name="T109" fmla="*/ 74 h 126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18"/>
                        <a:gd name="T166" fmla="*/ 0 h 1262"/>
                        <a:gd name="T167" fmla="*/ 1218 w 1218"/>
                        <a:gd name="T168" fmla="*/ 1262 h 126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18" h="1262">
                          <a:moveTo>
                            <a:pt x="51" y="521"/>
                          </a:moveTo>
                          <a:lnTo>
                            <a:pt x="24" y="480"/>
                          </a:lnTo>
                          <a:lnTo>
                            <a:pt x="9" y="452"/>
                          </a:lnTo>
                          <a:lnTo>
                            <a:pt x="0" y="438"/>
                          </a:lnTo>
                          <a:lnTo>
                            <a:pt x="24" y="325"/>
                          </a:lnTo>
                          <a:lnTo>
                            <a:pt x="24" y="221"/>
                          </a:lnTo>
                          <a:lnTo>
                            <a:pt x="4" y="221"/>
                          </a:lnTo>
                          <a:lnTo>
                            <a:pt x="24" y="197"/>
                          </a:lnTo>
                          <a:lnTo>
                            <a:pt x="35" y="180"/>
                          </a:lnTo>
                          <a:lnTo>
                            <a:pt x="51" y="163"/>
                          </a:lnTo>
                          <a:lnTo>
                            <a:pt x="109" y="117"/>
                          </a:lnTo>
                          <a:lnTo>
                            <a:pt x="205" y="64"/>
                          </a:lnTo>
                          <a:lnTo>
                            <a:pt x="259" y="23"/>
                          </a:lnTo>
                          <a:lnTo>
                            <a:pt x="274" y="0"/>
                          </a:lnTo>
                          <a:lnTo>
                            <a:pt x="341" y="11"/>
                          </a:lnTo>
                          <a:lnTo>
                            <a:pt x="470" y="16"/>
                          </a:lnTo>
                          <a:lnTo>
                            <a:pt x="529" y="29"/>
                          </a:lnTo>
                          <a:lnTo>
                            <a:pt x="566" y="41"/>
                          </a:lnTo>
                          <a:lnTo>
                            <a:pt x="664" y="238"/>
                          </a:lnTo>
                          <a:lnTo>
                            <a:pt x="722" y="358"/>
                          </a:lnTo>
                          <a:lnTo>
                            <a:pt x="751" y="421"/>
                          </a:lnTo>
                          <a:lnTo>
                            <a:pt x="775" y="441"/>
                          </a:lnTo>
                          <a:lnTo>
                            <a:pt x="783" y="521"/>
                          </a:lnTo>
                          <a:lnTo>
                            <a:pt x="783" y="579"/>
                          </a:lnTo>
                          <a:lnTo>
                            <a:pt x="764" y="598"/>
                          </a:lnTo>
                          <a:lnTo>
                            <a:pt x="689" y="656"/>
                          </a:lnTo>
                          <a:lnTo>
                            <a:pt x="623" y="683"/>
                          </a:lnTo>
                          <a:lnTo>
                            <a:pt x="599" y="702"/>
                          </a:lnTo>
                          <a:lnTo>
                            <a:pt x="581" y="735"/>
                          </a:lnTo>
                          <a:lnTo>
                            <a:pt x="558" y="765"/>
                          </a:lnTo>
                          <a:lnTo>
                            <a:pt x="529" y="799"/>
                          </a:lnTo>
                          <a:lnTo>
                            <a:pt x="529" y="857"/>
                          </a:lnTo>
                          <a:lnTo>
                            <a:pt x="540" y="892"/>
                          </a:lnTo>
                          <a:lnTo>
                            <a:pt x="593" y="948"/>
                          </a:lnTo>
                          <a:lnTo>
                            <a:pt x="658" y="1021"/>
                          </a:lnTo>
                          <a:lnTo>
                            <a:pt x="682" y="1049"/>
                          </a:lnTo>
                          <a:lnTo>
                            <a:pt x="699" y="1072"/>
                          </a:lnTo>
                          <a:lnTo>
                            <a:pt x="711" y="1084"/>
                          </a:lnTo>
                          <a:lnTo>
                            <a:pt x="799" y="1037"/>
                          </a:lnTo>
                          <a:lnTo>
                            <a:pt x="850" y="1014"/>
                          </a:lnTo>
                          <a:lnTo>
                            <a:pt x="881" y="996"/>
                          </a:lnTo>
                          <a:lnTo>
                            <a:pt x="958" y="943"/>
                          </a:lnTo>
                          <a:lnTo>
                            <a:pt x="1029" y="897"/>
                          </a:lnTo>
                          <a:lnTo>
                            <a:pt x="1054" y="880"/>
                          </a:lnTo>
                          <a:lnTo>
                            <a:pt x="1076" y="869"/>
                          </a:lnTo>
                          <a:lnTo>
                            <a:pt x="1076" y="834"/>
                          </a:lnTo>
                          <a:lnTo>
                            <a:pt x="1099" y="811"/>
                          </a:lnTo>
                          <a:lnTo>
                            <a:pt x="1123" y="799"/>
                          </a:lnTo>
                          <a:lnTo>
                            <a:pt x="1142" y="793"/>
                          </a:lnTo>
                          <a:lnTo>
                            <a:pt x="1175" y="864"/>
                          </a:lnTo>
                          <a:lnTo>
                            <a:pt x="1199" y="902"/>
                          </a:lnTo>
                          <a:lnTo>
                            <a:pt x="1218" y="934"/>
                          </a:lnTo>
                          <a:lnTo>
                            <a:pt x="1164" y="980"/>
                          </a:lnTo>
                          <a:lnTo>
                            <a:pt x="1135" y="990"/>
                          </a:lnTo>
                          <a:lnTo>
                            <a:pt x="1111" y="1001"/>
                          </a:lnTo>
                          <a:lnTo>
                            <a:pt x="1089" y="1021"/>
                          </a:lnTo>
                          <a:lnTo>
                            <a:pt x="1089" y="1037"/>
                          </a:lnTo>
                          <a:lnTo>
                            <a:pt x="1054" y="1072"/>
                          </a:lnTo>
                          <a:lnTo>
                            <a:pt x="1017" y="1084"/>
                          </a:lnTo>
                          <a:lnTo>
                            <a:pt x="963" y="1120"/>
                          </a:lnTo>
                          <a:lnTo>
                            <a:pt x="935" y="1141"/>
                          </a:lnTo>
                          <a:lnTo>
                            <a:pt x="894" y="1176"/>
                          </a:lnTo>
                          <a:lnTo>
                            <a:pt x="870" y="1199"/>
                          </a:lnTo>
                          <a:lnTo>
                            <a:pt x="846" y="1223"/>
                          </a:lnTo>
                          <a:lnTo>
                            <a:pt x="804" y="1244"/>
                          </a:lnTo>
                          <a:lnTo>
                            <a:pt x="751" y="1262"/>
                          </a:lnTo>
                          <a:lnTo>
                            <a:pt x="682" y="1211"/>
                          </a:lnTo>
                          <a:lnTo>
                            <a:pt x="644" y="1165"/>
                          </a:lnTo>
                          <a:lnTo>
                            <a:pt x="640" y="1141"/>
                          </a:lnTo>
                          <a:lnTo>
                            <a:pt x="634" y="1128"/>
                          </a:lnTo>
                          <a:lnTo>
                            <a:pt x="623" y="1124"/>
                          </a:lnTo>
                          <a:lnTo>
                            <a:pt x="586" y="1102"/>
                          </a:lnTo>
                          <a:lnTo>
                            <a:pt x="552" y="1060"/>
                          </a:lnTo>
                          <a:lnTo>
                            <a:pt x="505" y="1021"/>
                          </a:lnTo>
                          <a:lnTo>
                            <a:pt x="470" y="973"/>
                          </a:lnTo>
                          <a:lnTo>
                            <a:pt x="458" y="948"/>
                          </a:lnTo>
                          <a:lnTo>
                            <a:pt x="445" y="939"/>
                          </a:lnTo>
                          <a:lnTo>
                            <a:pt x="434" y="922"/>
                          </a:lnTo>
                          <a:lnTo>
                            <a:pt x="434" y="897"/>
                          </a:lnTo>
                          <a:lnTo>
                            <a:pt x="417" y="799"/>
                          </a:lnTo>
                          <a:lnTo>
                            <a:pt x="434" y="718"/>
                          </a:lnTo>
                          <a:lnTo>
                            <a:pt x="434" y="661"/>
                          </a:lnTo>
                          <a:lnTo>
                            <a:pt x="434" y="620"/>
                          </a:lnTo>
                          <a:lnTo>
                            <a:pt x="533" y="550"/>
                          </a:lnTo>
                          <a:lnTo>
                            <a:pt x="571" y="521"/>
                          </a:lnTo>
                          <a:lnTo>
                            <a:pt x="599" y="494"/>
                          </a:lnTo>
                          <a:lnTo>
                            <a:pt x="619" y="441"/>
                          </a:lnTo>
                          <a:lnTo>
                            <a:pt x="566" y="354"/>
                          </a:lnTo>
                          <a:lnTo>
                            <a:pt x="518" y="290"/>
                          </a:lnTo>
                          <a:lnTo>
                            <a:pt x="465" y="215"/>
                          </a:lnTo>
                          <a:lnTo>
                            <a:pt x="438" y="180"/>
                          </a:lnTo>
                          <a:lnTo>
                            <a:pt x="417" y="169"/>
                          </a:lnTo>
                          <a:lnTo>
                            <a:pt x="386" y="156"/>
                          </a:lnTo>
                          <a:lnTo>
                            <a:pt x="364" y="156"/>
                          </a:lnTo>
                          <a:lnTo>
                            <a:pt x="326" y="156"/>
                          </a:lnTo>
                          <a:lnTo>
                            <a:pt x="305" y="163"/>
                          </a:lnTo>
                          <a:lnTo>
                            <a:pt x="274" y="169"/>
                          </a:lnTo>
                          <a:lnTo>
                            <a:pt x="241" y="185"/>
                          </a:lnTo>
                          <a:lnTo>
                            <a:pt x="221" y="209"/>
                          </a:lnTo>
                          <a:lnTo>
                            <a:pt x="205" y="221"/>
                          </a:lnTo>
                          <a:lnTo>
                            <a:pt x="168" y="249"/>
                          </a:lnTo>
                          <a:lnTo>
                            <a:pt x="147" y="266"/>
                          </a:lnTo>
                          <a:lnTo>
                            <a:pt x="141" y="277"/>
                          </a:lnTo>
                          <a:lnTo>
                            <a:pt x="130" y="302"/>
                          </a:lnTo>
                          <a:lnTo>
                            <a:pt x="120" y="325"/>
                          </a:lnTo>
                          <a:lnTo>
                            <a:pt x="130" y="354"/>
                          </a:lnTo>
                          <a:lnTo>
                            <a:pt x="130" y="377"/>
                          </a:lnTo>
                          <a:lnTo>
                            <a:pt x="141" y="417"/>
                          </a:lnTo>
                          <a:lnTo>
                            <a:pt x="159" y="429"/>
                          </a:lnTo>
                          <a:lnTo>
                            <a:pt x="163" y="441"/>
                          </a:lnTo>
                          <a:lnTo>
                            <a:pt x="51" y="5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78" name="Freeform 123"/>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279" name="Freeform 124"/>
                    <p:cNvSpPr>
                      <a:spLocks/>
                    </p:cNvSpPr>
                    <p:nvPr/>
                  </p:nvSpPr>
                  <p:spPr bwMode="auto">
                    <a:xfrm>
                      <a:off x="2602" y="3311"/>
                      <a:ext cx="62" cy="122"/>
                    </a:xfrm>
                    <a:custGeom>
                      <a:avLst/>
                      <a:gdLst>
                        <a:gd name="T0" fmla="*/ 11 w 435"/>
                        <a:gd name="T1" fmla="*/ 45 h 728"/>
                        <a:gd name="T2" fmla="*/ 16 w 435"/>
                        <a:gd name="T3" fmla="*/ 35 h 728"/>
                        <a:gd name="T4" fmla="*/ 19 w 435"/>
                        <a:gd name="T5" fmla="*/ 29 h 728"/>
                        <a:gd name="T6" fmla="*/ 25 w 435"/>
                        <a:gd name="T7" fmla="*/ 22 h 728"/>
                        <a:gd name="T8" fmla="*/ 33 w 435"/>
                        <a:gd name="T9" fmla="*/ 14 h 728"/>
                        <a:gd name="T10" fmla="*/ 36 w 435"/>
                        <a:gd name="T11" fmla="*/ 9 h 728"/>
                        <a:gd name="T12" fmla="*/ 39 w 435"/>
                        <a:gd name="T13" fmla="*/ 3 h 728"/>
                        <a:gd name="T14" fmla="*/ 42 w 435"/>
                        <a:gd name="T15" fmla="*/ 0 h 728"/>
                        <a:gd name="T16" fmla="*/ 46 w 435"/>
                        <a:gd name="T17" fmla="*/ 2 h 728"/>
                        <a:gd name="T18" fmla="*/ 46 w 435"/>
                        <a:gd name="T19" fmla="*/ 7 h 728"/>
                        <a:gd name="T20" fmla="*/ 46 w 435"/>
                        <a:gd name="T21" fmla="*/ 14 h 728"/>
                        <a:gd name="T22" fmla="*/ 42 w 435"/>
                        <a:gd name="T23" fmla="*/ 19 h 728"/>
                        <a:gd name="T24" fmla="*/ 36 w 435"/>
                        <a:gd name="T25" fmla="*/ 32 h 728"/>
                        <a:gd name="T26" fmla="*/ 33 w 435"/>
                        <a:gd name="T27" fmla="*/ 32 h 728"/>
                        <a:gd name="T28" fmla="*/ 31 w 435"/>
                        <a:gd name="T29" fmla="*/ 45 h 728"/>
                        <a:gd name="T30" fmla="*/ 31 w 435"/>
                        <a:gd name="T31" fmla="*/ 48 h 728"/>
                        <a:gd name="T32" fmla="*/ 31 w 435"/>
                        <a:gd name="T33" fmla="*/ 54 h 728"/>
                        <a:gd name="T34" fmla="*/ 28 w 435"/>
                        <a:gd name="T35" fmla="*/ 61 h 728"/>
                        <a:gd name="T36" fmla="*/ 25 w 435"/>
                        <a:gd name="T37" fmla="*/ 67 h 728"/>
                        <a:gd name="T38" fmla="*/ 22 w 435"/>
                        <a:gd name="T39" fmla="*/ 74 h 728"/>
                        <a:gd name="T40" fmla="*/ 25 w 435"/>
                        <a:gd name="T41" fmla="*/ 77 h 728"/>
                        <a:gd name="T42" fmla="*/ 28 w 435"/>
                        <a:gd name="T43" fmla="*/ 80 h 728"/>
                        <a:gd name="T44" fmla="*/ 39 w 435"/>
                        <a:gd name="T45" fmla="*/ 80 h 728"/>
                        <a:gd name="T46" fmla="*/ 47 w 435"/>
                        <a:gd name="T47" fmla="*/ 78 h 728"/>
                        <a:gd name="T48" fmla="*/ 53 w 435"/>
                        <a:gd name="T49" fmla="*/ 80 h 728"/>
                        <a:gd name="T50" fmla="*/ 58 w 435"/>
                        <a:gd name="T51" fmla="*/ 81 h 728"/>
                        <a:gd name="T52" fmla="*/ 62 w 435"/>
                        <a:gd name="T53" fmla="*/ 83 h 728"/>
                        <a:gd name="T54" fmla="*/ 61 w 435"/>
                        <a:gd name="T55" fmla="*/ 89 h 728"/>
                        <a:gd name="T56" fmla="*/ 56 w 435"/>
                        <a:gd name="T57" fmla="*/ 93 h 728"/>
                        <a:gd name="T58" fmla="*/ 44 w 435"/>
                        <a:gd name="T59" fmla="*/ 94 h 728"/>
                        <a:gd name="T60" fmla="*/ 39 w 435"/>
                        <a:gd name="T61" fmla="*/ 98 h 728"/>
                        <a:gd name="T62" fmla="*/ 33 w 435"/>
                        <a:gd name="T63" fmla="*/ 99 h 728"/>
                        <a:gd name="T64" fmla="*/ 28 w 435"/>
                        <a:gd name="T65" fmla="*/ 108 h 728"/>
                        <a:gd name="T66" fmla="*/ 19 w 435"/>
                        <a:gd name="T67" fmla="*/ 112 h 728"/>
                        <a:gd name="T68" fmla="*/ 8 w 435"/>
                        <a:gd name="T69" fmla="*/ 122 h 728"/>
                        <a:gd name="T70" fmla="*/ 3 w 435"/>
                        <a:gd name="T71" fmla="*/ 115 h 728"/>
                        <a:gd name="T72" fmla="*/ 0 w 435"/>
                        <a:gd name="T73" fmla="*/ 90 h 728"/>
                        <a:gd name="T74" fmla="*/ 8 w 435"/>
                        <a:gd name="T75" fmla="*/ 67 h 728"/>
                        <a:gd name="T76" fmla="*/ 16 w 435"/>
                        <a:gd name="T77" fmla="*/ 45 h 728"/>
                        <a:gd name="T78" fmla="*/ 11 w 435"/>
                        <a:gd name="T79" fmla="*/ 45 h 7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35"/>
                        <a:gd name="T121" fmla="*/ 0 h 728"/>
                        <a:gd name="T122" fmla="*/ 435 w 435"/>
                        <a:gd name="T123" fmla="*/ 728 h 7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35" h="728">
                          <a:moveTo>
                            <a:pt x="80" y="270"/>
                          </a:moveTo>
                          <a:lnTo>
                            <a:pt x="115" y="211"/>
                          </a:lnTo>
                          <a:lnTo>
                            <a:pt x="135" y="173"/>
                          </a:lnTo>
                          <a:lnTo>
                            <a:pt x="175" y="133"/>
                          </a:lnTo>
                          <a:lnTo>
                            <a:pt x="235" y="81"/>
                          </a:lnTo>
                          <a:lnTo>
                            <a:pt x="254" y="55"/>
                          </a:lnTo>
                          <a:lnTo>
                            <a:pt x="273" y="18"/>
                          </a:lnTo>
                          <a:lnTo>
                            <a:pt x="292" y="0"/>
                          </a:lnTo>
                          <a:lnTo>
                            <a:pt x="321" y="14"/>
                          </a:lnTo>
                          <a:lnTo>
                            <a:pt x="321" y="42"/>
                          </a:lnTo>
                          <a:lnTo>
                            <a:pt x="321" y="81"/>
                          </a:lnTo>
                          <a:lnTo>
                            <a:pt x="292" y="115"/>
                          </a:lnTo>
                          <a:lnTo>
                            <a:pt x="254" y="192"/>
                          </a:lnTo>
                          <a:lnTo>
                            <a:pt x="235" y="192"/>
                          </a:lnTo>
                          <a:lnTo>
                            <a:pt x="215" y="268"/>
                          </a:lnTo>
                          <a:lnTo>
                            <a:pt x="215" y="287"/>
                          </a:lnTo>
                          <a:lnTo>
                            <a:pt x="215" y="324"/>
                          </a:lnTo>
                          <a:lnTo>
                            <a:pt x="194" y="362"/>
                          </a:lnTo>
                          <a:lnTo>
                            <a:pt x="175" y="402"/>
                          </a:lnTo>
                          <a:lnTo>
                            <a:pt x="156" y="439"/>
                          </a:lnTo>
                          <a:lnTo>
                            <a:pt x="175" y="458"/>
                          </a:lnTo>
                          <a:lnTo>
                            <a:pt x="194" y="477"/>
                          </a:lnTo>
                          <a:lnTo>
                            <a:pt x="273" y="477"/>
                          </a:lnTo>
                          <a:lnTo>
                            <a:pt x="329" y="467"/>
                          </a:lnTo>
                          <a:lnTo>
                            <a:pt x="370" y="477"/>
                          </a:lnTo>
                          <a:lnTo>
                            <a:pt x="406" y="486"/>
                          </a:lnTo>
                          <a:lnTo>
                            <a:pt x="435" y="496"/>
                          </a:lnTo>
                          <a:lnTo>
                            <a:pt x="425" y="534"/>
                          </a:lnTo>
                          <a:lnTo>
                            <a:pt x="396" y="553"/>
                          </a:lnTo>
                          <a:lnTo>
                            <a:pt x="311" y="562"/>
                          </a:lnTo>
                          <a:lnTo>
                            <a:pt x="273" y="584"/>
                          </a:lnTo>
                          <a:lnTo>
                            <a:pt x="235" y="591"/>
                          </a:lnTo>
                          <a:lnTo>
                            <a:pt x="196" y="646"/>
                          </a:lnTo>
                          <a:lnTo>
                            <a:pt x="135" y="669"/>
                          </a:lnTo>
                          <a:lnTo>
                            <a:pt x="59" y="728"/>
                          </a:lnTo>
                          <a:lnTo>
                            <a:pt x="19" y="689"/>
                          </a:lnTo>
                          <a:lnTo>
                            <a:pt x="0" y="535"/>
                          </a:lnTo>
                          <a:lnTo>
                            <a:pt x="59" y="402"/>
                          </a:lnTo>
                          <a:lnTo>
                            <a:pt x="115" y="268"/>
                          </a:lnTo>
                          <a:lnTo>
                            <a:pt x="80" y="27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0" name="Freeform 125"/>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281" name="Freeform 126"/>
                    <p:cNvSpPr>
                      <a:spLocks/>
                    </p:cNvSpPr>
                    <p:nvPr/>
                  </p:nvSpPr>
                  <p:spPr bwMode="auto">
                    <a:xfrm>
                      <a:off x="2492" y="3321"/>
                      <a:ext cx="178" cy="227"/>
                    </a:xfrm>
                    <a:custGeom>
                      <a:avLst/>
                      <a:gdLst>
                        <a:gd name="T0" fmla="*/ 16 w 1249"/>
                        <a:gd name="T1" fmla="*/ 141 h 1361"/>
                        <a:gd name="T2" fmla="*/ 50 w 1249"/>
                        <a:gd name="T3" fmla="*/ 127 h 1361"/>
                        <a:gd name="T4" fmla="*/ 74 w 1249"/>
                        <a:gd name="T5" fmla="*/ 113 h 1361"/>
                        <a:gd name="T6" fmla="*/ 90 w 1249"/>
                        <a:gd name="T7" fmla="*/ 88 h 1361"/>
                        <a:gd name="T8" fmla="*/ 94 w 1249"/>
                        <a:gd name="T9" fmla="*/ 70 h 1361"/>
                        <a:gd name="T10" fmla="*/ 103 w 1249"/>
                        <a:gd name="T11" fmla="*/ 55 h 1361"/>
                        <a:gd name="T12" fmla="*/ 116 w 1249"/>
                        <a:gd name="T13" fmla="*/ 36 h 1361"/>
                        <a:gd name="T14" fmla="*/ 129 w 1249"/>
                        <a:gd name="T15" fmla="*/ 23 h 1361"/>
                        <a:gd name="T16" fmla="*/ 141 w 1249"/>
                        <a:gd name="T17" fmla="*/ 13 h 1361"/>
                        <a:gd name="T18" fmla="*/ 160 w 1249"/>
                        <a:gd name="T19" fmla="*/ 4 h 1361"/>
                        <a:gd name="T20" fmla="*/ 169 w 1249"/>
                        <a:gd name="T21" fmla="*/ 4 h 1361"/>
                        <a:gd name="T22" fmla="*/ 166 w 1249"/>
                        <a:gd name="T23" fmla="*/ 16 h 1361"/>
                        <a:gd name="T24" fmla="*/ 156 w 1249"/>
                        <a:gd name="T25" fmla="*/ 25 h 1361"/>
                        <a:gd name="T26" fmla="*/ 149 w 1249"/>
                        <a:gd name="T27" fmla="*/ 25 h 1361"/>
                        <a:gd name="T28" fmla="*/ 147 w 1249"/>
                        <a:gd name="T29" fmla="*/ 31 h 1361"/>
                        <a:gd name="T30" fmla="*/ 136 w 1249"/>
                        <a:gd name="T31" fmla="*/ 40 h 1361"/>
                        <a:gd name="T32" fmla="*/ 133 w 1249"/>
                        <a:gd name="T33" fmla="*/ 45 h 1361"/>
                        <a:gd name="T34" fmla="*/ 130 w 1249"/>
                        <a:gd name="T35" fmla="*/ 55 h 1361"/>
                        <a:gd name="T36" fmla="*/ 147 w 1249"/>
                        <a:gd name="T37" fmla="*/ 48 h 1361"/>
                        <a:gd name="T38" fmla="*/ 172 w 1249"/>
                        <a:gd name="T39" fmla="*/ 42 h 1361"/>
                        <a:gd name="T40" fmla="*/ 174 w 1249"/>
                        <a:gd name="T41" fmla="*/ 48 h 1361"/>
                        <a:gd name="T42" fmla="*/ 156 w 1249"/>
                        <a:gd name="T43" fmla="*/ 64 h 1361"/>
                        <a:gd name="T44" fmla="*/ 138 w 1249"/>
                        <a:gd name="T45" fmla="*/ 72 h 1361"/>
                        <a:gd name="T46" fmla="*/ 131 w 1249"/>
                        <a:gd name="T47" fmla="*/ 80 h 1361"/>
                        <a:gd name="T48" fmla="*/ 127 w 1249"/>
                        <a:gd name="T49" fmla="*/ 90 h 1361"/>
                        <a:gd name="T50" fmla="*/ 127 w 1249"/>
                        <a:gd name="T51" fmla="*/ 99 h 1361"/>
                        <a:gd name="T52" fmla="*/ 147 w 1249"/>
                        <a:gd name="T53" fmla="*/ 97 h 1361"/>
                        <a:gd name="T54" fmla="*/ 168 w 1249"/>
                        <a:gd name="T55" fmla="*/ 97 h 1361"/>
                        <a:gd name="T56" fmla="*/ 178 w 1249"/>
                        <a:gd name="T57" fmla="*/ 102 h 1361"/>
                        <a:gd name="T58" fmla="*/ 174 w 1249"/>
                        <a:gd name="T59" fmla="*/ 113 h 1361"/>
                        <a:gd name="T60" fmla="*/ 138 w 1249"/>
                        <a:gd name="T61" fmla="*/ 118 h 1361"/>
                        <a:gd name="T62" fmla="*/ 130 w 1249"/>
                        <a:gd name="T63" fmla="*/ 125 h 1361"/>
                        <a:gd name="T64" fmla="*/ 123 w 1249"/>
                        <a:gd name="T65" fmla="*/ 135 h 1361"/>
                        <a:gd name="T66" fmla="*/ 117 w 1249"/>
                        <a:gd name="T67" fmla="*/ 143 h 1361"/>
                        <a:gd name="T68" fmla="*/ 107 w 1249"/>
                        <a:gd name="T69" fmla="*/ 157 h 1361"/>
                        <a:gd name="T70" fmla="*/ 90 w 1249"/>
                        <a:gd name="T71" fmla="*/ 165 h 1361"/>
                        <a:gd name="T72" fmla="*/ 67 w 1249"/>
                        <a:gd name="T73" fmla="*/ 182 h 1361"/>
                        <a:gd name="T74" fmla="*/ 52 w 1249"/>
                        <a:gd name="T75" fmla="*/ 198 h 1361"/>
                        <a:gd name="T76" fmla="*/ 38 w 1249"/>
                        <a:gd name="T77" fmla="*/ 214 h 1361"/>
                        <a:gd name="T78" fmla="*/ 19 w 1249"/>
                        <a:gd name="T79" fmla="*/ 227 h 1361"/>
                        <a:gd name="T80" fmla="*/ 5 w 1249"/>
                        <a:gd name="T81" fmla="*/ 150 h 136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49"/>
                        <a:gd name="T124" fmla="*/ 0 h 1361"/>
                        <a:gd name="T125" fmla="*/ 1249 w 1249"/>
                        <a:gd name="T126" fmla="*/ 1361 h 136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49" h="1361">
                          <a:moveTo>
                            <a:pt x="36" y="902"/>
                          </a:moveTo>
                          <a:lnTo>
                            <a:pt x="113" y="844"/>
                          </a:lnTo>
                          <a:lnTo>
                            <a:pt x="173" y="828"/>
                          </a:lnTo>
                          <a:lnTo>
                            <a:pt x="348" y="761"/>
                          </a:lnTo>
                          <a:lnTo>
                            <a:pt x="460" y="715"/>
                          </a:lnTo>
                          <a:lnTo>
                            <a:pt x="520" y="676"/>
                          </a:lnTo>
                          <a:lnTo>
                            <a:pt x="576" y="619"/>
                          </a:lnTo>
                          <a:lnTo>
                            <a:pt x="634" y="529"/>
                          </a:lnTo>
                          <a:lnTo>
                            <a:pt x="655" y="487"/>
                          </a:lnTo>
                          <a:lnTo>
                            <a:pt x="658" y="422"/>
                          </a:lnTo>
                          <a:lnTo>
                            <a:pt x="684" y="384"/>
                          </a:lnTo>
                          <a:lnTo>
                            <a:pt x="722" y="327"/>
                          </a:lnTo>
                          <a:lnTo>
                            <a:pt x="775" y="250"/>
                          </a:lnTo>
                          <a:lnTo>
                            <a:pt x="815" y="213"/>
                          </a:lnTo>
                          <a:lnTo>
                            <a:pt x="836" y="185"/>
                          </a:lnTo>
                          <a:lnTo>
                            <a:pt x="902" y="138"/>
                          </a:lnTo>
                          <a:lnTo>
                            <a:pt x="950" y="97"/>
                          </a:lnTo>
                          <a:lnTo>
                            <a:pt x="990" y="78"/>
                          </a:lnTo>
                          <a:lnTo>
                            <a:pt x="1067" y="40"/>
                          </a:lnTo>
                          <a:lnTo>
                            <a:pt x="1125" y="21"/>
                          </a:lnTo>
                          <a:lnTo>
                            <a:pt x="1165" y="0"/>
                          </a:lnTo>
                          <a:lnTo>
                            <a:pt x="1184" y="21"/>
                          </a:lnTo>
                          <a:lnTo>
                            <a:pt x="1184" y="60"/>
                          </a:lnTo>
                          <a:lnTo>
                            <a:pt x="1165" y="97"/>
                          </a:lnTo>
                          <a:lnTo>
                            <a:pt x="1144" y="119"/>
                          </a:lnTo>
                          <a:lnTo>
                            <a:pt x="1096" y="147"/>
                          </a:lnTo>
                          <a:lnTo>
                            <a:pt x="1067" y="147"/>
                          </a:lnTo>
                          <a:lnTo>
                            <a:pt x="1048" y="147"/>
                          </a:lnTo>
                          <a:lnTo>
                            <a:pt x="1048" y="167"/>
                          </a:lnTo>
                          <a:lnTo>
                            <a:pt x="1030" y="185"/>
                          </a:lnTo>
                          <a:lnTo>
                            <a:pt x="990" y="225"/>
                          </a:lnTo>
                          <a:lnTo>
                            <a:pt x="951" y="240"/>
                          </a:lnTo>
                          <a:lnTo>
                            <a:pt x="931" y="250"/>
                          </a:lnTo>
                          <a:lnTo>
                            <a:pt x="932" y="272"/>
                          </a:lnTo>
                          <a:lnTo>
                            <a:pt x="932" y="289"/>
                          </a:lnTo>
                          <a:lnTo>
                            <a:pt x="910" y="327"/>
                          </a:lnTo>
                          <a:lnTo>
                            <a:pt x="890" y="347"/>
                          </a:lnTo>
                          <a:lnTo>
                            <a:pt x="1030" y="289"/>
                          </a:lnTo>
                          <a:lnTo>
                            <a:pt x="1165" y="250"/>
                          </a:lnTo>
                          <a:lnTo>
                            <a:pt x="1204" y="250"/>
                          </a:lnTo>
                          <a:lnTo>
                            <a:pt x="1210" y="272"/>
                          </a:lnTo>
                          <a:lnTo>
                            <a:pt x="1221" y="289"/>
                          </a:lnTo>
                          <a:lnTo>
                            <a:pt x="1191" y="327"/>
                          </a:lnTo>
                          <a:lnTo>
                            <a:pt x="1096" y="384"/>
                          </a:lnTo>
                          <a:lnTo>
                            <a:pt x="1010" y="422"/>
                          </a:lnTo>
                          <a:lnTo>
                            <a:pt x="971" y="431"/>
                          </a:lnTo>
                          <a:lnTo>
                            <a:pt x="932" y="458"/>
                          </a:lnTo>
                          <a:lnTo>
                            <a:pt x="922" y="479"/>
                          </a:lnTo>
                          <a:lnTo>
                            <a:pt x="893" y="507"/>
                          </a:lnTo>
                          <a:lnTo>
                            <a:pt x="890" y="540"/>
                          </a:lnTo>
                          <a:lnTo>
                            <a:pt x="890" y="575"/>
                          </a:lnTo>
                          <a:lnTo>
                            <a:pt x="890" y="595"/>
                          </a:lnTo>
                          <a:lnTo>
                            <a:pt x="932" y="582"/>
                          </a:lnTo>
                          <a:lnTo>
                            <a:pt x="1030" y="582"/>
                          </a:lnTo>
                          <a:lnTo>
                            <a:pt x="1124" y="591"/>
                          </a:lnTo>
                          <a:lnTo>
                            <a:pt x="1181" y="582"/>
                          </a:lnTo>
                          <a:lnTo>
                            <a:pt x="1210" y="582"/>
                          </a:lnTo>
                          <a:lnTo>
                            <a:pt x="1249" y="610"/>
                          </a:lnTo>
                          <a:lnTo>
                            <a:pt x="1249" y="640"/>
                          </a:lnTo>
                          <a:lnTo>
                            <a:pt x="1220" y="676"/>
                          </a:lnTo>
                          <a:lnTo>
                            <a:pt x="1086" y="691"/>
                          </a:lnTo>
                          <a:lnTo>
                            <a:pt x="969" y="710"/>
                          </a:lnTo>
                          <a:lnTo>
                            <a:pt x="932" y="725"/>
                          </a:lnTo>
                          <a:lnTo>
                            <a:pt x="910" y="749"/>
                          </a:lnTo>
                          <a:lnTo>
                            <a:pt x="876" y="771"/>
                          </a:lnTo>
                          <a:lnTo>
                            <a:pt x="865" y="810"/>
                          </a:lnTo>
                          <a:lnTo>
                            <a:pt x="836" y="835"/>
                          </a:lnTo>
                          <a:lnTo>
                            <a:pt x="818" y="856"/>
                          </a:lnTo>
                          <a:lnTo>
                            <a:pt x="775" y="902"/>
                          </a:lnTo>
                          <a:lnTo>
                            <a:pt x="750" y="939"/>
                          </a:lnTo>
                          <a:lnTo>
                            <a:pt x="704" y="969"/>
                          </a:lnTo>
                          <a:lnTo>
                            <a:pt x="634" y="989"/>
                          </a:lnTo>
                          <a:lnTo>
                            <a:pt x="559" y="1036"/>
                          </a:lnTo>
                          <a:lnTo>
                            <a:pt x="472" y="1091"/>
                          </a:lnTo>
                          <a:lnTo>
                            <a:pt x="422" y="1130"/>
                          </a:lnTo>
                          <a:lnTo>
                            <a:pt x="366" y="1186"/>
                          </a:lnTo>
                          <a:lnTo>
                            <a:pt x="327" y="1228"/>
                          </a:lnTo>
                          <a:lnTo>
                            <a:pt x="268" y="1285"/>
                          </a:lnTo>
                          <a:lnTo>
                            <a:pt x="248" y="1324"/>
                          </a:lnTo>
                          <a:lnTo>
                            <a:pt x="132" y="1361"/>
                          </a:lnTo>
                          <a:lnTo>
                            <a:pt x="0" y="1290"/>
                          </a:lnTo>
                          <a:lnTo>
                            <a:pt x="36" y="9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2" name="Freeform 127"/>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283" name="Freeform 128"/>
                    <p:cNvSpPr>
                      <a:spLocks/>
                    </p:cNvSpPr>
                    <p:nvPr/>
                  </p:nvSpPr>
                  <p:spPr bwMode="auto">
                    <a:xfrm>
                      <a:off x="2429" y="3463"/>
                      <a:ext cx="108" cy="129"/>
                    </a:xfrm>
                    <a:custGeom>
                      <a:avLst/>
                      <a:gdLst>
                        <a:gd name="T0" fmla="*/ 78 w 758"/>
                        <a:gd name="T1" fmla="*/ 0 h 774"/>
                        <a:gd name="T2" fmla="*/ 74 w 758"/>
                        <a:gd name="T3" fmla="*/ 7 h 774"/>
                        <a:gd name="T4" fmla="*/ 71 w 758"/>
                        <a:gd name="T5" fmla="*/ 16 h 774"/>
                        <a:gd name="T6" fmla="*/ 70 w 758"/>
                        <a:gd name="T7" fmla="*/ 30 h 774"/>
                        <a:gd name="T8" fmla="*/ 72 w 758"/>
                        <a:gd name="T9" fmla="*/ 52 h 774"/>
                        <a:gd name="T10" fmla="*/ 78 w 758"/>
                        <a:gd name="T11" fmla="*/ 63 h 774"/>
                        <a:gd name="T12" fmla="*/ 82 w 758"/>
                        <a:gd name="T13" fmla="*/ 68 h 774"/>
                        <a:gd name="T14" fmla="*/ 87 w 758"/>
                        <a:gd name="T15" fmla="*/ 71 h 774"/>
                        <a:gd name="T16" fmla="*/ 93 w 758"/>
                        <a:gd name="T17" fmla="*/ 71 h 774"/>
                        <a:gd name="T18" fmla="*/ 101 w 758"/>
                        <a:gd name="T19" fmla="*/ 69 h 774"/>
                        <a:gd name="T20" fmla="*/ 104 w 758"/>
                        <a:gd name="T21" fmla="*/ 66 h 774"/>
                        <a:gd name="T22" fmla="*/ 108 w 758"/>
                        <a:gd name="T23" fmla="*/ 63 h 774"/>
                        <a:gd name="T24" fmla="*/ 107 w 758"/>
                        <a:gd name="T25" fmla="*/ 69 h 774"/>
                        <a:gd name="T26" fmla="*/ 102 w 758"/>
                        <a:gd name="T27" fmla="*/ 79 h 774"/>
                        <a:gd name="T28" fmla="*/ 93 w 758"/>
                        <a:gd name="T29" fmla="*/ 92 h 774"/>
                        <a:gd name="T30" fmla="*/ 82 w 758"/>
                        <a:gd name="T31" fmla="*/ 103 h 774"/>
                        <a:gd name="T32" fmla="*/ 70 w 758"/>
                        <a:gd name="T33" fmla="*/ 114 h 774"/>
                        <a:gd name="T34" fmla="*/ 55 w 758"/>
                        <a:gd name="T35" fmla="*/ 123 h 774"/>
                        <a:gd name="T36" fmla="*/ 41 w 758"/>
                        <a:gd name="T37" fmla="*/ 127 h 774"/>
                        <a:gd name="T38" fmla="*/ 34 w 758"/>
                        <a:gd name="T39" fmla="*/ 129 h 774"/>
                        <a:gd name="T40" fmla="*/ 27 w 758"/>
                        <a:gd name="T41" fmla="*/ 127 h 774"/>
                        <a:gd name="T42" fmla="*/ 22 w 758"/>
                        <a:gd name="T43" fmla="*/ 120 h 774"/>
                        <a:gd name="T44" fmla="*/ 14 w 758"/>
                        <a:gd name="T45" fmla="*/ 112 h 774"/>
                        <a:gd name="T46" fmla="*/ 8 w 758"/>
                        <a:gd name="T47" fmla="*/ 107 h 774"/>
                        <a:gd name="T48" fmla="*/ 4 w 758"/>
                        <a:gd name="T49" fmla="*/ 103 h 774"/>
                        <a:gd name="T50" fmla="*/ 1 w 758"/>
                        <a:gd name="T51" fmla="*/ 95 h 774"/>
                        <a:gd name="T52" fmla="*/ 0 w 758"/>
                        <a:gd name="T53" fmla="*/ 83 h 774"/>
                        <a:gd name="T54" fmla="*/ 0 w 758"/>
                        <a:gd name="T55" fmla="*/ 71 h 774"/>
                        <a:gd name="T56" fmla="*/ 6 w 758"/>
                        <a:gd name="T57" fmla="*/ 55 h 774"/>
                        <a:gd name="T58" fmla="*/ 11 w 758"/>
                        <a:gd name="T59" fmla="*/ 41 h 774"/>
                        <a:gd name="T60" fmla="*/ 18 w 758"/>
                        <a:gd name="T61" fmla="*/ 33 h 774"/>
                        <a:gd name="T62" fmla="*/ 27 w 758"/>
                        <a:gd name="T63" fmla="*/ 25 h 774"/>
                        <a:gd name="T64" fmla="*/ 34 w 758"/>
                        <a:gd name="T65" fmla="*/ 22 h 774"/>
                        <a:gd name="T66" fmla="*/ 40 w 758"/>
                        <a:gd name="T67" fmla="*/ 19 h 774"/>
                        <a:gd name="T68" fmla="*/ 42 w 758"/>
                        <a:gd name="T69" fmla="*/ 17 h 774"/>
                        <a:gd name="T70" fmla="*/ 54 w 758"/>
                        <a:gd name="T71" fmla="*/ 11 h 774"/>
                        <a:gd name="T72" fmla="*/ 60 w 758"/>
                        <a:gd name="T73" fmla="*/ 8 h 774"/>
                        <a:gd name="T74" fmla="*/ 71 w 758"/>
                        <a:gd name="T75" fmla="*/ 3 h 774"/>
                        <a:gd name="T76" fmla="*/ 78 w 758"/>
                        <a:gd name="T77" fmla="*/ 0 h 77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58"/>
                        <a:gd name="T118" fmla="*/ 0 h 774"/>
                        <a:gd name="T119" fmla="*/ 758 w 758"/>
                        <a:gd name="T120" fmla="*/ 774 h 77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58" h="774">
                          <a:moveTo>
                            <a:pt x="548" y="0"/>
                          </a:moveTo>
                          <a:lnTo>
                            <a:pt x="520" y="40"/>
                          </a:lnTo>
                          <a:lnTo>
                            <a:pt x="498" y="94"/>
                          </a:lnTo>
                          <a:lnTo>
                            <a:pt x="491" y="180"/>
                          </a:lnTo>
                          <a:lnTo>
                            <a:pt x="508" y="311"/>
                          </a:lnTo>
                          <a:lnTo>
                            <a:pt x="548" y="378"/>
                          </a:lnTo>
                          <a:lnTo>
                            <a:pt x="573" y="410"/>
                          </a:lnTo>
                          <a:lnTo>
                            <a:pt x="614" y="425"/>
                          </a:lnTo>
                          <a:lnTo>
                            <a:pt x="652" y="429"/>
                          </a:lnTo>
                          <a:lnTo>
                            <a:pt x="709" y="415"/>
                          </a:lnTo>
                          <a:lnTo>
                            <a:pt x="730" y="397"/>
                          </a:lnTo>
                          <a:lnTo>
                            <a:pt x="758" y="378"/>
                          </a:lnTo>
                          <a:lnTo>
                            <a:pt x="750" y="415"/>
                          </a:lnTo>
                          <a:lnTo>
                            <a:pt x="719" y="473"/>
                          </a:lnTo>
                          <a:lnTo>
                            <a:pt x="654" y="549"/>
                          </a:lnTo>
                          <a:lnTo>
                            <a:pt x="573" y="620"/>
                          </a:lnTo>
                          <a:lnTo>
                            <a:pt x="491" y="681"/>
                          </a:lnTo>
                          <a:lnTo>
                            <a:pt x="385" y="738"/>
                          </a:lnTo>
                          <a:lnTo>
                            <a:pt x="288" y="764"/>
                          </a:lnTo>
                          <a:lnTo>
                            <a:pt x="240" y="774"/>
                          </a:lnTo>
                          <a:lnTo>
                            <a:pt x="192" y="764"/>
                          </a:lnTo>
                          <a:lnTo>
                            <a:pt x="154" y="719"/>
                          </a:lnTo>
                          <a:lnTo>
                            <a:pt x="97" y="672"/>
                          </a:lnTo>
                          <a:lnTo>
                            <a:pt x="59" y="641"/>
                          </a:lnTo>
                          <a:lnTo>
                            <a:pt x="29" y="615"/>
                          </a:lnTo>
                          <a:lnTo>
                            <a:pt x="10" y="567"/>
                          </a:lnTo>
                          <a:lnTo>
                            <a:pt x="0" y="501"/>
                          </a:lnTo>
                          <a:lnTo>
                            <a:pt x="0" y="425"/>
                          </a:lnTo>
                          <a:lnTo>
                            <a:pt x="39" y="330"/>
                          </a:lnTo>
                          <a:lnTo>
                            <a:pt x="78" y="247"/>
                          </a:lnTo>
                          <a:lnTo>
                            <a:pt x="125" y="201"/>
                          </a:lnTo>
                          <a:lnTo>
                            <a:pt x="192" y="151"/>
                          </a:lnTo>
                          <a:lnTo>
                            <a:pt x="240" y="133"/>
                          </a:lnTo>
                          <a:lnTo>
                            <a:pt x="280" y="113"/>
                          </a:lnTo>
                          <a:lnTo>
                            <a:pt x="296" y="105"/>
                          </a:lnTo>
                          <a:lnTo>
                            <a:pt x="378" y="66"/>
                          </a:lnTo>
                          <a:lnTo>
                            <a:pt x="419" y="46"/>
                          </a:lnTo>
                          <a:lnTo>
                            <a:pt x="498" y="20"/>
                          </a:lnTo>
                          <a:lnTo>
                            <a:pt x="548"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4" name="Freeform 129"/>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85" name="Freeform 130"/>
                    <p:cNvSpPr>
                      <a:spLocks/>
                    </p:cNvSpPr>
                    <p:nvPr/>
                  </p:nvSpPr>
                  <p:spPr bwMode="auto">
                    <a:xfrm>
                      <a:off x="2523" y="3435"/>
                      <a:ext cx="68" cy="79"/>
                    </a:xfrm>
                    <a:custGeom>
                      <a:avLst/>
                      <a:gdLst>
                        <a:gd name="T0" fmla="*/ 41 w 471"/>
                        <a:gd name="T1" fmla="*/ 0 h 472"/>
                        <a:gd name="T2" fmla="*/ 36 w 471"/>
                        <a:gd name="T3" fmla="*/ 5 h 472"/>
                        <a:gd name="T4" fmla="*/ 33 w 471"/>
                        <a:gd name="T5" fmla="*/ 15 h 472"/>
                        <a:gd name="T6" fmla="*/ 32 w 471"/>
                        <a:gd name="T7" fmla="*/ 24 h 472"/>
                        <a:gd name="T8" fmla="*/ 33 w 471"/>
                        <a:gd name="T9" fmla="*/ 36 h 472"/>
                        <a:gd name="T10" fmla="*/ 37 w 471"/>
                        <a:gd name="T11" fmla="*/ 42 h 472"/>
                        <a:gd name="T12" fmla="*/ 41 w 471"/>
                        <a:gd name="T13" fmla="*/ 49 h 472"/>
                        <a:gd name="T14" fmla="*/ 49 w 471"/>
                        <a:gd name="T15" fmla="*/ 52 h 472"/>
                        <a:gd name="T16" fmla="*/ 57 w 471"/>
                        <a:gd name="T17" fmla="*/ 52 h 472"/>
                        <a:gd name="T18" fmla="*/ 63 w 471"/>
                        <a:gd name="T19" fmla="*/ 48 h 472"/>
                        <a:gd name="T20" fmla="*/ 68 w 471"/>
                        <a:gd name="T21" fmla="*/ 47 h 472"/>
                        <a:gd name="T22" fmla="*/ 68 w 471"/>
                        <a:gd name="T23" fmla="*/ 52 h 472"/>
                        <a:gd name="T24" fmla="*/ 67 w 471"/>
                        <a:gd name="T25" fmla="*/ 55 h 472"/>
                        <a:gd name="T26" fmla="*/ 61 w 471"/>
                        <a:gd name="T27" fmla="*/ 58 h 472"/>
                        <a:gd name="T28" fmla="*/ 57 w 471"/>
                        <a:gd name="T29" fmla="*/ 62 h 472"/>
                        <a:gd name="T30" fmla="*/ 49 w 471"/>
                        <a:gd name="T31" fmla="*/ 68 h 472"/>
                        <a:gd name="T32" fmla="*/ 46 w 471"/>
                        <a:gd name="T33" fmla="*/ 71 h 472"/>
                        <a:gd name="T34" fmla="*/ 43 w 471"/>
                        <a:gd name="T35" fmla="*/ 76 h 472"/>
                        <a:gd name="T36" fmla="*/ 37 w 471"/>
                        <a:gd name="T37" fmla="*/ 79 h 472"/>
                        <a:gd name="T38" fmla="*/ 32 w 471"/>
                        <a:gd name="T39" fmla="*/ 79 h 472"/>
                        <a:gd name="T40" fmla="*/ 24 w 471"/>
                        <a:gd name="T41" fmla="*/ 77 h 472"/>
                        <a:gd name="T42" fmla="*/ 13 w 471"/>
                        <a:gd name="T43" fmla="*/ 71 h 472"/>
                        <a:gd name="T44" fmla="*/ 4 w 471"/>
                        <a:gd name="T45" fmla="*/ 60 h 472"/>
                        <a:gd name="T46" fmla="*/ 1 w 471"/>
                        <a:gd name="T47" fmla="*/ 51 h 472"/>
                        <a:gd name="T48" fmla="*/ 0 w 471"/>
                        <a:gd name="T49" fmla="*/ 42 h 472"/>
                        <a:gd name="T50" fmla="*/ 0 w 471"/>
                        <a:gd name="T51" fmla="*/ 30 h 472"/>
                        <a:gd name="T52" fmla="*/ 0 w 471"/>
                        <a:gd name="T53" fmla="*/ 21 h 472"/>
                        <a:gd name="T54" fmla="*/ 4 w 471"/>
                        <a:gd name="T55" fmla="*/ 15 h 472"/>
                        <a:gd name="T56" fmla="*/ 10 w 471"/>
                        <a:gd name="T57" fmla="*/ 12 h 472"/>
                        <a:gd name="T58" fmla="*/ 18 w 471"/>
                        <a:gd name="T59" fmla="*/ 11 h 472"/>
                        <a:gd name="T60" fmla="*/ 26 w 471"/>
                        <a:gd name="T61" fmla="*/ 3 h 472"/>
                        <a:gd name="T62" fmla="*/ 32 w 471"/>
                        <a:gd name="T63" fmla="*/ 0 h 472"/>
                        <a:gd name="T64" fmla="*/ 41 w 471"/>
                        <a:gd name="T65" fmla="*/ 0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1"/>
                        <a:gd name="T100" fmla="*/ 0 h 472"/>
                        <a:gd name="T101" fmla="*/ 471 w 471"/>
                        <a:gd name="T102" fmla="*/ 472 h 4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1" h="472">
                          <a:moveTo>
                            <a:pt x="287" y="0"/>
                          </a:moveTo>
                          <a:lnTo>
                            <a:pt x="250" y="28"/>
                          </a:lnTo>
                          <a:lnTo>
                            <a:pt x="230" y="92"/>
                          </a:lnTo>
                          <a:lnTo>
                            <a:pt x="219" y="141"/>
                          </a:lnTo>
                          <a:lnTo>
                            <a:pt x="230" y="217"/>
                          </a:lnTo>
                          <a:lnTo>
                            <a:pt x="258" y="252"/>
                          </a:lnTo>
                          <a:lnTo>
                            <a:pt x="287" y="292"/>
                          </a:lnTo>
                          <a:lnTo>
                            <a:pt x="337" y="313"/>
                          </a:lnTo>
                          <a:lnTo>
                            <a:pt x="394" y="313"/>
                          </a:lnTo>
                          <a:lnTo>
                            <a:pt x="438" y="285"/>
                          </a:lnTo>
                          <a:lnTo>
                            <a:pt x="471" y="280"/>
                          </a:lnTo>
                          <a:lnTo>
                            <a:pt x="470" y="313"/>
                          </a:lnTo>
                          <a:lnTo>
                            <a:pt x="462" y="330"/>
                          </a:lnTo>
                          <a:lnTo>
                            <a:pt x="422" y="349"/>
                          </a:lnTo>
                          <a:lnTo>
                            <a:pt x="394" y="370"/>
                          </a:lnTo>
                          <a:lnTo>
                            <a:pt x="337" y="404"/>
                          </a:lnTo>
                          <a:lnTo>
                            <a:pt x="318" y="424"/>
                          </a:lnTo>
                          <a:lnTo>
                            <a:pt x="298" y="453"/>
                          </a:lnTo>
                          <a:lnTo>
                            <a:pt x="258" y="472"/>
                          </a:lnTo>
                          <a:lnTo>
                            <a:pt x="219" y="472"/>
                          </a:lnTo>
                          <a:lnTo>
                            <a:pt x="163" y="462"/>
                          </a:lnTo>
                          <a:lnTo>
                            <a:pt x="87" y="424"/>
                          </a:lnTo>
                          <a:lnTo>
                            <a:pt x="28" y="358"/>
                          </a:lnTo>
                          <a:lnTo>
                            <a:pt x="10" y="302"/>
                          </a:lnTo>
                          <a:lnTo>
                            <a:pt x="0" y="252"/>
                          </a:lnTo>
                          <a:lnTo>
                            <a:pt x="0" y="179"/>
                          </a:lnTo>
                          <a:lnTo>
                            <a:pt x="0" y="123"/>
                          </a:lnTo>
                          <a:lnTo>
                            <a:pt x="28" y="92"/>
                          </a:lnTo>
                          <a:lnTo>
                            <a:pt x="67" y="74"/>
                          </a:lnTo>
                          <a:lnTo>
                            <a:pt x="126" y="65"/>
                          </a:lnTo>
                          <a:lnTo>
                            <a:pt x="183" y="18"/>
                          </a:lnTo>
                          <a:lnTo>
                            <a:pt x="219" y="0"/>
                          </a:lnTo>
                          <a:lnTo>
                            <a:pt x="28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6" name="Freeform 131"/>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7" name="Freeform 132"/>
                    <p:cNvSpPr>
                      <a:spLocks/>
                    </p:cNvSpPr>
                    <p:nvPr/>
                  </p:nvSpPr>
                  <p:spPr bwMode="auto">
                    <a:xfrm>
                      <a:off x="2642" y="3142"/>
                      <a:ext cx="57" cy="41"/>
                    </a:xfrm>
                    <a:custGeom>
                      <a:avLst/>
                      <a:gdLst>
                        <a:gd name="T0" fmla="*/ 20 w 396"/>
                        <a:gd name="T1" fmla="*/ 27 h 245"/>
                        <a:gd name="T2" fmla="*/ 13 w 396"/>
                        <a:gd name="T3" fmla="*/ 32 h 245"/>
                        <a:gd name="T4" fmla="*/ 11 w 396"/>
                        <a:gd name="T5" fmla="*/ 27 h 245"/>
                        <a:gd name="T6" fmla="*/ 11 w 396"/>
                        <a:gd name="T7" fmla="*/ 19 h 245"/>
                        <a:gd name="T8" fmla="*/ 18 w 396"/>
                        <a:gd name="T9" fmla="*/ 15 h 245"/>
                        <a:gd name="T10" fmla="*/ 22 w 396"/>
                        <a:gd name="T11" fmla="*/ 16 h 245"/>
                        <a:gd name="T12" fmla="*/ 24 w 396"/>
                        <a:gd name="T13" fmla="*/ 16 h 245"/>
                        <a:gd name="T14" fmla="*/ 28 w 396"/>
                        <a:gd name="T15" fmla="*/ 28 h 245"/>
                        <a:gd name="T16" fmla="*/ 36 w 396"/>
                        <a:gd name="T17" fmla="*/ 31 h 245"/>
                        <a:gd name="T18" fmla="*/ 57 w 396"/>
                        <a:gd name="T19" fmla="*/ 21 h 245"/>
                        <a:gd name="T20" fmla="*/ 55 w 396"/>
                        <a:gd name="T21" fmla="*/ 13 h 245"/>
                        <a:gd name="T22" fmla="*/ 53 w 396"/>
                        <a:gd name="T23" fmla="*/ 6 h 245"/>
                        <a:gd name="T24" fmla="*/ 46 w 396"/>
                        <a:gd name="T25" fmla="*/ 0 h 245"/>
                        <a:gd name="T26" fmla="*/ 42 w 396"/>
                        <a:gd name="T27" fmla="*/ 1 h 245"/>
                        <a:gd name="T28" fmla="*/ 40 w 396"/>
                        <a:gd name="T29" fmla="*/ 1 h 245"/>
                        <a:gd name="T30" fmla="*/ 38 w 396"/>
                        <a:gd name="T31" fmla="*/ 2 h 245"/>
                        <a:gd name="T32" fmla="*/ 42 w 396"/>
                        <a:gd name="T33" fmla="*/ 8 h 245"/>
                        <a:gd name="T34" fmla="*/ 44 w 396"/>
                        <a:gd name="T35" fmla="*/ 15 h 245"/>
                        <a:gd name="T36" fmla="*/ 39 w 396"/>
                        <a:gd name="T37" fmla="*/ 17 h 245"/>
                        <a:gd name="T38" fmla="*/ 35 w 396"/>
                        <a:gd name="T39" fmla="*/ 19 h 245"/>
                        <a:gd name="T40" fmla="*/ 30 w 396"/>
                        <a:gd name="T41" fmla="*/ 8 h 245"/>
                        <a:gd name="T42" fmla="*/ 23 w 396"/>
                        <a:gd name="T43" fmla="*/ 7 h 245"/>
                        <a:gd name="T44" fmla="*/ 9 w 396"/>
                        <a:gd name="T45" fmla="*/ 11 h 245"/>
                        <a:gd name="T46" fmla="*/ 3 w 396"/>
                        <a:gd name="T47" fmla="*/ 15 h 245"/>
                        <a:gd name="T48" fmla="*/ 0 w 396"/>
                        <a:gd name="T49" fmla="*/ 21 h 245"/>
                        <a:gd name="T50" fmla="*/ 2 w 396"/>
                        <a:gd name="T51" fmla="*/ 29 h 245"/>
                        <a:gd name="T52" fmla="*/ 5 w 396"/>
                        <a:gd name="T53" fmla="*/ 36 h 245"/>
                        <a:gd name="T54" fmla="*/ 13 w 396"/>
                        <a:gd name="T55" fmla="*/ 41 h 245"/>
                        <a:gd name="T56" fmla="*/ 18 w 396"/>
                        <a:gd name="T57" fmla="*/ 40 h 245"/>
                        <a:gd name="T58" fmla="*/ 24 w 396"/>
                        <a:gd name="T59" fmla="*/ 36 h 245"/>
                        <a:gd name="T60" fmla="*/ 20 w 396"/>
                        <a:gd name="T61" fmla="*/ 27 h 24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96"/>
                        <a:gd name="T94" fmla="*/ 0 h 245"/>
                        <a:gd name="T95" fmla="*/ 396 w 396"/>
                        <a:gd name="T96" fmla="*/ 245 h 24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96" h="245">
                          <a:moveTo>
                            <a:pt x="141" y="162"/>
                          </a:moveTo>
                          <a:lnTo>
                            <a:pt x="93" y="189"/>
                          </a:lnTo>
                          <a:lnTo>
                            <a:pt x="76" y="160"/>
                          </a:lnTo>
                          <a:lnTo>
                            <a:pt x="76" y="116"/>
                          </a:lnTo>
                          <a:lnTo>
                            <a:pt x="125" y="92"/>
                          </a:lnTo>
                          <a:lnTo>
                            <a:pt x="155" y="98"/>
                          </a:lnTo>
                          <a:lnTo>
                            <a:pt x="168" y="98"/>
                          </a:lnTo>
                          <a:lnTo>
                            <a:pt x="196" y="169"/>
                          </a:lnTo>
                          <a:lnTo>
                            <a:pt x="252" y="183"/>
                          </a:lnTo>
                          <a:lnTo>
                            <a:pt x="396" y="127"/>
                          </a:lnTo>
                          <a:lnTo>
                            <a:pt x="385" y="80"/>
                          </a:lnTo>
                          <a:lnTo>
                            <a:pt x="367" y="38"/>
                          </a:lnTo>
                          <a:lnTo>
                            <a:pt x="322" y="0"/>
                          </a:lnTo>
                          <a:lnTo>
                            <a:pt x="293" y="4"/>
                          </a:lnTo>
                          <a:lnTo>
                            <a:pt x="281" y="7"/>
                          </a:lnTo>
                          <a:lnTo>
                            <a:pt x="261" y="13"/>
                          </a:lnTo>
                          <a:lnTo>
                            <a:pt x="293" y="49"/>
                          </a:lnTo>
                          <a:lnTo>
                            <a:pt x="303" y="89"/>
                          </a:lnTo>
                          <a:lnTo>
                            <a:pt x="274" y="103"/>
                          </a:lnTo>
                          <a:lnTo>
                            <a:pt x="243" y="112"/>
                          </a:lnTo>
                          <a:lnTo>
                            <a:pt x="211" y="49"/>
                          </a:lnTo>
                          <a:lnTo>
                            <a:pt x="161" y="44"/>
                          </a:lnTo>
                          <a:lnTo>
                            <a:pt x="62" y="68"/>
                          </a:lnTo>
                          <a:lnTo>
                            <a:pt x="19" y="92"/>
                          </a:lnTo>
                          <a:lnTo>
                            <a:pt x="0" y="123"/>
                          </a:lnTo>
                          <a:lnTo>
                            <a:pt x="12" y="172"/>
                          </a:lnTo>
                          <a:lnTo>
                            <a:pt x="36" y="218"/>
                          </a:lnTo>
                          <a:lnTo>
                            <a:pt x="88" y="245"/>
                          </a:lnTo>
                          <a:lnTo>
                            <a:pt x="125" y="239"/>
                          </a:lnTo>
                          <a:lnTo>
                            <a:pt x="164" y="216"/>
                          </a:lnTo>
                          <a:lnTo>
                            <a:pt x="141" y="16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88" name="Freeform 133"/>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89" name="Freeform 134"/>
                    <p:cNvSpPr>
                      <a:spLocks/>
                    </p:cNvSpPr>
                    <p:nvPr/>
                  </p:nvSpPr>
                  <p:spPr bwMode="auto">
                    <a:xfrm>
                      <a:off x="2379" y="3294"/>
                      <a:ext cx="47" cy="58"/>
                    </a:xfrm>
                    <a:custGeom>
                      <a:avLst/>
                      <a:gdLst>
                        <a:gd name="T0" fmla="*/ 24 w 328"/>
                        <a:gd name="T1" fmla="*/ 8 h 349"/>
                        <a:gd name="T2" fmla="*/ 28 w 328"/>
                        <a:gd name="T3" fmla="*/ 2 h 349"/>
                        <a:gd name="T4" fmla="*/ 33 w 328"/>
                        <a:gd name="T5" fmla="*/ 0 h 349"/>
                        <a:gd name="T6" fmla="*/ 37 w 328"/>
                        <a:gd name="T7" fmla="*/ 0 h 349"/>
                        <a:gd name="T8" fmla="*/ 47 w 328"/>
                        <a:gd name="T9" fmla="*/ 4 h 349"/>
                        <a:gd name="T10" fmla="*/ 31 w 328"/>
                        <a:gd name="T11" fmla="*/ 25 h 349"/>
                        <a:gd name="T12" fmla="*/ 24 w 328"/>
                        <a:gd name="T13" fmla="*/ 36 h 349"/>
                        <a:gd name="T14" fmla="*/ 20 w 328"/>
                        <a:gd name="T15" fmla="*/ 46 h 349"/>
                        <a:gd name="T16" fmla="*/ 25 w 328"/>
                        <a:gd name="T17" fmla="*/ 49 h 349"/>
                        <a:gd name="T18" fmla="*/ 19 w 328"/>
                        <a:gd name="T19" fmla="*/ 58 h 349"/>
                        <a:gd name="T20" fmla="*/ 15 w 328"/>
                        <a:gd name="T21" fmla="*/ 54 h 349"/>
                        <a:gd name="T22" fmla="*/ 10 w 328"/>
                        <a:gd name="T23" fmla="*/ 50 h 349"/>
                        <a:gd name="T24" fmla="*/ 0 w 328"/>
                        <a:gd name="T25" fmla="*/ 45 h 349"/>
                        <a:gd name="T26" fmla="*/ 3 w 328"/>
                        <a:gd name="T27" fmla="*/ 41 h 349"/>
                        <a:gd name="T28" fmla="*/ 6 w 328"/>
                        <a:gd name="T29" fmla="*/ 37 h 349"/>
                        <a:gd name="T30" fmla="*/ 11 w 328"/>
                        <a:gd name="T31" fmla="*/ 40 h 349"/>
                        <a:gd name="T32" fmla="*/ 20 w 328"/>
                        <a:gd name="T33" fmla="*/ 25 h 349"/>
                        <a:gd name="T34" fmla="*/ 24 w 328"/>
                        <a:gd name="T35" fmla="*/ 19 h 349"/>
                        <a:gd name="T36" fmla="*/ 31 w 328"/>
                        <a:gd name="T37" fmla="*/ 11 h 349"/>
                        <a:gd name="T38" fmla="*/ 24 w 328"/>
                        <a:gd name="T39" fmla="*/ 8 h 34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28"/>
                        <a:gd name="T61" fmla="*/ 0 h 349"/>
                        <a:gd name="T62" fmla="*/ 328 w 328"/>
                        <a:gd name="T63" fmla="*/ 349 h 34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28" h="349">
                          <a:moveTo>
                            <a:pt x="166" y="51"/>
                          </a:moveTo>
                          <a:lnTo>
                            <a:pt x="197" y="13"/>
                          </a:lnTo>
                          <a:lnTo>
                            <a:pt x="231" y="0"/>
                          </a:lnTo>
                          <a:lnTo>
                            <a:pt x="260" y="0"/>
                          </a:lnTo>
                          <a:lnTo>
                            <a:pt x="328" y="25"/>
                          </a:lnTo>
                          <a:lnTo>
                            <a:pt x="216" y="153"/>
                          </a:lnTo>
                          <a:lnTo>
                            <a:pt x="166" y="216"/>
                          </a:lnTo>
                          <a:lnTo>
                            <a:pt x="138" y="277"/>
                          </a:lnTo>
                          <a:lnTo>
                            <a:pt x="172" y="292"/>
                          </a:lnTo>
                          <a:lnTo>
                            <a:pt x="131" y="349"/>
                          </a:lnTo>
                          <a:lnTo>
                            <a:pt x="104" y="325"/>
                          </a:lnTo>
                          <a:lnTo>
                            <a:pt x="68" y="300"/>
                          </a:lnTo>
                          <a:lnTo>
                            <a:pt x="0" y="270"/>
                          </a:lnTo>
                          <a:lnTo>
                            <a:pt x="18" y="246"/>
                          </a:lnTo>
                          <a:lnTo>
                            <a:pt x="43" y="221"/>
                          </a:lnTo>
                          <a:lnTo>
                            <a:pt x="75" y="239"/>
                          </a:lnTo>
                          <a:lnTo>
                            <a:pt x="138" y="153"/>
                          </a:lnTo>
                          <a:lnTo>
                            <a:pt x="166" y="112"/>
                          </a:lnTo>
                          <a:lnTo>
                            <a:pt x="216" y="64"/>
                          </a:lnTo>
                          <a:lnTo>
                            <a:pt x="166" y="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0" name="Freeform 135"/>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1" name="Freeform 136"/>
                    <p:cNvSpPr>
                      <a:spLocks/>
                    </p:cNvSpPr>
                    <p:nvPr/>
                  </p:nvSpPr>
                  <p:spPr bwMode="auto">
                    <a:xfrm>
                      <a:off x="2382" y="3453"/>
                      <a:ext cx="5" cy="10"/>
                    </a:xfrm>
                    <a:custGeom>
                      <a:avLst/>
                      <a:gdLst>
                        <a:gd name="T0" fmla="*/ 0 w 38"/>
                        <a:gd name="T1" fmla="*/ 0 h 63"/>
                        <a:gd name="T2" fmla="*/ 1 w 38"/>
                        <a:gd name="T3" fmla="*/ 0 h 63"/>
                        <a:gd name="T4" fmla="*/ 2 w 38"/>
                        <a:gd name="T5" fmla="*/ 0 h 63"/>
                        <a:gd name="T6" fmla="*/ 3 w 38"/>
                        <a:gd name="T7" fmla="*/ 0 h 63"/>
                        <a:gd name="T8" fmla="*/ 3 w 38"/>
                        <a:gd name="T9" fmla="*/ 2 h 63"/>
                        <a:gd name="T10" fmla="*/ 4 w 38"/>
                        <a:gd name="T11" fmla="*/ 5 h 63"/>
                        <a:gd name="T12" fmla="*/ 4 w 38"/>
                        <a:gd name="T13" fmla="*/ 6 h 63"/>
                        <a:gd name="T14" fmla="*/ 5 w 38"/>
                        <a:gd name="T15" fmla="*/ 9 h 63"/>
                        <a:gd name="T16" fmla="*/ 4 w 38"/>
                        <a:gd name="T17" fmla="*/ 10 h 63"/>
                        <a:gd name="T18" fmla="*/ 4 w 38"/>
                        <a:gd name="T19" fmla="*/ 10 h 63"/>
                        <a:gd name="T20" fmla="*/ 4 w 38"/>
                        <a:gd name="T21" fmla="*/ 8 h 63"/>
                        <a:gd name="T22" fmla="*/ 3 w 38"/>
                        <a:gd name="T23" fmla="*/ 7 h 63"/>
                        <a:gd name="T24" fmla="*/ 1 w 38"/>
                        <a:gd name="T25" fmla="*/ 6 h 63"/>
                        <a:gd name="T26" fmla="*/ 0 w 38"/>
                        <a:gd name="T27" fmla="*/ 0 h 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63"/>
                        <a:gd name="T44" fmla="*/ 38 w 38"/>
                        <a:gd name="T45" fmla="*/ 63 h 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63">
                          <a:moveTo>
                            <a:pt x="0" y="3"/>
                          </a:moveTo>
                          <a:lnTo>
                            <a:pt x="11" y="0"/>
                          </a:lnTo>
                          <a:lnTo>
                            <a:pt x="17" y="0"/>
                          </a:lnTo>
                          <a:lnTo>
                            <a:pt x="24" y="0"/>
                          </a:lnTo>
                          <a:lnTo>
                            <a:pt x="25" y="11"/>
                          </a:lnTo>
                          <a:lnTo>
                            <a:pt x="30" y="31"/>
                          </a:lnTo>
                          <a:lnTo>
                            <a:pt x="30" y="38"/>
                          </a:lnTo>
                          <a:lnTo>
                            <a:pt x="38" y="55"/>
                          </a:lnTo>
                          <a:lnTo>
                            <a:pt x="34" y="60"/>
                          </a:lnTo>
                          <a:lnTo>
                            <a:pt x="30" y="63"/>
                          </a:lnTo>
                          <a:lnTo>
                            <a:pt x="30" y="51"/>
                          </a:lnTo>
                          <a:lnTo>
                            <a:pt x="24" y="42"/>
                          </a:lnTo>
                          <a:lnTo>
                            <a:pt x="11" y="37"/>
                          </a:lnTo>
                          <a:lnTo>
                            <a:pt x="0" y="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2" name="Freeform 137"/>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293" name="Freeform 138"/>
                    <p:cNvSpPr>
                      <a:spLocks/>
                    </p:cNvSpPr>
                    <p:nvPr/>
                  </p:nvSpPr>
                  <p:spPr bwMode="auto">
                    <a:xfrm>
                      <a:off x="2762" y="3188"/>
                      <a:ext cx="85" cy="66"/>
                    </a:xfrm>
                    <a:custGeom>
                      <a:avLst/>
                      <a:gdLst>
                        <a:gd name="T0" fmla="*/ 71 w 594"/>
                        <a:gd name="T1" fmla="*/ 7 h 398"/>
                        <a:gd name="T2" fmla="*/ 65 w 594"/>
                        <a:gd name="T3" fmla="*/ 7 h 398"/>
                        <a:gd name="T4" fmla="*/ 72 w 594"/>
                        <a:gd name="T5" fmla="*/ 13 h 398"/>
                        <a:gd name="T6" fmla="*/ 75 w 594"/>
                        <a:gd name="T7" fmla="*/ 22 h 398"/>
                        <a:gd name="T8" fmla="*/ 76 w 594"/>
                        <a:gd name="T9" fmla="*/ 32 h 398"/>
                        <a:gd name="T10" fmla="*/ 72 w 594"/>
                        <a:gd name="T11" fmla="*/ 41 h 398"/>
                        <a:gd name="T12" fmla="*/ 66 w 594"/>
                        <a:gd name="T13" fmla="*/ 49 h 398"/>
                        <a:gd name="T14" fmla="*/ 57 w 594"/>
                        <a:gd name="T15" fmla="*/ 55 h 398"/>
                        <a:gd name="T16" fmla="*/ 46 w 594"/>
                        <a:gd name="T17" fmla="*/ 57 h 398"/>
                        <a:gd name="T18" fmla="*/ 35 w 594"/>
                        <a:gd name="T19" fmla="*/ 56 h 398"/>
                        <a:gd name="T20" fmla="*/ 25 w 594"/>
                        <a:gd name="T21" fmla="*/ 52 h 398"/>
                        <a:gd name="T22" fmla="*/ 17 w 594"/>
                        <a:gd name="T23" fmla="*/ 46 h 398"/>
                        <a:gd name="T24" fmla="*/ 12 w 594"/>
                        <a:gd name="T25" fmla="*/ 37 h 398"/>
                        <a:gd name="T26" fmla="*/ 9 w 594"/>
                        <a:gd name="T27" fmla="*/ 27 h 398"/>
                        <a:gd name="T28" fmla="*/ 11 w 594"/>
                        <a:gd name="T29" fmla="*/ 18 h 398"/>
                        <a:gd name="T30" fmla="*/ 16 w 594"/>
                        <a:gd name="T31" fmla="*/ 9 h 398"/>
                        <a:gd name="T32" fmla="*/ 24 w 594"/>
                        <a:gd name="T33" fmla="*/ 6 h 398"/>
                        <a:gd name="T34" fmla="*/ 33 w 594"/>
                        <a:gd name="T35" fmla="*/ 6 h 398"/>
                        <a:gd name="T36" fmla="*/ 17 w 594"/>
                        <a:gd name="T37" fmla="*/ 1 h 398"/>
                        <a:gd name="T38" fmla="*/ 12 w 594"/>
                        <a:gd name="T39" fmla="*/ 0 h 398"/>
                        <a:gd name="T40" fmla="*/ 5 w 594"/>
                        <a:gd name="T41" fmla="*/ 8 h 398"/>
                        <a:gd name="T42" fmla="*/ 1 w 594"/>
                        <a:gd name="T43" fmla="*/ 19 h 398"/>
                        <a:gd name="T44" fmla="*/ 0 w 594"/>
                        <a:gd name="T45" fmla="*/ 30 h 398"/>
                        <a:gd name="T46" fmla="*/ 3 w 594"/>
                        <a:gd name="T47" fmla="*/ 41 h 398"/>
                        <a:gd name="T48" fmla="*/ 9 w 594"/>
                        <a:gd name="T49" fmla="*/ 51 h 398"/>
                        <a:gd name="T50" fmla="*/ 18 w 594"/>
                        <a:gd name="T51" fmla="*/ 59 h 398"/>
                        <a:gd name="T52" fmla="*/ 29 w 594"/>
                        <a:gd name="T53" fmla="*/ 64 h 398"/>
                        <a:gd name="T54" fmla="*/ 41 w 594"/>
                        <a:gd name="T55" fmla="*/ 66 h 398"/>
                        <a:gd name="T56" fmla="*/ 54 w 594"/>
                        <a:gd name="T57" fmla="*/ 65 h 398"/>
                        <a:gd name="T58" fmla="*/ 65 w 594"/>
                        <a:gd name="T59" fmla="*/ 61 h 398"/>
                        <a:gd name="T60" fmla="*/ 75 w 594"/>
                        <a:gd name="T61" fmla="*/ 53 h 398"/>
                        <a:gd name="T62" fmla="*/ 82 w 594"/>
                        <a:gd name="T63" fmla="*/ 44 h 398"/>
                        <a:gd name="T64" fmla="*/ 85 w 594"/>
                        <a:gd name="T65" fmla="*/ 33 h 398"/>
                        <a:gd name="T66" fmla="*/ 85 w 594"/>
                        <a:gd name="T67" fmla="*/ 23 h 398"/>
                        <a:gd name="T68" fmla="*/ 82 w 594"/>
                        <a:gd name="T69" fmla="*/ 12 h 398"/>
                        <a:gd name="T70" fmla="*/ 81 w 594"/>
                        <a:gd name="T71" fmla="*/ 10 h 398"/>
                        <a:gd name="T72" fmla="*/ 71 w 594"/>
                        <a:gd name="T73" fmla="*/ 7 h 3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4"/>
                        <a:gd name="T112" fmla="*/ 0 h 398"/>
                        <a:gd name="T113" fmla="*/ 594 w 594"/>
                        <a:gd name="T114" fmla="*/ 398 h 39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4" h="398">
                          <a:moveTo>
                            <a:pt x="497" y="45"/>
                          </a:moveTo>
                          <a:lnTo>
                            <a:pt x="451" y="45"/>
                          </a:lnTo>
                          <a:lnTo>
                            <a:pt x="501" y="80"/>
                          </a:lnTo>
                          <a:lnTo>
                            <a:pt x="526" y="133"/>
                          </a:lnTo>
                          <a:lnTo>
                            <a:pt x="528" y="192"/>
                          </a:lnTo>
                          <a:lnTo>
                            <a:pt x="505" y="250"/>
                          </a:lnTo>
                          <a:lnTo>
                            <a:pt x="461" y="295"/>
                          </a:lnTo>
                          <a:lnTo>
                            <a:pt x="396" y="329"/>
                          </a:lnTo>
                          <a:lnTo>
                            <a:pt x="322" y="345"/>
                          </a:lnTo>
                          <a:lnTo>
                            <a:pt x="248" y="338"/>
                          </a:lnTo>
                          <a:lnTo>
                            <a:pt x="176" y="315"/>
                          </a:lnTo>
                          <a:lnTo>
                            <a:pt x="120" y="278"/>
                          </a:lnTo>
                          <a:lnTo>
                            <a:pt x="82" y="226"/>
                          </a:lnTo>
                          <a:lnTo>
                            <a:pt x="66" y="165"/>
                          </a:lnTo>
                          <a:lnTo>
                            <a:pt x="77" y="108"/>
                          </a:lnTo>
                          <a:lnTo>
                            <a:pt x="109" y="56"/>
                          </a:lnTo>
                          <a:lnTo>
                            <a:pt x="165" y="38"/>
                          </a:lnTo>
                          <a:lnTo>
                            <a:pt x="234" y="38"/>
                          </a:lnTo>
                          <a:lnTo>
                            <a:pt x="116" y="6"/>
                          </a:lnTo>
                          <a:lnTo>
                            <a:pt x="87" y="0"/>
                          </a:lnTo>
                          <a:lnTo>
                            <a:pt x="35" y="49"/>
                          </a:lnTo>
                          <a:lnTo>
                            <a:pt x="5" y="113"/>
                          </a:lnTo>
                          <a:lnTo>
                            <a:pt x="0" y="179"/>
                          </a:lnTo>
                          <a:lnTo>
                            <a:pt x="21" y="245"/>
                          </a:lnTo>
                          <a:lnTo>
                            <a:pt x="66" y="305"/>
                          </a:lnTo>
                          <a:lnTo>
                            <a:pt x="129" y="353"/>
                          </a:lnTo>
                          <a:lnTo>
                            <a:pt x="205" y="383"/>
                          </a:lnTo>
                          <a:lnTo>
                            <a:pt x="288" y="398"/>
                          </a:lnTo>
                          <a:lnTo>
                            <a:pt x="376" y="390"/>
                          </a:lnTo>
                          <a:lnTo>
                            <a:pt x="456" y="365"/>
                          </a:lnTo>
                          <a:lnTo>
                            <a:pt x="522" y="322"/>
                          </a:lnTo>
                          <a:lnTo>
                            <a:pt x="570" y="266"/>
                          </a:lnTo>
                          <a:lnTo>
                            <a:pt x="594" y="200"/>
                          </a:lnTo>
                          <a:lnTo>
                            <a:pt x="594" y="136"/>
                          </a:lnTo>
                          <a:lnTo>
                            <a:pt x="571" y="70"/>
                          </a:lnTo>
                          <a:lnTo>
                            <a:pt x="565" y="59"/>
                          </a:lnTo>
                          <a:lnTo>
                            <a:pt x="497" y="4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4" name="Freeform 139"/>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295" name="Freeform 140"/>
                    <p:cNvSpPr>
                      <a:spLocks/>
                    </p:cNvSpPr>
                    <p:nvPr/>
                  </p:nvSpPr>
                  <p:spPr bwMode="auto">
                    <a:xfrm>
                      <a:off x="2761" y="3189"/>
                      <a:ext cx="79" cy="86"/>
                    </a:xfrm>
                    <a:custGeom>
                      <a:avLst/>
                      <a:gdLst>
                        <a:gd name="T0" fmla="*/ 35 w 556"/>
                        <a:gd name="T1" fmla="*/ 33 h 518"/>
                        <a:gd name="T2" fmla="*/ 19 w 556"/>
                        <a:gd name="T3" fmla="*/ 14 h 518"/>
                        <a:gd name="T4" fmla="*/ 17 w 556"/>
                        <a:gd name="T5" fmla="*/ 8 h 518"/>
                        <a:gd name="T6" fmla="*/ 27 w 556"/>
                        <a:gd name="T7" fmla="*/ 4 h 518"/>
                        <a:gd name="T8" fmla="*/ 31 w 556"/>
                        <a:gd name="T9" fmla="*/ 6 h 518"/>
                        <a:gd name="T10" fmla="*/ 38 w 556"/>
                        <a:gd name="T11" fmla="*/ 6 h 518"/>
                        <a:gd name="T12" fmla="*/ 42 w 556"/>
                        <a:gd name="T13" fmla="*/ 6 h 518"/>
                        <a:gd name="T14" fmla="*/ 49 w 556"/>
                        <a:gd name="T15" fmla="*/ 5 h 518"/>
                        <a:gd name="T16" fmla="*/ 58 w 556"/>
                        <a:gd name="T17" fmla="*/ 19 h 518"/>
                        <a:gd name="T18" fmla="*/ 58 w 556"/>
                        <a:gd name="T19" fmla="*/ 27 h 518"/>
                        <a:gd name="T20" fmla="*/ 62 w 556"/>
                        <a:gd name="T21" fmla="*/ 27 h 518"/>
                        <a:gd name="T22" fmla="*/ 67 w 556"/>
                        <a:gd name="T23" fmla="*/ 18 h 518"/>
                        <a:gd name="T24" fmla="*/ 71 w 556"/>
                        <a:gd name="T25" fmla="*/ 16 h 518"/>
                        <a:gd name="T26" fmla="*/ 69 w 556"/>
                        <a:gd name="T27" fmla="*/ 27 h 518"/>
                        <a:gd name="T28" fmla="*/ 64 w 556"/>
                        <a:gd name="T29" fmla="*/ 35 h 518"/>
                        <a:gd name="T30" fmla="*/ 76 w 556"/>
                        <a:gd name="T31" fmla="*/ 35 h 518"/>
                        <a:gd name="T32" fmla="*/ 79 w 556"/>
                        <a:gd name="T33" fmla="*/ 32 h 518"/>
                        <a:gd name="T34" fmla="*/ 76 w 556"/>
                        <a:gd name="T35" fmla="*/ 36 h 518"/>
                        <a:gd name="T36" fmla="*/ 73 w 556"/>
                        <a:gd name="T37" fmla="*/ 39 h 518"/>
                        <a:gd name="T38" fmla="*/ 66 w 556"/>
                        <a:gd name="T39" fmla="*/ 41 h 518"/>
                        <a:gd name="T40" fmla="*/ 74 w 556"/>
                        <a:gd name="T41" fmla="*/ 41 h 518"/>
                        <a:gd name="T42" fmla="*/ 66 w 556"/>
                        <a:gd name="T43" fmla="*/ 44 h 518"/>
                        <a:gd name="T44" fmla="*/ 49 w 556"/>
                        <a:gd name="T45" fmla="*/ 54 h 518"/>
                        <a:gd name="T46" fmla="*/ 42 w 556"/>
                        <a:gd name="T47" fmla="*/ 60 h 518"/>
                        <a:gd name="T48" fmla="*/ 39 w 556"/>
                        <a:gd name="T49" fmla="*/ 64 h 518"/>
                        <a:gd name="T50" fmla="*/ 39 w 556"/>
                        <a:gd name="T51" fmla="*/ 66 h 518"/>
                        <a:gd name="T52" fmla="*/ 39 w 556"/>
                        <a:gd name="T53" fmla="*/ 66 h 518"/>
                        <a:gd name="T54" fmla="*/ 36 w 556"/>
                        <a:gd name="T55" fmla="*/ 65 h 518"/>
                        <a:gd name="T56" fmla="*/ 37 w 556"/>
                        <a:gd name="T57" fmla="*/ 54 h 518"/>
                        <a:gd name="T58" fmla="*/ 27 w 556"/>
                        <a:gd name="T59" fmla="*/ 55 h 518"/>
                        <a:gd name="T60" fmla="*/ 10 w 556"/>
                        <a:gd name="T61" fmla="*/ 72 h 518"/>
                        <a:gd name="T62" fmla="*/ 0 w 556"/>
                        <a:gd name="T63" fmla="*/ 86 h 518"/>
                        <a:gd name="T64" fmla="*/ 4 w 556"/>
                        <a:gd name="T65" fmla="*/ 77 h 518"/>
                        <a:gd name="T66" fmla="*/ 14 w 556"/>
                        <a:gd name="T67" fmla="*/ 61 h 518"/>
                        <a:gd name="T68" fmla="*/ 26 w 556"/>
                        <a:gd name="T69" fmla="*/ 45 h 518"/>
                        <a:gd name="T70" fmla="*/ 38 w 556"/>
                        <a:gd name="T71" fmla="*/ 40 h 5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56"/>
                        <a:gd name="T109" fmla="*/ 0 h 518"/>
                        <a:gd name="T110" fmla="*/ 556 w 556"/>
                        <a:gd name="T111" fmla="*/ 518 h 5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56" h="518">
                          <a:moveTo>
                            <a:pt x="269" y="239"/>
                          </a:moveTo>
                          <a:lnTo>
                            <a:pt x="244" y="197"/>
                          </a:lnTo>
                          <a:lnTo>
                            <a:pt x="185" y="134"/>
                          </a:lnTo>
                          <a:lnTo>
                            <a:pt x="133" y="84"/>
                          </a:lnTo>
                          <a:lnTo>
                            <a:pt x="94" y="19"/>
                          </a:lnTo>
                          <a:lnTo>
                            <a:pt x="122" y="50"/>
                          </a:lnTo>
                          <a:lnTo>
                            <a:pt x="138" y="0"/>
                          </a:lnTo>
                          <a:lnTo>
                            <a:pt x="193" y="24"/>
                          </a:lnTo>
                          <a:lnTo>
                            <a:pt x="202" y="24"/>
                          </a:lnTo>
                          <a:lnTo>
                            <a:pt x="215" y="39"/>
                          </a:lnTo>
                          <a:lnTo>
                            <a:pt x="223" y="24"/>
                          </a:lnTo>
                          <a:lnTo>
                            <a:pt x="264" y="39"/>
                          </a:lnTo>
                          <a:lnTo>
                            <a:pt x="277" y="32"/>
                          </a:lnTo>
                          <a:lnTo>
                            <a:pt x="294" y="39"/>
                          </a:lnTo>
                          <a:lnTo>
                            <a:pt x="324" y="32"/>
                          </a:lnTo>
                          <a:lnTo>
                            <a:pt x="347" y="32"/>
                          </a:lnTo>
                          <a:lnTo>
                            <a:pt x="385" y="80"/>
                          </a:lnTo>
                          <a:lnTo>
                            <a:pt x="406" y="115"/>
                          </a:lnTo>
                          <a:lnTo>
                            <a:pt x="408" y="144"/>
                          </a:lnTo>
                          <a:lnTo>
                            <a:pt x="408" y="163"/>
                          </a:lnTo>
                          <a:lnTo>
                            <a:pt x="400" y="183"/>
                          </a:lnTo>
                          <a:lnTo>
                            <a:pt x="436" y="163"/>
                          </a:lnTo>
                          <a:lnTo>
                            <a:pt x="457" y="138"/>
                          </a:lnTo>
                          <a:lnTo>
                            <a:pt x="471" y="109"/>
                          </a:lnTo>
                          <a:lnTo>
                            <a:pt x="488" y="65"/>
                          </a:lnTo>
                          <a:lnTo>
                            <a:pt x="503" y="99"/>
                          </a:lnTo>
                          <a:lnTo>
                            <a:pt x="503" y="132"/>
                          </a:lnTo>
                          <a:lnTo>
                            <a:pt x="484" y="161"/>
                          </a:lnTo>
                          <a:lnTo>
                            <a:pt x="468" y="188"/>
                          </a:lnTo>
                          <a:lnTo>
                            <a:pt x="449" y="209"/>
                          </a:lnTo>
                          <a:lnTo>
                            <a:pt x="505" y="201"/>
                          </a:lnTo>
                          <a:lnTo>
                            <a:pt x="532" y="209"/>
                          </a:lnTo>
                          <a:lnTo>
                            <a:pt x="545" y="204"/>
                          </a:lnTo>
                          <a:lnTo>
                            <a:pt x="556" y="194"/>
                          </a:lnTo>
                          <a:lnTo>
                            <a:pt x="549" y="206"/>
                          </a:lnTo>
                          <a:lnTo>
                            <a:pt x="532" y="218"/>
                          </a:lnTo>
                          <a:lnTo>
                            <a:pt x="521" y="225"/>
                          </a:lnTo>
                          <a:lnTo>
                            <a:pt x="511" y="233"/>
                          </a:lnTo>
                          <a:lnTo>
                            <a:pt x="474" y="243"/>
                          </a:lnTo>
                          <a:lnTo>
                            <a:pt x="468" y="248"/>
                          </a:lnTo>
                          <a:lnTo>
                            <a:pt x="490" y="250"/>
                          </a:lnTo>
                          <a:lnTo>
                            <a:pt x="518" y="244"/>
                          </a:lnTo>
                          <a:lnTo>
                            <a:pt x="503" y="253"/>
                          </a:lnTo>
                          <a:lnTo>
                            <a:pt x="466" y="267"/>
                          </a:lnTo>
                          <a:lnTo>
                            <a:pt x="389" y="286"/>
                          </a:lnTo>
                          <a:lnTo>
                            <a:pt x="346" y="326"/>
                          </a:lnTo>
                          <a:lnTo>
                            <a:pt x="307" y="355"/>
                          </a:lnTo>
                          <a:lnTo>
                            <a:pt x="294" y="362"/>
                          </a:lnTo>
                          <a:lnTo>
                            <a:pt x="283" y="377"/>
                          </a:lnTo>
                          <a:lnTo>
                            <a:pt x="273" y="384"/>
                          </a:lnTo>
                          <a:lnTo>
                            <a:pt x="267" y="393"/>
                          </a:lnTo>
                          <a:lnTo>
                            <a:pt x="271" y="396"/>
                          </a:lnTo>
                          <a:lnTo>
                            <a:pt x="277" y="397"/>
                          </a:lnTo>
                          <a:lnTo>
                            <a:pt x="272" y="398"/>
                          </a:lnTo>
                          <a:lnTo>
                            <a:pt x="257" y="398"/>
                          </a:lnTo>
                          <a:lnTo>
                            <a:pt x="251" y="392"/>
                          </a:lnTo>
                          <a:lnTo>
                            <a:pt x="248" y="365"/>
                          </a:lnTo>
                          <a:lnTo>
                            <a:pt x="261" y="326"/>
                          </a:lnTo>
                          <a:lnTo>
                            <a:pt x="264" y="303"/>
                          </a:lnTo>
                          <a:lnTo>
                            <a:pt x="190" y="331"/>
                          </a:lnTo>
                          <a:lnTo>
                            <a:pt x="111" y="384"/>
                          </a:lnTo>
                          <a:lnTo>
                            <a:pt x="67" y="432"/>
                          </a:lnTo>
                          <a:lnTo>
                            <a:pt x="47" y="472"/>
                          </a:lnTo>
                          <a:lnTo>
                            <a:pt x="0" y="518"/>
                          </a:lnTo>
                          <a:lnTo>
                            <a:pt x="40" y="464"/>
                          </a:lnTo>
                          <a:lnTo>
                            <a:pt x="30" y="464"/>
                          </a:lnTo>
                          <a:lnTo>
                            <a:pt x="66" y="419"/>
                          </a:lnTo>
                          <a:lnTo>
                            <a:pt x="101" y="365"/>
                          </a:lnTo>
                          <a:lnTo>
                            <a:pt x="158" y="296"/>
                          </a:lnTo>
                          <a:lnTo>
                            <a:pt x="185" y="274"/>
                          </a:lnTo>
                          <a:lnTo>
                            <a:pt x="222" y="257"/>
                          </a:lnTo>
                          <a:lnTo>
                            <a:pt x="269" y="2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6" name="Freeform 141"/>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297" name="Freeform 142"/>
                    <p:cNvSpPr>
                      <a:spLocks/>
                    </p:cNvSpPr>
                    <p:nvPr/>
                  </p:nvSpPr>
                  <p:spPr bwMode="auto">
                    <a:xfrm>
                      <a:off x="2793" y="3235"/>
                      <a:ext cx="12" cy="11"/>
                    </a:xfrm>
                    <a:custGeom>
                      <a:avLst/>
                      <a:gdLst>
                        <a:gd name="T0" fmla="*/ 4 w 86"/>
                        <a:gd name="T1" fmla="*/ 11 h 68"/>
                        <a:gd name="T2" fmla="*/ 6 w 86"/>
                        <a:gd name="T3" fmla="*/ 7 h 68"/>
                        <a:gd name="T4" fmla="*/ 8 w 86"/>
                        <a:gd name="T5" fmla="*/ 7 h 68"/>
                        <a:gd name="T6" fmla="*/ 9 w 86"/>
                        <a:gd name="T7" fmla="*/ 7 h 68"/>
                        <a:gd name="T8" fmla="*/ 12 w 86"/>
                        <a:gd name="T9" fmla="*/ 5 h 68"/>
                        <a:gd name="T10" fmla="*/ 11 w 86"/>
                        <a:gd name="T11" fmla="*/ 1 h 68"/>
                        <a:gd name="T12" fmla="*/ 8 w 86"/>
                        <a:gd name="T13" fmla="*/ 0 h 68"/>
                        <a:gd name="T14" fmla="*/ 5 w 86"/>
                        <a:gd name="T15" fmla="*/ 0 h 68"/>
                        <a:gd name="T16" fmla="*/ 2 w 86"/>
                        <a:gd name="T17" fmla="*/ 1 h 68"/>
                        <a:gd name="T18" fmla="*/ 0 w 86"/>
                        <a:gd name="T19" fmla="*/ 4 h 68"/>
                        <a:gd name="T20" fmla="*/ 0 w 86"/>
                        <a:gd name="T21" fmla="*/ 7 h 68"/>
                        <a:gd name="T22" fmla="*/ 2 w 86"/>
                        <a:gd name="T23" fmla="*/ 10 h 68"/>
                        <a:gd name="T24" fmla="*/ 4 w 86"/>
                        <a:gd name="T25" fmla="*/ 11 h 68"/>
                        <a:gd name="T26" fmla="*/ 4 w 86"/>
                        <a:gd name="T27" fmla="*/ 11 h 6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6"/>
                        <a:gd name="T43" fmla="*/ 0 h 68"/>
                        <a:gd name="T44" fmla="*/ 86 w 86"/>
                        <a:gd name="T45" fmla="*/ 68 h 6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6" h="68">
                          <a:moveTo>
                            <a:pt x="32" y="67"/>
                          </a:moveTo>
                          <a:lnTo>
                            <a:pt x="41" y="43"/>
                          </a:lnTo>
                          <a:lnTo>
                            <a:pt x="59" y="43"/>
                          </a:lnTo>
                          <a:lnTo>
                            <a:pt x="68" y="43"/>
                          </a:lnTo>
                          <a:lnTo>
                            <a:pt x="86" y="33"/>
                          </a:lnTo>
                          <a:lnTo>
                            <a:pt x="81" y="9"/>
                          </a:lnTo>
                          <a:lnTo>
                            <a:pt x="58" y="0"/>
                          </a:lnTo>
                          <a:lnTo>
                            <a:pt x="34" y="0"/>
                          </a:lnTo>
                          <a:lnTo>
                            <a:pt x="13" y="9"/>
                          </a:lnTo>
                          <a:lnTo>
                            <a:pt x="1" y="23"/>
                          </a:lnTo>
                          <a:lnTo>
                            <a:pt x="0" y="43"/>
                          </a:lnTo>
                          <a:lnTo>
                            <a:pt x="13" y="62"/>
                          </a:lnTo>
                          <a:lnTo>
                            <a:pt x="27" y="68"/>
                          </a:lnTo>
                          <a:lnTo>
                            <a:pt x="32" y="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8" name="Freeform 143"/>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299" name="Freeform 144"/>
                    <p:cNvSpPr>
                      <a:spLocks/>
                    </p:cNvSpPr>
                    <p:nvPr/>
                  </p:nvSpPr>
                  <p:spPr bwMode="auto">
                    <a:xfrm>
                      <a:off x="2424" y="3518"/>
                      <a:ext cx="9" cy="49"/>
                    </a:xfrm>
                    <a:custGeom>
                      <a:avLst/>
                      <a:gdLst>
                        <a:gd name="T0" fmla="*/ 9 w 59"/>
                        <a:gd name="T1" fmla="*/ 49 h 294"/>
                        <a:gd name="T2" fmla="*/ 3 w 59"/>
                        <a:gd name="T3" fmla="*/ 48 h 294"/>
                        <a:gd name="T4" fmla="*/ 2 w 59"/>
                        <a:gd name="T5" fmla="*/ 39 h 294"/>
                        <a:gd name="T6" fmla="*/ 0 w 59"/>
                        <a:gd name="T7" fmla="*/ 24 h 294"/>
                        <a:gd name="T8" fmla="*/ 7 w 59"/>
                        <a:gd name="T9" fmla="*/ 0 h 294"/>
                        <a:gd name="T10" fmla="*/ 0 60000 65536"/>
                        <a:gd name="T11" fmla="*/ 0 60000 65536"/>
                        <a:gd name="T12" fmla="*/ 0 60000 65536"/>
                        <a:gd name="T13" fmla="*/ 0 60000 65536"/>
                        <a:gd name="T14" fmla="*/ 0 60000 65536"/>
                        <a:gd name="T15" fmla="*/ 0 w 59"/>
                        <a:gd name="T16" fmla="*/ 0 h 294"/>
                        <a:gd name="T17" fmla="*/ 59 w 59"/>
                        <a:gd name="T18" fmla="*/ 294 h 294"/>
                      </a:gdLst>
                      <a:ahLst/>
                      <a:cxnLst>
                        <a:cxn ang="T10">
                          <a:pos x="T0" y="T1"/>
                        </a:cxn>
                        <a:cxn ang="T11">
                          <a:pos x="T2" y="T3"/>
                        </a:cxn>
                        <a:cxn ang="T12">
                          <a:pos x="T4" y="T5"/>
                        </a:cxn>
                        <a:cxn ang="T13">
                          <a:pos x="T6" y="T7"/>
                        </a:cxn>
                        <a:cxn ang="T14">
                          <a:pos x="T8" y="T9"/>
                        </a:cxn>
                      </a:cxnLst>
                      <a:rect l="T15" t="T16" r="T17" b="T18"/>
                      <a:pathLst>
                        <a:path w="59" h="294">
                          <a:moveTo>
                            <a:pt x="59" y="294"/>
                          </a:moveTo>
                          <a:lnTo>
                            <a:pt x="21" y="290"/>
                          </a:lnTo>
                          <a:lnTo>
                            <a:pt x="11" y="237"/>
                          </a:lnTo>
                          <a:lnTo>
                            <a:pt x="0" y="143"/>
                          </a:lnTo>
                          <a:lnTo>
                            <a:pt x="4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0" name="Freeform 145"/>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1" name="Freeform 146"/>
                    <p:cNvSpPr>
                      <a:spLocks/>
                    </p:cNvSpPr>
                    <p:nvPr/>
                  </p:nvSpPr>
                  <p:spPr bwMode="auto">
                    <a:xfrm>
                      <a:off x="2702" y="3161"/>
                      <a:ext cx="50" cy="157"/>
                    </a:xfrm>
                    <a:custGeom>
                      <a:avLst/>
                      <a:gdLst>
                        <a:gd name="T0" fmla="*/ 50 w 349"/>
                        <a:gd name="T1" fmla="*/ 0 h 938"/>
                        <a:gd name="T2" fmla="*/ 44 w 349"/>
                        <a:gd name="T3" fmla="*/ 29 h 938"/>
                        <a:gd name="T4" fmla="*/ 42 w 349"/>
                        <a:gd name="T5" fmla="*/ 55 h 938"/>
                        <a:gd name="T6" fmla="*/ 42 w 349"/>
                        <a:gd name="T7" fmla="*/ 80 h 938"/>
                        <a:gd name="T8" fmla="*/ 31 w 349"/>
                        <a:gd name="T9" fmla="*/ 115 h 938"/>
                        <a:gd name="T10" fmla="*/ 28 w 349"/>
                        <a:gd name="T11" fmla="*/ 125 h 938"/>
                        <a:gd name="T12" fmla="*/ 25 w 349"/>
                        <a:gd name="T13" fmla="*/ 132 h 938"/>
                        <a:gd name="T14" fmla="*/ 14 w 349"/>
                        <a:gd name="T15" fmla="*/ 141 h 938"/>
                        <a:gd name="T16" fmla="*/ 0 w 349"/>
                        <a:gd name="T17" fmla="*/ 157 h 9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49"/>
                        <a:gd name="T28" fmla="*/ 0 h 938"/>
                        <a:gd name="T29" fmla="*/ 349 w 349"/>
                        <a:gd name="T30" fmla="*/ 938 h 9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49" h="938">
                          <a:moveTo>
                            <a:pt x="349" y="0"/>
                          </a:moveTo>
                          <a:lnTo>
                            <a:pt x="309" y="175"/>
                          </a:lnTo>
                          <a:lnTo>
                            <a:pt x="290" y="326"/>
                          </a:lnTo>
                          <a:lnTo>
                            <a:pt x="290" y="478"/>
                          </a:lnTo>
                          <a:lnTo>
                            <a:pt x="214" y="689"/>
                          </a:lnTo>
                          <a:lnTo>
                            <a:pt x="195" y="746"/>
                          </a:lnTo>
                          <a:lnTo>
                            <a:pt x="176" y="786"/>
                          </a:lnTo>
                          <a:lnTo>
                            <a:pt x="98" y="841"/>
                          </a:lnTo>
                          <a:lnTo>
                            <a:pt x="0" y="9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2" name="Freeform 147"/>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3" name="Freeform 148"/>
                    <p:cNvSpPr>
                      <a:spLocks/>
                    </p:cNvSpPr>
                    <p:nvPr/>
                  </p:nvSpPr>
                  <p:spPr bwMode="auto">
                    <a:xfrm>
                      <a:off x="2366" y="3385"/>
                      <a:ext cx="64" cy="9"/>
                    </a:xfrm>
                    <a:custGeom>
                      <a:avLst/>
                      <a:gdLst>
                        <a:gd name="T0" fmla="*/ 0 w 448"/>
                        <a:gd name="T1" fmla="*/ 0 h 58"/>
                        <a:gd name="T2" fmla="*/ 14 w 448"/>
                        <a:gd name="T3" fmla="*/ 0 h 58"/>
                        <a:gd name="T4" fmla="*/ 28 w 448"/>
                        <a:gd name="T5" fmla="*/ 0 h 58"/>
                        <a:gd name="T6" fmla="*/ 42 w 448"/>
                        <a:gd name="T7" fmla="*/ 3 h 58"/>
                        <a:gd name="T8" fmla="*/ 53 w 448"/>
                        <a:gd name="T9" fmla="*/ 6 h 58"/>
                        <a:gd name="T10" fmla="*/ 64 w 448"/>
                        <a:gd name="T11" fmla="*/ 9 h 58"/>
                        <a:gd name="T12" fmla="*/ 0 60000 65536"/>
                        <a:gd name="T13" fmla="*/ 0 60000 65536"/>
                        <a:gd name="T14" fmla="*/ 0 60000 65536"/>
                        <a:gd name="T15" fmla="*/ 0 60000 65536"/>
                        <a:gd name="T16" fmla="*/ 0 60000 65536"/>
                        <a:gd name="T17" fmla="*/ 0 60000 65536"/>
                        <a:gd name="T18" fmla="*/ 0 w 448"/>
                        <a:gd name="T19" fmla="*/ 0 h 58"/>
                        <a:gd name="T20" fmla="*/ 448 w 44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448" h="58">
                          <a:moveTo>
                            <a:pt x="0" y="0"/>
                          </a:moveTo>
                          <a:lnTo>
                            <a:pt x="97" y="0"/>
                          </a:lnTo>
                          <a:lnTo>
                            <a:pt x="195" y="0"/>
                          </a:lnTo>
                          <a:lnTo>
                            <a:pt x="292" y="19"/>
                          </a:lnTo>
                          <a:lnTo>
                            <a:pt x="370" y="38"/>
                          </a:lnTo>
                          <a:lnTo>
                            <a:pt x="448"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4" name="Freeform 149"/>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5" name="Freeform 150"/>
                    <p:cNvSpPr>
                      <a:spLocks/>
                    </p:cNvSpPr>
                    <p:nvPr/>
                  </p:nvSpPr>
                  <p:spPr bwMode="auto">
                    <a:xfrm>
                      <a:off x="2385" y="3394"/>
                      <a:ext cx="151" cy="13"/>
                    </a:xfrm>
                    <a:custGeom>
                      <a:avLst/>
                      <a:gdLst>
                        <a:gd name="T0" fmla="*/ 0 w 1052"/>
                        <a:gd name="T1" fmla="*/ 0 h 77"/>
                        <a:gd name="T2" fmla="*/ 11 w 1052"/>
                        <a:gd name="T3" fmla="*/ 6 h 77"/>
                        <a:gd name="T4" fmla="*/ 42 w 1052"/>
                        <a:gd name="T5" fmla="*/ 0 h 77"/>
                        <a:gd name="T6" fmla="*/ 64 w 1052"/>
                        <a:gd name="T7" fmla="*/ 0 h 77"/>
                        <a:gd name="T8" fmla="*/ 78 w 1052"/>
                        <a:gd name="T9" fmla="*/ 6 h 77"/>
                        <a:gd name="T10" fmla="*/ 106 w 1052"/>
                        <a:gd name="T11" fmla="*/ 13 h 77"/>
                        <a:gd name="T12" fmla="*/ 126 w 1052"/>
                        <a:gd name="T13" fmla="*/ 13 h 77"/>
                        <a:gd name="T14" fmla="*/ 137 w 1052"/>
                        <a:gd name="T15" fmla="*/ 13 h 77"/>
                        <a:gd name="T16" fmla="*/ 145 w 1052"/>
                        <a:gd name="T17" fmla="*/ 10 h 77"/>
                        <a:gd name="T18" fmla="*/ 148 w 1052"/>
                        <a:gd name="T19" fmla="*/ 6 h 77"/>
                        <a:gd name="T20" fmla="*/ 151 w 1052"/>
                        <a:gd name="T21" fmla="*/ 6 h 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52"/>
                        <a:gd name="T34" fmla="*/ 0 h 77"/>
                        <a:gd name="T35" fmla="*/ 1052 w 1052"/>
                        <a:gd name="T36" fmla="*/ 77 h 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52" h="77">
                          <a:moveTo>
                            <a:pt x="0" y="0"/>
                          </a:moveTo>
                          <a:lnTo>
                            <a:pt x="78" y="38"/>
                          </a:lnTo>
                          <a:lnTo>
                            <a:pt x="293" y="0"/>
                          </a:lnTo>
                          <a:lnTo>
                            <a:pt x="447" y="0"/>
                          </a:lnTo>
                          <a:lnTo>
                            <a:pt x="544" y="38"/>
                          </a:lnTo>
                          <a:lnTo>
                            <a:pt x="740" y="77"/>
                          </a:lnTo>
                          <a:lnTo>
                            <a:pt x="875" y="77"/>
                          </a:lnTo>
                          <a:lnTo>
                            <a:pt x="954" y="77"/>
                          </a:lnTo>
                          <a:lnTo>
                            <a:pt x="1011" y="58"/>
                          </a:lnTo>
                          <a:lnTo>
                            <a:pt x="1032" y="38"/>
                          </a:lnTo>
                          <a:lnTo>
                            <a:pt x="1052" y="3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6" name="Freeform 151"/>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7" name="Freeform 152"/>
                    <p:cNvSpPr>
                      <a:spLocks/>
                    </p:cNvSpPr>
                    <p:nvPr/>
                  </p:nvSpPr>
                  <p:spPr bwMode="auto">
                    <a:xfrm>
                      <a:off x="2791" y="3334"/>
                      <a:ext cx="25" cy="16"/>
                    </a:xfrm>
                    <a:custGeom>
                      <a:avLst/>
                      <a:gdLst>
                        <a:gd name="T0" fmla="*/ 25 w 175"/>
                        <a:gd name="T1" fmla="*/ 0 h 98"/>
                        <a:gd name="T2" fmla="*/ 14 w 175"/>
                        <a:gd name="T3" fmla="*/ 3 h 98"/>
                        <a:gd name="T4" fmla="*/ 0 w 175"/>
                        <a:gd name="T5" fmla="*/ 16 h 98"/>
                        <a:gd name="T6" fmla="*/ 0 60000 65536"/>
                        <a:gd name="T7" fmla="*/ 0 60000 65536"/>
                        <a:gd name="T8" fmla="*/ 0 60000 65536"/>
                        <a:gd name="T9" fmla="*/ 0 w 175"/>
                        <a:gd name="T10" fmla="*/ 0 h 98"/>
                        <a:gd name="T11" fmla="*/ 175 w 175"/>
                        <a:gd name="T12" fmla="*/ 98 h 98"/>
                      </a:gdLst>
                      <a:ahLst/>
                      <a:cxnLst>
                        <a:cxn ang="T6">
                          <a:pos x="T0" y="T1"/>
                        </a:cxn>
                        <a:cxn ang="T7">
                          <a:pos x="T2" y="T3"/>
                        </a:cxn>
                        <a:cxn ang="T8">
                          <a:pos x="T4" y="T5"/>
                        </a:cxn>
                      </a:cxnLst>
                      <a:rect l="T9" t="T10" r="T11" b="T12"/>
                      <a:pathLst>
                        <a:path w="175" h="98">
                          <a:moveTo>
                            <a:pt x="175" y="0"/>
                          </a:moveTo>
                          <a:lnTo>
                            <a:pt x="96" y="19"/>
                          </a:lnTo>
                          <a:lnTo>
                            <a:pt x="0" y="9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8" name="Freeform 153"/>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09" name="Freeform 154"/>
                    <p:cNvSpPr>
                      <a:spLocks/>
                    </p:cNvSpPr>
                    <p:nvPr/>
                  </p:nvSpPr>
                  <p:spPr bwMode="auto">
                    <a:xfrm>
                      <a:off x="2763" y="3337"/>
                      <a:ext cx="48" cy="179"/>
                    </a:xfrm>
                    <a:custGeom>
                      <a:avLst/>
                      <a:gdLst>
                        <a:gd name="T0" fmla="*/ 42 w 332"/>
                        <a:gd name="T1" fmla="*/ 0 h 1073"/>
                        <a:gd name="T2" fmla="*/ 48 w 332"/>
                        <a:gd name="T3" fmla="*/ 10 h 1073"/>
                        <a:gd name="T4" fmla="*/ 45 w 332"/>
                        <a:gd name="T5" fmla="*/ 29 h 1073"/>
                        <a:gd name="T6" fmla="*/ 37 w 332"/>
                        <a:gd name="T7" fmla="*/ 45 h 1073"/>
                        <a:gd name="T8" fmla="*/ 28 w 332"/>
                        <a:gd name="T9" fmla="*/ 83 h 1073"/>
                        <a:gd name="T10" fmla="*/ 11 w 332"/>
                        <a:gd name="T11" fmla="*/ 128 h 1073"/>
                        <a:gd name="T12" fmla="*/ 0 w 332"/>
                        <a:gd name="T13" fmla="*/ 179 h 1073"/>
                        <a:gd name="T14" fmla="*/ 0 60000 65536"/>
                        <a:gd name="T15" fmla="*/ 0 60000 65536"/>
                        <a:gd name="T16" fmla="*/ 0 60000 65536"/>
                        <a:gd name="T17" fmla="*/ 0 60000 65536"/>
                        <a:gd name="T18" fmla="*/ 0 60000 65536"/>
                        <a:gd name="T19" fmla="*/ 0 60000 65536"/>
                        <a:gd name="T20" fmla="*/ 0 60000 65536"/>
                        <a:gd name="T21" fmla="*/ 0 w 332"/>
                        <a:gd name="T22" fmla="*/ 0 h 1073"/>
                        <a:gd name="T23" fmla="*/ 332 w 332"/>
                        <a:gd name="T24" fmla="*/ 1073 h 10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1073">
                          <a:moveTo>
                            <a:pt x="292" y="0"/>
                          </a:moveTo>
                          <a:lnTo>
                            <a:pt x="332" y="59"/>
                          </a:lnTo>
                          <a:lnTo>
                            <a:pt x="311" y="172"/>
                          </a:lnTo>
                          <a:lnTo>
                            <a:pt x="254" y="267"/>
                          </a:lnTo>
                          <a:lnTo>
                            <a:pt x="196" y="498"/>
                          </a:lnTo>
                          <a:lnTo>
                            <a:pt x="78" y="767"/>
                          </a:lnTo>
                          <a:lnTo>
                            <a:pt x="0" y="107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0" name="Freeform 155"/>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1" name="Freeform 156"/>
                    <p:cNvSpPr>
                      <a:spLocks/>
                    </p:cNvSpPr>
                    <p:nvPr/>
                  </p:nvSpPr>
                  <p:spPr bwMode="auto">
                    <a:xfrm>
                      <a:off x="2700" y="3554"/>
                      <a:ext cx="33" cy="74"/>
                    </a:xfrm>
                    <a:custGeom>
                      <a:avLst/>
                      <a:gdLst>
                        <a:gd name="T0" fmla="*/ 3 w 233"/>
                        <a:gd name="T1" fmla="*/ 74 h 440"/>
                        <a:gd name="T2" fmla="*/ 0 w 233"/>
                        <a:gd name="T3" fmla="*/ 58 h 440"/>
                        <a:gd name="T4" fmla="*/ 11 w 233"/>
                        <a:gd name="T5" fmla="*/ 38 h 440"/>
                        <a:gd name="T6" fmla="*/ 19 w 233"/>
                        <a:gd name="T7" fmla="*/ 22 h 440"/>
                        <a:gd name="T8" fmla="*/ 30 w 233"/>
                        <a:gd name="T9" fmla="*/ 9 h 440"/>
                        <a:gd name="T10" fmla="*/ 33 w 233"/>
                        <a:gd name="T11" fmla="*/ 0 h 440"/>
                        <a:gd name="T12" fmla="*/ 33 w 233"/>
                        <a:gd name="T13" fmla="*/ 3 h 440"/>
                        <a:gd name="T14" fmla="*/ 30 w 233"/>
                        <a:gd name="T15" fmla="*/ 13 h 440"/>
                        <a:gd name="T16" fmla="*/ 0 60000 65536"/>
                        <a:gd name="T17" fmla="*/ 0 60000 65536"/>
                        <a:gd name="T18" fmla="*/ 0 60000 65536"/>
                        <a:gd name="T19" fmla="*/ 0 60000 65536"/>
                        <a:gd name="T20" fmla="*/ 0 60000 65536"/>
                        <a:gd name="T21" fmla="*/ 0 60000 65536"/>
                        <a:gd name="T22" fmla="*/ 0 60000 65536"/>
                        <a:gd name="T23" fmla="*/ 0 60000 65536"/>
                        <a:gd name="T24" fmla="*/ 0 w 233"/>
                        <a:gd name="T25" fmla="*/ 0 h 440"/>
                        <a:gd name="T26" fmla="*/ 233 w 233"/>
                        <a:gd name="T27" fmla="*/ 440 h 4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33" h="440">
                          <a:moveTo>
                            <a:pt x="19" y="440"/>
                          </a:moveTo>
                          <a:lnTo>
                            <a:pt x="0" y="344"/>
                          </a:lnTo>
                          <a:lnTo>
                            <a:pt x="78" y="228"/>
                          </a:lnTo>
                          <a:lnTo>
                            <a:pt x="135" y="133"/>
                          </a:lnTo>
                          <a:lnTo>
                            <a:pt x="214" y="56"/>
                          </a:lnTo>
                          <a:lnTo>
                            <a:pt x="233" y="0"/>
                          </a:lnTo>
                          <a:lnTo>
                            <a:pt x="233" y="18"/>
                          </a:lnTo>
                          <a:lnTo>
                            <a:pt x="214"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2" name="Freeform 157"/>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3" name="Freeform 158"/>
                    <p:cNvSpPr>
                      <a:spLocks/>
                    </p:cNvSpPr>
                    <p:nvPr/>
                  </p:nvSpPr>
                  <p:spPr bwMode="auto">
                    <a:xfrm>
                      <a:off x="2799" y="3378"/>
                      <a:ext cx="31" cy="64"/>
                    </a:xfrm>
                    <a:custGeom>
                      <a:avLst/>
                      <a:gdLst>
                        <a:gd name="T0" fmla="*/ 31 w 213"/>
                        <a:gd name="T1" fmla="*/ 0 h 382"/>
                        <a:gd name="T2" fmla="*/ 25 w 213"/>
                        <a:gd name="T3" fmla="*/ 19 h 382"/>
                        <a:gd name="T4" fmla="*/ 20 w 213"/>
                        <a:gd name="T5" fmla="*/ 32 h 382"/>
                        <a:gd name="T6" fmla="*/ 8 w 213"/>
                        <a:gd name="T7" fmla="*/ 48 h 382"/>
                        <a:gd name="T8" fmla="*/ 0 w 213"/>
                        <a:gd name="T9" fmla="*/ 64 h 382"/>
                        <a:gd name="T10" fmla="*/ 0 60000 65536"/>
                        <a:gd name="T11" fmla="*/ 0 60000 65536"/>
                        <a:gd name="T12" fmla="*/ 0 60000 65536"/>
                        <a:gd name="T13" fmla="*/ 0 60000 65536"/>
                        <a:gd name="T14" fmla="*/ 0 60000 65536"/>
                        <a:gd name="T15" fmla="*/ 0 w 213"/>
                        <a:gd name="T16" fmla="*/ 0 h 382"/>
                        <a:gd name="T17" fmla="*/ 213 w 213"/>
                        <a:gd name="T18" fmla="*/ 382 h 382"/>
                      </a:gdLst>
                      <a:ahLst/>
                      <a:cxnLst>
                        <a:cxn ang="T10">
                          <a:pos x="T0" y="T1"/>
                        </a:cxn>
                        <a:cxn ang="T11">
                          <a:pos x="T2" y="T3"/>
                        </a:cxn>
                        <a:cxn ang="T12">
                          <a:pos x="T4" y="T5"/>
                        </a:cxn>
                        <a:cxn ang="T13">
                          <a:pos x="T6" y="T7"/>
                        </a:cxn>
                        <a:cxn ang="T14">
                          <a:pos x="T8" y="T9"/>
                        </a:cxn>
                      </a:cxnLst>
                      <a:rect l="T15" t="T16" r="T17" b="T18"/>
                      <a:pathLst>
                        <a:path w="213" h="382">
                          <a:moveTo>
                            <a:pt x="213" y="0"/>
                          </a:moveTo>
                          <a:lnTo>
                            <a:pt x="173" y="114"/>
                          </a:lnTo>
                          <a:lnTo>
                            <a:pt x="137" y="193"/>
                          </a:lnTo>
                          <a:lnTo>
                            <a:pt x="57" y="287"/>
                          </a:lnTo>
                          <a:lnTo>
                            <a:pt x="0" y="38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4" name="Freeform 159"/>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5" name="Freeform 160"/>
                    <p:cNvSpPr>
                      <a:spLocks/>
                    </p:cNvSpPr>
                    <p:nvPr/>
                  </p:nvSpPr>
                  <p:spPr bwMode="auto">
                    <a:xfrm>
                      <a:off x="2816" y="3416"/>
                      <a:ext cx="34" cy="96"/>
                    </a:xfrm>
                    <a:custGeom>
                      <a:avLst/>
                      <a:gdLst>
                        <a:gd name="T0" fmla="*/ 0 w 234"/>
                        <a:gd name="T1" fmla="*/ 96 h 575"/>
                        <a:gd name="T2" fmla="*/ 8 w 234"/>
                        <a:gd name="T3" fmla="*/ 74 h 575"/>
                        <a:gd name="T4" fmla="*/ 17 w 234"/>
                        <a:gd name="T5" fmla="*/ 55 h 575"/>
                        <a:gd name="T6" fmla="*/ 23 w 234"/>
                        <a:gd name="T7" fmla="*/ 41 h 575"/>
                        <a:gd name="T8" fmla="*/ 26 w 234"/>
                        <a:gd name="T9" fmla="*/ 29 h 575"/>
                        <a:gd name="T10" fmla="*/ 34 w 234"/>
                        <a:gd name="T11" fmla="*/ 0 h 575"/>
                        <a:gd name="T12" fmla="*/ 31 w 234"/>
                        <a:gd name="T13" fmla="*/ 13 h 575"/>
                        <a:gd name="T14" fmla="*/ 26 w 234"/>
                        <a:gd name="T15" fmla="*/ 23 h 575"/>
                        <a:gd name="T16" fmla="*/ 14 w 234"/>
                        <a:gd name="T17" fmla="*/ 39 h 5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4"/>
                        <a:gd name="T28" fmla="*/ 0 h 575"/>
                        <a:gd name="T29" fmla="*/ 234 w 234"/>
                        <a:gd name="T30" fmla="*/ 575 h 5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4" h="575">
                          <a:moveTo>
                            <a:pt x="0" y="575"/>
                          </a:moveTo>
                          <a:lnTo>
                            <a:pt x="56" y="441"/>
                          </a:lnTo>
                          <a:lnTo>
                            <a:pt x="117" y="327"/>
                          </a:lnTo>
                          <a:lnTo>
                            <a:pt x="155" y="248"/>
                          </a:lnTo>
                          <a:lnTo>
                            <a:pt x="176" y="174"/>
                          </a:lnTo>
                          <a:lnTo>
                            <a:pt x="234" y="0"/>
                          </a:lnTo>
                          <a:lnTo>
                            <a:pt x="214" y="78"/>
                          </a:lnTo>
                          <a:lnTo>
                            <a:pt x="176" y="135"/>
                          </a:lnTo>
                          <a:lnTo>
                            <a:pt x="96" y="2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6" name="Freeform 161"/>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7" name="Freeform 162"/>
                    <p:cNvSpPr>
                      <a:spLocks/>
                    </p:cNvSpPr>
                    <p:nvPr/>
                  </p:nvSpPr>
                  <p:spPr bwMode="auto">
                    <a:xfrm>
                      <a:off x="2763" y="3532"/>
                      <a:ext cx="8" cy="57"/>
                    </a:xfrm>
                    <a:custGeom>
                      <a:avLst/>
                      <a:gdLst>
                        <a:gd name="T0" fmla="*/ 5 w 57"/>
                        <a:gd name="T1" fmla="*/ 0 h 343"/>
                        <a:gd name="T2" fmla="*/ 0 w 57"/>
                        <a:gd name="T3" fmla="*/ 16 h 343"/>
                        <a:gd name="T4" fmla="*/ 8 w 57"/>
                        <a:gd name="T5" fmla="*/ 57 h 343"/>
                        <a:gd name="T6" fmla="*/ 0 60000 65536"/>
                        <a:gd name="T7" fmla="*/ 0 60000 65536"/>
                        <a:gd name="T8" fmla="*/ 0 60000 65536"/>
                        <a:gd name="T9" fmla="*/ 0 w 57"/>
                        <a:gd name="T10" fmla="*/ 0 h 343"/>
                        <a:gd name="T11" fmla="*/ 57 w 57"/>
                        <a:gd name="T12" fmla="*/ 343 h 343"/>
                      </a:gdLst>
                      <a:ahLst/>
                      <a:cxnLst>
                        <a:cxn ang="T6">
                          <a:pos x="T0" y="T1"/>
                        </a:cxn>
                        <a:cxn ang="T7">
                          <a:pos x="T2" y="T3"/>
                        </a:cxn>
                        <a:cxn ang="T8">
                          <a:pos x="T4" y="T5"/>
                        </a:cxn>
                      </a:cxnLst>
                      <a:rect l="T9" t="T10" r="T11" b="T12"/>
                      <a:pathLst>
                        <a:path w="57" h="343">
                          <a:moveTo>
                            <a:pt x="39" y="0"/>
                          </a:moveTo>
                          <a:lnTo>
                            <a:pt x="0" y="95"/>
                          </a:lnTo>
                          <a:lnTo>
                            <a:pt x="57" y="34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8" name="Freeform 163"/>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19" name="Freeform 164"/>
                    <p:cNvSpPr>
                      <a:spLocks/>
                    </p:cNvSpPr>
                    <p:nvPr/>
                  </p:nvSpPr>
                  <p:spPr bwMode="auto">
                    <a:xfrm>
                      <a:off x="2769" y="3493"/>
                      <a:ext cx="44" cy="74"/>
                    </a:xfrm>
                    <a:custGeom>
                      <a:avLst/>
                      <a:gdLst>
                        <a:gd name="T0" fmla="*/ 0 w 313"/>
                        <a:gd name="T1" fmla="*/ 61 h 440"/>
                        <a:gd name="T2" fmla="*/ 5 w 313"/>
                        <a:gd name="T3" fmla="*/ 74 h 440"/>
                        <a:gd name="T4" fmla="*/ 19 w 313"/>
                        <a:gd name="T5" fmla="*/ 52 h 440"/>
                        <a:gd name="T6" fmla="*/ 36 w 313"/>
                        <a:gd name="T7" fmla="*/ 23 h 440"/>
                        <a:gd name="T8" fmla="*/ 44 w 313"/>
                        <a:gd name="T9" fmla="*/ 0 h 440"/>
                        <a:gd name="T10" fmla="*/ 0 60000 65536"/>
                        <a:gd name="T11" fmla="*/ 0 60000 65536"/>
                        <a:gd name="T12" fmla="*/ 0 60000 65536"/>
                        <a:gd name="T13" fmla="*/ 0 60000 65536"/>
                        <a:gd name="T14" fmla="*/ 0 60000 65536"/>
                        <a:gd name="T15" fmla="*/ 0 w 313"/>
                        <a:gd name="T16" fmla="*/ 0 h 440"/>
                        <a:gd name="T17" fmla="*/ 313 w 313"/>
                        <a:gd name="T18" fmla="*/ 440 h 440"/>
                      </a:gdLst>
                      <a:ahLst/>
                      <a:cxnLst>
                        <a:cxn ang="T10">
                          <a:pos x="T0" y="T1"/>
                        </a:cxn>
                        <a:cxn ang="T11">
                          <a:pos x="T2" y="T3"/>
                        </a:cxn>
                        <a:cxn ang="T12">
                          <a:pos x="T4" y="T5"/>
                        </a:cxn>
                        <a:cxn ang="T13">
                          <a:pos x="T6" y="T7"/>
                        </a:cxn>
                        <a:cxn ang="T14">
                          <a:pos x="T8" y="T9"/>
                        </a:cxn>
                      </a:cxnLst>
                      <a:rect l="T15" t="T16" r="T17" b="T18"/>
                      <a:pathLst>
                        <a:path w="313" h="440">
                          <a:moveTo>
                            <a:pt x="0" y="365"/>
                          </a:moveTo>
                          <a:lnTo>
                            <a:pt x="39" y="440"/>
                          </a:lnTo>
                          <a:lnTo>
                            <a:pt x="137" y="308"/>
                          </a:lnTo>
                          <a:lnTo>
                            <a:pt x="253" y="134"/>
                          </a:lnTo>
                          <a:lnTo>
                            <a:pt x="31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0" name="Freeform 165"/>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1" name="Freeform 166"/>
                    <p:cNvSpPr>
                      <a:spLocks/>
                    </p:cNvSpPr>
                    <p:nvPr/>
                  </p:nvSpPr>
                  <p:spPr bwMode="auto">
                    <a:xfrm>
                      <a:off x="2783" y="3557"/>
                      <a:ext cx="19" cy="39"/>
                    </a:xfrm>
                    <a:custGeom>
                      <a:avLst/>
                      <a:gdLst>
                        <a:gd name="T0" fmla="*/ 0 w 135"/>
                        <a:gd name="T1" fmla="*/ 39 h 230"/>
                        <a:gd name="T2" fmla="*/ 8 w 135"/>
                        <a:gd name="T3" fmla="*/ 23 h 230"/>
                        <a:gd name="T4" fmla="*/ 19 w 135"/>
                        <a:gd name="T5" fmla="*/ 0 h 230"/>
                        <a:gd name="T6" fmla="*/ 0 60000 65536"/>
                        <a:gd name="T7" fmla="*/ 0 60000 65536"/>
                        <a:gd name="T8" fmla="*/ 0 60000 65536"/>
                        <a:gd name="T9" fmla="*/ 0 w 135"/>
                        <a:gd name="T10" fmla="*/ 0 h 230"/>
                        <a:gd name="T11" fmla="*/ 135 w 135"/>
                        <a:gd name="T12" fmla="*/ 230 h 230"/>
                      </a:gdLst>
                      <a:ahLst/>
                      <a:cxnLst>
                        <a:cxn ang="T6">
                          <a:pos x="T0" y="T1"/>
                        </a:cxn>
                        <a:cxn ang="T7">
                          <a:pos x="T2" y="T3"/>
                        </a:cxn>
                        <a:cxn ang="T8">
                          <a:pos x="T4" y="T5"/>
                        </a:cxn>
                      </a:cxnLst>
                      <a:rect l="T9" t="T10" r="T11" b="T12"/>
                      <a:pathLst>
                        <a:path w="135" h="230">
                          <a:moveTo>
                            <a:pt x="0" y="230"/>
                          </a:moveTo>
                          <a:lnTo>
                            <a:pt x="60" y="133"/>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2" name="Freeform 167"/>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3" name="Freeform 168"/>
                    <p:cNvSpPr>
                      <a:spLocks/>
                    </p:cNvSpPr>
                    <p:nvPr/>
                  </p:nvSpPr>
                  <p:spPr bwMode="auto">
                    <a:xfrm>
                      <a:off x="2838" y="3519"/>
                      <a:ext cx="22" cy="35"/>
                    </a:xfrm>
                    <a:custGeom>
                      <a:avLst/>
                      <a:gdLst>
                        <a:gd name="T0" fmla="*/ 0 w 155"/>
                        <a:gd name="T1" fmla="*/ 35 h 214"/>
                        <a:gd name="T2" fmla="*/ 14 w 155"/>
                        <a:gd name="T3" fmla="*/ 9 h 214"/>
                        <a:gd name="T4" fmla="*/ 22 w 155"/>
                        <a:gd name="T5" fmla="*/ 0 h 214"/>
                        <a:gd name="T6" fmla="*/ 0 60000 65536"/>
                        <a:gd name="T7" fmla="*/ 0 60000 65536"/>
                        <a:gd name="T8" fmla="*/ 0 60000 65536"/>
                        <a:gd name="T9" fmla="*/ 0 w 155"/>
                        <a:gd name="T10" fmla="*/ 0 h 214"/>
                        <a:gd name="T11" fmla="*/ 155 w 155"/>
                        <a:gd name="T12" fmla="*/ 214 h 214"/>
                      </a:gdLst>
                      <a:ahLst/>
                      <a:cxnLst>
                        <a:cxn ang="T6">
                          <a:pos x="T0" y="T1"/>
                        </a:cxn>
                        <a:cxn ang="T7">
                          <a:pos x="T2" y="T3"/>
                        </a:cxn>
                        <a:cxn ang="T8">
                          <a:pos x="T4" y="T5"/>
                        </a:cxn>
                      </a:cxnLst>
                      <a:rect l="T9" t="T10" r="T11" b="T12"/>
                      <a:pathLst>
                        <a:path w="155" h="214">
                          <a:moveTo>
                            <a:pt x="0" y="214"/>
                          </a:moveTo>
                          <a:lnTo>
                            <a:pt x="97" y="58"/>
                          </a:lnTo>
                          <a:lnTo>
                            <a:pt x="15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4" name="Freeform 169"/>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5" name="Freeform 170"/>
                    <p:cNvSpPr>
                      <a:spLocks/>
                    </p:cNvSpPr>
                    <p:nvPr/>
                  </p:nvSpPr>
                  <p:spPr bwMode="auto">
                    <a:xfrm>
                      <a:off x="2675" y="3487"/>
                      <a:ext cx="2" cy="83"/>
                    </a:xfrm>
                    <a:custGeom>
                      <a:avLst/>
                      <a:gdLst>
                        <a:gd name="T0" fmla="*/ 0 w 20"/>
                        <a:gd name="T1" fmla="*/ 0 h 496"/>
                        <a:gd name="T2" fmla="*/ 0 w 20"/>
                        <a:gd name="T3" fmla="*/ 31 h 496"/>
                        <a:gd name="T4" fmla="*/ 2 w 20"/>
                        <a:gd name="T5" fmla="*/ 61 h 496"/>
                        <a:gd name="T6" fmla="*/ 0 w 20"/>
                        <a:gd name="T7" fmla="*/ 83 h 496"/>
                        <a:gd name="T8" fmla="*/ 0 60000 65536"/>
                        <a:gd name="T9" fmla="*/ 0 60000 65536"/>
                        <a:gd name="T10" fmla="*/ 0 60000 65536"/>
                        <a:gd name="T11" fmla="*/ 0 60000 65536"/>
                        <a:gd name="T12" fmla="*/ 0 w 20"/>
                        <a:gd name="T13" fmla="*/ 0 h 496"/>
                        <a:gd name="T14" fmla="*/ 20 w 20"/>
                        <a:gd name="T15" fmla="*/ 496 h 496"/>
                      </a:gdLst>
                      <a:ahLst/>
                      <a:cxnLst>
                        <a:cxn ang="T8">
                          <a:pos x="T0" y="T1"/>
                        </a:cxn>
                        <a:cxn ang="T9">
                          <a:pos x="T2" y="T3"/>
                        </a:cxn>
                        <a:cxn ang="T10">
                          <a:pos x="T4" y="T5"/>
                        </a:cxn>
                        <a:cxn ang="T11">
                          <a:pos x="T6" y="T7"/>
                        </a:cxn>
                      </a:cxnLst>
                      <a:rect l="T12" t="T13" r="T14" b="T15"/>
                      <a:pathLst>
                        <a:path w="20" h="496">
                          <a:moveTo>
                            <a:pt x="0" y="0"/>
                          </a:moveTo>
                          <a:lnTo>
                            <a:pt x="0" y="188"/>
                          </a:lnTo>
                          <a:lnTo>
                            <a:pt x="20" y="362"/>
                          </a:lnTo>
                          <a:lnTo>
                            <a:pt x="0" y="49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6" name="Freeform 171"/>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7" name="Freeform 172"/>
                    <p:cNvSpPr>
                      <a:spLocks/>
                    </p:cNvSpPr>
                    <p:nvPr/>
                  </p:nvSpPr>
                  <p:spPr bwMode="auto">
                    <a:xfrm>
                      <a:off x="2413" y="3414"/>
                      <a:ext cx="81" cy="31"/>
                    </a:xfrm>
                    <a:custGeom>
                      <a:avLst/>
                      <a:gdLst>
                        <a:gd name="T0" fmla="*/ 0 w 567"/>
                        <a:gd name="T1" fmla="*/ 0 h 192"/>
                        <a:gd name="T2" fmla="*/ 23 w 567"/>
                        <a:gd name="T3" fmla="*/ 9 h 192"/>
                        <a:gd name="T4" fmla="*/ 36 w 567"/>
                        <a:gd name="T5" fmla="*/ 12 h 192"/>
                        <a:gd name="T6" fmla="*/ 56 w 567"/>
                        <a:gd name="T7" fmla="*/ 12 h 192"/>
                        <a:gd name="T8" fmla="*/ 59 w 567"/>
                        <a:gd name="T9" fmla="*/ 12 h 192"/>
                        <a:gd name="T10" fmla="*/ 67 w 567"/>
                        <a:gd name="T11" fmla="*/ 16 h 192"/>
                        <a:gd name="T12" fmla="*/ 73 w 567"/>
                        <a:gd name="T13" fmla="*/ 22 h 192"/>
                        <a:gd name="T14" fmla="*/ 81 w 567"/>
                        <a:gd name="T15" fmla="*/ 31 h 192"/>
                        <a:gd name="T16" fmla="*/ 0 60000 65536"/>
                        <a:gd name="T17" fmla="*/ 0 60000 65536"/>
                        <a:gd name="T18" fmla="*/ 0 60000 65536"/>
                        <a:gd name="T19" fmla="*/ 0 60000 65536"/>
                        <a:gd name="T20" fmla="*/ 0 60000 65536"/>
                        <a:gd name="T21" fmla="*/ 0 60000 65536"/>
                        <a:gd name="T22" fmla="*/ 0 60000 65536"/>
                        <a:gd name="T23" fmla="*/ 0 60000 65536"/>
                        <a:gd name="T24" fmla="*/ 0 w 567"/>
                        <a:gd name="T25" fmla="*/ 0 h 192"/>
                        <a:gd name="T26" fmla="*/ 567 w 567"/>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7" h="192">
                          <a:moveTo>
                            <a:pt x="0" y="0"/>
                          </a:moveTo>
                          <a:lnTo>
                            <a:pt x="159" y="57"/>
                          </a:lnTo>
                          <a:lnTo>
                            <a:pt x="254" y="77"/>
                          </a:lnTo>
                          <a:lnTo>
                            <a:pt x="391" y="77"/>
                          </a:lnTo>
                          <a:lnTo>
                            <a:pt x="411" y="77"/>
                          </a:lnTo>
                          <a:lnTo>
                            <a:pt x="468" y="96"/>
                          </a:lnTo>
                          <a:lnTo>
                            <a:pt x="508" y="134"/>
                          </a:lnTo>
                          <a:lnTo>
                            <a:pt x="567" y="19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8" name="Freeform 173"/>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29" name="Freeform 174"/>
                    <p:cNvSpPr>
                      <a:spLocks/>
                    </p:cNvSpPr>
                    <p:nvPr/>
                  </p:nvSpPr>
                  <p:spPr bwMode="auto">
                    <a:xfrm>
                      <a:off x="2413" y="3458"/>
                      <a:ext cx="67" cy="67"/>
                    </a:xfrm>
                    <a:custGeom>
                      <a:avLst/>
                      <a:gdLst>
                        <a:gd name="T0" fmla="*/ 67 w 468"/>
                        <a:gd name="T1" fmla="*/ 10 h 405"/>
                        <a:gd name="T2" fmla="*/ 42 w 468"/>
                        <a:gd name="T3" fmla="*/ 19 h 405"/>
                        <a:gd name="T4" fmla="*/ 31 w 468"/>
                        <a:gd name="T5" fmla="*/ 26 h 405"/>
                        <a:gd name="T6" fmla="*/ 11 w 468"/>
                        <a:gd name="T7" fmla="*/ 48 h 405"/>
                        <a:gd name="T8" fmla="*/ 0 w 468"/>
                        <a:gd name="T9" fmla="*/ 64 h 405"/>
                        <a:gd name="T10" fmla="*/ 0 w 468"/>
                        <a:gd name="T11" fmla="*/ 67 h 405"/>
                        <a:gd name="T12" fmla="*/ 6 w 468"/>
                        <a:gd name="T13" fmla="*/ 45 h 405"/>
                        <a:gd name="T14" fmla="*/ 14 w 468"/>
                        <a:gd name="T15" fmla="*/ 32 h 405"/>
                        <a:gd name="T16" fmla="*/ 34 w 468"/>
                        <a:gd name="T17" fmla="*/ 13 h 405"/>
                        <a:gd name="T18" fmla="*/ 45 w 468"/>
                        <a:gd name="T19" fmla="*/ 7 h 405"/>
                        <a:gd name="T20" fmla="*/ 56 w 468"/>
                        <a:gd name="T21" fmla="*/ 0 h 405"/>
                        <a:gd name="T22" fmla="*/ 59 w 468"/>
                        <a:gd name="T23" fmla="*/ 3 h 405"/>
                        <a:gd name="T24" fmla="*/ 62 w 468"/>
                        <a:gd name="T25" fmla="*/ 3 h 405"/>
                        <a:gd name="T26" fmla="*/ 65 w 468"/>
                        <a:gd name="T27" fmla="*/ 3 h 4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68"/>
                        <a:gd name="T43" fmla="*/ 0 h 405"/>
                        <a:gd name="T44" fmla="*/ 468 w 468"/>
                        <a:gd name="T45" fmla="*/ 405 h 4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68" h="405">
                          <a:moveTo>
                            <a:pt x="468" y="59"/>
                          </a:moveTo>
                          <a:lnTo>
                            <a:pt x="294" y="116"/>
                          </a:lnTo>
                          <a:lnTo>
                            <a:pt x="216" y="155"/>
                          </a:lnTo>
                          <a:lnTo>
                            <a:pt x="78" y="288"/>
                          </a:lnTo>
                          <a:lnTo>
                            <a:pt x="0" y="385"/>
                          </a:lnTo>
                          <a:lnTo>
                            <a:pt x="0" y="405"/>
                          </a:lnTo>
                          <a:lnTo>
                            <a:pt x="41" y="269"/>
                          </a:lnTo>
                          <a:lnTo>
                            <a:pt x="100" y="193"/>
                          </a:lnTo>
                          <a:lnTo>
                            <a:pt x="234" y="79"/>
                          </a:lnTo>
                          <a:lnTo>
                            <a:pt x="313" y="41"/>
                          </a:lnTo>
                          <a:lnTo>
                            <a:pt x="391" y="0"/>
                          </a:lnTo>
                          <a:lnTo>
                            <a:pt x="411" y="21"/>
                          </a:lnTo>
                          <a:lnTo>
                            <a:pt x="431" y="21"/>
                          </a:lnTo>
                          <a:lnTo>
                            <a:pt x="451" y="2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0" name="Freeform 175"/>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1" name="Freeform 176"/>
                    <p:cNvSpPr>
                      <a:spLocks/>
                    </p:cNvSpPr>
                    <p:nvPr/>
                  </p:nvSpPr>
                  <p:spPr bwMode="auto">
                    <a:xfrm>
                      <a:off x="2763" y="3241"/>
                      <a:ext cx="17" cy="80"/>
                    </a:xfrm>
                    <a:custGeom>
                      <a:avLst/>
                      <a:gdLst>
                        <a:gd name="T0" fmla="*/ 0 w 118"/>
                        <a:gd name="T1" fmla="*/ 0 h 478"/>
                        <a:gd name="T2" fmla="*/ 3 w 118"/>
                        <a:gd name="T3" fmla="*/ 20 h 478"/>
                        <a:gd name="T4" fmla="*/ 14 w 118"/>
                        <a:gd name="T5" fmla="*/ 52 h 478"/>
                        <a:gd name="T6" fmla="*/ 17 w 118"/>
                        <a:gd name="T7" fmla="*/ 80 h 478"/>
                        <a:gd name="T8" fmla="*/ 0 60000 65536"/>
                        <a:gd name="T9" fmla="*/ 0 60000 65536"/>
                        <a:gd name="T10" fmla="*/ 0 60000 65536"/>
                        <a:gd name="T11" fmla="*/ 0 60000 65536"/>
                        <a:gd name="T12" fmla="*/ 0 w 118"/>
                        <a:gd name="T13" fmla="*/ 0 h 478"/>
                        <a:gd name="T14" fmla="*/ 118 w 118"/>
                        <a:gd name="T15" fmla="*/ 478 h 478"/>
                      </a:gdLst>
                      <a:ahLst/>
                      <a:cxnLst>
                        <a:cxn ang="T8">
                          <a:pos x="T0" y="T1"/>
                        </a:cxn>
                        <a:cxn ang="T9">
                          <a:pos x="T2" y="T3"/>
                        </a:cxn>
                        <a:cxn ang="T10">
                          <a:pos x="T4" y="T5"/>
                        </a:cxn>
                        <a:cxn ang="T11">
                          <a:pos x="T6" y="T7"/>
                        </a:cxn>
                      </a:cxnLst>
                      <a:rect l="T12" t="T13" r="T14" b="T15"/>
                      <a:pathLst>
                        <a:path w="118" h="478">
                          <a:moveTo>
                            <a:pt x="0" y="0"/>
                          </a:moveTo>
                          <a:lnTo>
                            <a:pt x="21" y="117"/>
                          </a:lnTo>
                          <a:lnTo>
                            <a:pt x="99" y="308"/>
                          </a:lnTo>
                          <a:lnTo>
                            <a:pt x="118" y="4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2" name="Freeform 177"/>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3" name="Freeform 178"/>
                    <p:cNvSpPr>
                      <a:spLocks/>
                    </p:cNvSpPr>
                    <p:nvPr/>
                  </p:nvSpPr>
                  <p:spPr bwMode="auto">
                    <a:xfrm>
                      <a:off x="2783" y="3331"/>
                      <a:ext cx="5" cy="44"/>
                    </a:xfrm>
                    <a:custGeom>
                      <a:avLst/>
                      <a:gdLst>
                        <a:gd name="T0" fmla="*/ 0 w 40"/>
                        <a:gd name="T1" fmla="*/ 0 h 267"/>
                        <a:gd name="T2" fmla="*/ 0 w 40"/>
                        <a:gd name="T3" fmla="*/ 10 h 267"/>
                        <a:gd name="T4" fmla="*/ 3 w 40"/>
                        <a:gd name="T5" fmla="*/ 25 h 267"/>
                        <a:gd name="T6" fmla="*/ 5 w 40"/>
                        <a:gd name="T7" fmla="*/ 44 h 267"/>
                        <a:gd name="T8" fmla="*/ 0 60000 65536"/>
                        <a:gd name="T9" fmla="*/ 0 60000 65536"/>
                        <a:gd name="T10" fmla="*/ 0 60000 65536"/>
                        <a:gd name="T11" fmla="*/ 0 60000 65536"/>
                        <a:gd name="T12" fmla="*/ 0 w 40"/>
                        <a:gd name="T13" fmla="*/ 0 h 267"/>
                        <a:gd name="T14" fmla="*/ 40 w 40"/>
                        <a:gd name="T15" fmla="*/ 267 h 267"/>
                      </a:gdLst>
                      <a:ahLst/>
                      <a:cxnLst>
                        <a:cxn ang="T8">
                          <a:pos x="T0" y="T1"/>
                        </a:cxn>
                        <a:cxn ang="T9">
                          <a:pos x="T2" y="T3"/>
                        </a:cxn>
                        <a:cxn ang="T10">
                          <a:pos x="T4" y="T5"/>
                        </a:cxn>
                        <a:cxn ang="T11">
                          <a:pos x="T6" y="T7"/>
                        </a:cxn>
                      </a:cxnLst>
                      <a:rect l="T12" t="T13" r="T14" b="T15"/>
                      <a:pathLst>
                        <a:path w="40" h="267">
                          <a:moveTo>
                            <a:pt x="0" y="0"/>
                          </a:moveTo>
                          <a:lnTo>
                            <a:pt x="0" y="58"/>
                          </a:lnTo>
                          <a:lnTo>
                            <a:pt x="21" y="153"/>
                          </a:lnTo>
                          <a:lnTo>
                            <a:pt x="40" y="26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4" name="Freeform 179"/>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5" name="Freeform 180"/>
                    <p:cNvSpPr>
                      <a:spLocks/>
                    </p:cNvSpPr>
                    <p:nvPr/>
                  </p:nvSpPr>
                  <p:spPr bwMode="auto">
                    <a:xfrm>
                      <a:off x="2830" y="3222"/>
                      <a:ext cx="20" cy="86"/>
                    </a:xfrm>
                    <a:custGeom>
                      <a:avLst/>
                      <a:gdLst>
                        <a:gd name="T0" fmla="*/ 0 w 138"/>
                        <a:gd name="T1" fmla="*/ 0 h 517"/>
                        <a:gd name="T2" fmla="*/ 3 w 138"/>
                        <a:gd name="T3" fmla="*/ 35 h 517"/>
                        <a:gd name="T4" fmla="*/ 12 w 138"/>
                        <a:gd name="T5" fmla="*/ 58 h 517"/>
                        <a:gd name="T6" fmla="*/ 17 w 138"/>
                        <a:gd name="T7" fmla="*/ 70 h 517"/>
                        <a:gd name="T8" fmla="*/ 14 w 138"/>
                        <a:gd name="T9" fmla="*/ 86 h 517"/>
                        <a:gd name="T10" fmla="*/ 17 w 138"/>
                        <a:gd name="T11" fmla="*/ 80 h 517"/>
                        <a:gd name="T12" fmla="*/ 20 w 138"/>
                        <a:gd name="T13" fmla="*/ 51 h 517"/>
                        <a:gd name="T14" fmla="*/ 0 60000 65536"/>
                        <a:gd name="T15" fmla="*/ 0 60000 65536"/>
                        <a:gd name="T16" fmla="*/ 0 60000 65536"/>
                        <a:gd name="T17" fmla="*/ 0 60000 65536"/>
                        <a:gd name="T18" fmla="*/ 0 60000 65536"/>
                        <a:gd name="T19" fmla="*/ 0 60000 65536"/>
                        <a:gd name="T20" fmla="*/ 0 60000 65536"/>
                        <a:gd name="T21" fmla="*/ 0 w 138"/>
                        <a:gd name="T22" fmla="*/ 0 h 517"/>
                        <a:gd name="T23" fmla="*/ 138 w 138"/>
                        <a:gd name="T24" fmla="*/ 517 h 51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8" h="517">
                          <a:moveTo>
                            <a:pt x="0" y="0"/>
                          </a:moveTo>
                          <a:lnTo>
                            <a:pt x="21" y="213"/>
                          </a:lnTo>
                          <a:lnTo>
                            <a:pt x="80" y="348"/>
                          </a:lnTo>
                          <a:lnTo>
                            <a:pt x="118" y="423"/>
                          </a:lnTo>
                          <a:lnTo>
                            <a:pt x="98" y="517"/>
                          </a:lnTo>
                          <a:lnTo>
                            <a:pt x="118" y="478"/>
                          </a:lnTo>
                          <a:lnTo>
                            <a:pt x="138" y="30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6" name="Freeform 181"/>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7" name="Freeform 182"/>
                    <p:cNvSpPr>
                      <a:spLocks/>
                    </p:cNvSpPr>
                    <p:nvPr/>
                  </p:nvSpPr>
                  <p:spPr bwMode="auto">
                    <a:xfrm>
                      <a:off x="2852" y="3212"/>
                      <a:ext cx="31" cy="77"/>
                    </a:xfrm>
                    <a:custGeom>
                      <a:avLst/>
                      <a:gdLst>
                        <a:gd name="T0" fmla="*/ 31 w 213"/>
                        <a:gd name="T1" fmla="*/ 0 h 460"/>
                        <a:gd name="T2" fmla="*/ 23 w 213"/>
                        <a:gd name="T3" fmla="*/ 13 h 460"/>
                        <a:gd name="T4" fmla="*/ 11 w 213"/>
                        <a:gd name="T5" fmla="*/ 29 h 460"/>
                        <a:gd name="T6" fmla="*/ 8 w 213"/>
                        <a:gd name="T7" fmla="*/ 42 h 460"/>
                        <a:gd name="T8" fmla="*/ 3 w 213"/>
                        <a:gd name="T9" fmla="*/ 54 h 460"/>
                        <a:gd name="T10" fmla="*/ 3 w 213"/>
                        <a:gd name="T11" fmla="*/ 68 h 460"/>
                        <a:gd name="T12" fmla="*/ 0 w 213"/>
                        <a:gd name="T13" fmla="*/ 77 h 460"/>
                        <a:gd name="T14" fmla="*/ 0 w 213"/>
                        <a:gd name="T15" fmla="*/ 68 h 460"/>
                        <a:gd name="T16" fmla="*/ 0 w 213"/>
                        <a:gd name="T17" fmla="*/ 54 h 460"/>
                        <a:gd name="T18" fmla="*/ 0 w 213"/>
                        <a:gd name="T19" fmla="*/ 42 h 460"/>
                        <a:gd name="T20" fmla="*/ 3 w 213"/>
                        <a:gd name="T21" fmla="*/ 25 h 460"/>
                        <a:gd name="T22" fmla="*/ 6 w 213"/>
                        <a:gd name="T23" fmla="*/ 16 h 4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3"/>
                        <a:gd name="T37" fmla="*/ 0 h 460"/>
                        <a:gd name="T38" fmla="*/ 213 w 213"/>
                        <a:gd name="T39" fmla="*/ 460 h 4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3" h="460">
                          <a:moveTo>
                            <a:pt x="213" y="0"/>
                          </a:moveTo>
                          <a:lnTo>
                            <a:pt x="156" y="76"/>
                          </a:lnTo>
                          <a:lnTo>
                            <a:pt x="79" y="171"/>
                          </a:lnTo>
                          <a:lnTo>
                            <a:pt x="58" y="250"/>
                          </a:lnTo>
                          <a:lnTo>
                            <a:pt x="20" y="325"/>
                          </a:lnTo>
                          <a:lnTo>
                            <a:pt x="20" y="404"/>
                          </a:lnTo>
                          <a:lnTo>
                            <a:pt x="0" y="460"/>
                          </a:lnTo>
                          <a:lnTo>
                            <a:pt x="0" y="404"/>
                          </a:lnTo>
                          <a:lnTo>
                            <a:pt x="0" y="325"/>
                          </a:lnTo>
                          <a:lnTo>
                            <a:pt x="0" y="250"/>
                          </a:lnTo>
                          <a:lnTo>
                            <a:pt x="20" y="151"/>
                          </a:lnTo>
                          <a:lnTo>
                            <a:pt x="39"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8" name="Freeform 183"/>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39" name="Freeform 184"/>
                    <p:cNvSpPr>
                      <a:spLocks/>
                    </p:cNvSpPr>
                    <p:nvPr/>
                  </p:nvSpPr>
                  <p:spPr bwMode="auto">
                    <a:xfrm>
                      <a:off x="2611" y="3270"/>
                      <a:ext cx="64" cy="28"/>
                    </a:xfrm>
                    <a:custGeom>
                      <a:avLst/>
                      <a:gdLst>
                        <a:gd name="T0" fmla="*/ 5 w 447"/>
                        <a:gd name="T1" fmla="*/ 28 h 171"/>
                        <a:gd name="T2" fmla="*/ 0 w 447"/>
                        <a:gd name="T3" fmla="*/ 25 h 171"/>
                        <a:gd name="T4" fmla="*/ 2 w 447"/>
                        <a:gd name="T5" fmla="*/ 22 h 171"/>
                        <a:gd name="T6" fmla="*/ 17 w 447"/>
                        <a:gd name="T7" fmla="*/ 19 h 171"/>
                        <a:gd name="T8" fmla="*/ 36 w 447"/>
                        <a:gd name="T9" fmla="*/ 10 h 171"/>
                        <a:gd name="T10" fmla="*/ 50 w 447"/>
                        <a:gd name="T11" fmla="*/ 3 h 171"/>
                        <a:gd name="T12" fmla="*/ 64 w 447"/>
                        <a:gd name="T13" fmla="*/ 0 h 171"/>
                        <a:gd name="T14" fmla="*/ 0 60000 65536"/>
                        <a:gd name="T15" fmla="*/ 0 60000 65536"/>
                        <a:gd name="T16" fmla="*/ 0 60000 65536"/>
                        <a:gd name="T17" fmla="*/ 0 60000 65536"/>
                        <a:gd name="T18" fmla="*/ 0 60000 65536"/>
                        <a:gd name="T19" fmla="*/ 0 60000 65536"/>
                        <a:gd name="T20" fmla="*/ 0 60000 65536"/>
                        <a:gd name="T21" fmla="*/ 0 w 447"/>
                        <a:gd name="T22" fmla="*/ 0 h 171"/>
                        <a:gd name="T23" fmla="*/ 447 w 447"/>
                        <a:gd name="T24" fmla="*/ 171 h 1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7" h="171">
                          <a:moveTo>
                            <a:pt x="38" y="171"/>
                          </a:moveTo>
                          <a:lnTo>
                            <a:pt x="0" y="153"/>
                          </a:lnTo>
                          <a:lnTo>
                            <a:pt x="17" y="134"/>
                          </a:lnTo>
                          <a:lnTo>
                            <a:pt x="116" y="115"/>
                          </a:lnTo>
                          <a:lnTo>
                            <a:pt x="252" y="59"/>
                          </a:lnTo>
                          <a:lnTo>
                            <a:pt x="350" y="18"/>
                          </a:lnTo>
                          <a:lnTo>
                            <a:pt x="44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0" name="Freeform 185"/>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1" name="Freeform 186"/>
                    <p:cNvSpPr>
                      <a:spLocks/>
                    </p:cNvSpPr>
                    <p:nvPr/>
                  </p:nvSpPr>
                  <p:spPr bwMode="auto">
                    <a:xfrm>
                      <a:off x="2402" y="3512"/>
                      <a:ext cx="14" cy="7"/>
                    </a:xfrm>
                    <a:custGeom>
                      <a:avLst/>
                      <a:gdLst>
                        <a:gd name="T0" fmla="*/ 0 w 97"/>
                        <a:gd name="T1" fmla="*/ 0 h 37"/>
                        <a:gd name="T2" fmla="*/ 3 w 97"/>
                        <a:gd name="T3" fmla="*/ 4 h 37"/>
                        <a:gd name="T4" fmla="*/ 11 w 97"/>
                        <a:gd name="T5" fmla="*/ 7 h 37"/>
                        <a:gd name="T6" fmla="*/ 14 w 97"/>
                        <a:gd name="T7" fmla="*/ 7 h 37"/>
                        <a:gd name="T8" fmla="*/ 0 60000 65536"/>
                        <a:gd name="T9" fmla="*/ 0 60000 65536"/>
                        <a:gd name="T10" fmla="*/ 0 60000 65536"/>
                        <a:gd name="T11" fmla="*/ 0 60000 65536"/>
                        <a:gd name="T12" fmla="*/ 0 w 97"/>
                        <a:gd name="T13" fmla="*/ 0 h 37"/>
                        <a:gd name="T14" fmla="*/ 97 w 97"/>
                        <a:gd name="T15" fmla="*/ 37 h 37"/>
                      </a:gdLst>
                      <a:ahLst/>
                      <a:cxnLst>
                        <a:cxn ang="T8">
                          <a:pos x="T0" y="T1"/>
                        </a:cxn>
                        <a:cxn ang="T9">
                          <a:pos x="T2" y="T3"/>
                        </a:cxn>
                        <a:cxn ang="T10">
                          <a:pos x="T4" y="T5"/>
                        </a:cxn>
                        <a:cxn ang="T11">
                          <a:pos x="T6" y="T7"/>
                        </a:cxn>
                      </a:cxnLst>
                      <a:rect l="T12" t="T13" r="T14" b="T15"/>
                      <a:pathLst>
                        <a:path w="97" h="37">
                          <a:moveTo>
                            <a:pt x="0" y="0"/>
                          </a:moveTo>
                          <a:lnTo>
                            <a:pt x="19" y="20"/>
                          </a:lnTo>
                          <a:lnTo>
                            <a:pt x="76" y="37"/>
                          </a:lnTo>
                          <a:lnTo>
                            <a:pt x="97" y="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2" name="Freeform 187"/>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3" name="Freeform 188"/>
                    <p:cNvSpPr>
                      <a:spLocks/>
                    </p:cNvSpPr>
                    <p:nvPr/>
                  </p:nvSpPr>
                  <p:spPr bwMode="auto">
                    <a:xfrm>
                      <a:off x="2686" y="3518"/>
                      <a:ext cx="31" cy="97"/>
                    </a:xfrm>
                    <a:custGeom>
                      <a:avLst/>
                      <a:gdLst>
                        <a:gd name="T0" fmla="*/ 31 w 220"/>
                        <a:gd name="T1" fmla="*/ 0 h 580"/>
                        <a:gd name="T2" fmla="*/ 28 w 220"/>
                        <a:gd name="T3" fmla="*/ 10 h 580"/>
                        <a:gd name="T4" fmla="*/ 24 w 220"/>
                        <a:gd name="T5" fmla="*/ 26 h 580"/>
                        <a:gd name="T6" fmla="*/ 20 w 220"/>
                        <a:gd name="T7" fmla="*/ 41 h 580"/>
                        <a:gd name="T8" fmla="*/ 16 w 220"/>
                        <a:gd name="T9" fmla="*/ 56 h 580"/>
                        <a:gd name="T10" fmla="*/ 13 w 220"/>
                        <a:gd name="T11" fmla="*/ 67 h 580"/>
                        <a:gd name="T12" fmla="*/ 9 w 220"/>
                        <a:gd name="T13" fmla="*/ 80 h 580"/>
                        <a:gd name="T14" fmla="*/ 4 w 220"/>
                        <a:gd name="T15" fmla="*/ 90 h 580"/>
                        <a:gd name="T16" fmla="*/ 0 w 220"/>
                        <a:gd name="T17" fmla="*/ 97 h 5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0"/>
                        <a:gd name="T28" fmla="*/ 0 h 580"/>
                        <a:gd name="T29" fmla="*/ 220 w 220"/>
                        <a:gd name="T30" fmla="*/ 580 h 5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0" h="580">
                          <a:moveTo>
                            <a:pt x="220" y="0"/>
                          </a:moveTo>
                          <a:lnTo>
                            <a:pt x="199" y="58"/>
                          </a:lnTo>
                          <a:lnTo>
                            <a:pt x="170" y="155"/>
                          </a:lnTo>
                          <a:lnTo>
                            <a:pt x="145" y="248"/>
                          </a:lnTo>
                          <a:lnTo>
                            <a:pt x="116" y="334"/>
                          </a:lnTo>
                          <a:lnTo>
                            <a:pt x="94" y="401"/>
                          </a:lnTo>
                          <a:lnTo>
                            <a:pt x="61" y="480"/>
                          </a:lnTo>
                          <a:lnTo>
                            <a:pt x="26" y="539"/>
                          </a:lnTo>
                          <a:lnTo>
                            <a:pt x="0" y="5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4" name="Freeform 189"/>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5" name="Freeform 190"/>
                    <p:cNvSpPr>
                      <a:spLocks/>
                    </p:cNvSpPr>
                    <p:nvPr/>
                  </p:nvSpPr>
                  <p:spPr bwMode="auto">
                    <a:xfrm>
                      <a:off x="2738" y="3375"/>
                      <a:ext cx="5" cy="55"/>
                    </a:xfrm>
                    <a:custGeom>
                      <a:avLst/>
                      <a:gdLst>
                        <a:gd name="T0" fmla="*/ 0 w 36"/>
                        <a:gd name="T1" fmla="*/ 55 h 332"/>
                        <a:gd name="T2" fmla="*/ 2 w 36"/>
                        <a:gd name="T3" fmla="*/ 40 h 332"/>
                        <a:gd name="T4" fmla="*/ 3 w 36"/>
                        <a:gd name="T5" fmla="*/ 27 h 332"/>
                        <a:gd name="T6" fmla="*/ 3 w 36"/>
                        <a:gd name="T7" fmla="*/ 15 h 332"/>
                        <a:gd name="T8" fmla="*/ 4 w 36"/>
                        <a:gd name="T9" fmla="*/ 5 h 332"/>
                        <a:gd name="T10" fmla="*/ 5 w 36"/>
                        <a:gd name="T11" fmla="*/ 0 h 332"/>
                        <a:gd name="T12" fmla="*/ 0 60000 65536"/>
                        <a:gd name="T13" fmla="*/ 0 60000 65536"/>
                        <a:gd name="T14" fmla="*/ 0 60000 65536"/>
                        <a:gd name="T15" fmla="*/ 0 60000 65536"/>
                        <a:gd name="T16" fmla="*/ 0 60000 65536"/>
                        <a:gd name="T17" fmla="*/ 0 60000 65536"/>
                        <a:gd name="T18" fmla="*/ 0 w 36"/>
                        <a:gd name="T19" fmla="*/ 0 h 332"/>
                        <a:gd name="T20" fmla="*/ 36 w 36"/>
                        <a:gd name="T21" fmla="*/ 332 h 332"/>
                      </a:gdLst>
                      <a:ahLst/>
                      <a:cxnLst>
                        <a:cxn ang="T12">
                          <a:pos x="T0" y="T1"/>
                        </a:cxn>
                        <a:cxn ang="T13">
                          <a:pos x="T2" y="T3"/>
                        </a:cxn>
                        <a:cxn ang="T14">
                          <a:pos x="T4" y="T5"/>
                        </a:cxn>
                        <a:cxn ang="T15">
                          <a:pos x="T6" y="T7"/>
                        </a:cxn>
                        <a:cxn ang="T16">
                          <a:pos x="T8" y="T9"/>
                        </a:cxn>
                        <a:cxn ang="T17">
                          <a:pos x="T10" y="T11"/>
                        </a:cxn>
                      </a:cxnLst>
                      <a:rect l="T18" t="T19" r="T20" b="T21"/>
                      <a:pathLst>
                        <a:path w="36" h="332">
                          <a:moveTo>
                            <a:pt x="0" y="332"/>
                          </a:moveTo>
                          <a:lnTo>
                            <a:pt x="11" y="241"/>
                          </a:lnTo>
                          <a:lnTo>
                            <a:pt x="21" y="162"/>
                          </a:lnTo>
                          <a:lnTo>
                            <a:pt x="21" y="91"/>
                          </a:lnTo>
                          <a:lnTo>
                            <a:pt x="32" y="32"/>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6" name="Freeform 191"/>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7" name="Freeform 192"/>
                    <p:cNvSpPr>
                      <a:spLocks/>
                    </p:cNvSpPr>
                    <p:nvPr/>
                  </p:nvSpPr>
                  <p:spPr bwMode="auto">
                    <a:xfrm>
                      <a:off x="2728" y="3458"/>
                      <a:ext cx="6" cy="19"/>
                    </a:xfrm>
                    <a:custGeom>
                      <a:avLst/>
                      <a:gdLst>
                        <a:gd name="T0" fmla="*/ 6 w 36"/>
                        <a:gd name="T1" fmla="*/ 0 h 114"/>
                        <a:gd name="T2" fmla="*/ 4 w 36"/>
                        <a:gd name="T3" fmla="*/ 8 h 114"/>
                        <a:gd name="T4" fmla="*/ 2 w 36"/>
                        <a:gd name="T5" fmla="*/ 13 h 114"/>
                        <a:gd name="T6" fmla="*/ 1 w 36"/>
                        <a:gd name="T7" fmla="*/ 17 h 114"/>
                        <a:gd name="T8" fmla="*/ 0 w 36"/>
                        <a:gd name="T9" fmla="*/ 19 h 114"/>
                        <a:gd name="T10" fmla="*/ 0 60000 65536"/>
                        <a:gd name="T11" fmla="*/ 0 60000 65536"/>
                        <a:gd name="T12" fmla="*/ 0 60000 65536"/>
                        <a:gd name="T13" fmla="*/ 0 60000 65536"/>
                        <a:gd name="T14" fmla="*/ 0 60000 65536"/>
                        <a:gd name="T15" fmla="*/ 0 w 36"/>
                        <a:gd name="T16" fmla="*/ 0 h 114"/>
                        <a:gd name="T17" fmla="*/ 36 w 36"/>
                        <a:gd name="T18" fmla="*/ 114 h 114"/>
                      </a:gdLst>
                      <a:ahLst/>
                      <a:cxnLst>
                        <a:cxn ang="T10">
                          <a:pos x="T0" y="T1"/>
                        </a:cxn>
                        <a:cxn ang="T11">
                          <a:pos x="T2" y="T3"/>
                        </a:cxn>
                        <a:cxn ang="T12">
                          <a:pos x="T4" y="T5"/>
                        </a:cxn>
                        <a:cxn ang="T13">
                          <a:pos x="T6" y="T7"/>
                        </a:cxn>
                        <a:cxn ang="T14">
                          <a:pos x="T8" y="T9"/>
                        </a:cxn>
                      </a:cxnLst>
                      <a:rect l="T15" t="T16" r="T17" b="T18"/>
                      <a:pathLst>
                        <a:path w="36" h="114">
                          <a:moveTo>
                            <a:pt x="36" y="0"/>
                          </a:moveTo>
                          <a:lnTo>
                            <a:pt x="25" y="48"/>
                          </a:lnTo>
                          <a:lnTo>
                            <a:pt x="14" y="75"/>
                          </a:lnTo>
                          <a:lnTo>
                            <a:pt x="5" y="102"/>
                          </a:lnTo>
                          <a:lnTo>
                            <a:pt x="0" y="11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8" name="Freeform 193"/>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49" name="Freeform 194"/>
                    <p:cNvSpPr>
                      <a:spLocks/>
                    </p:cNvSpPr>
                    <p:nvPr/>
                  </p:nvSpPr>
                  <p:spPr bwMode="auto">
                    <a:xfrm>
                      <a:off x="2394" y="3445"/>
                      <a:ext cx="20" cy="12"/>
                    </a:xfrm>
                    <a:custGeom>
                      <a:avLst/>
                      <a:gdLst>
                        <a:gd name="T0" fmla="*/ 0 w 134"/>
                        <a:gd name="T1" fmla="*/ 12 h 75"/>
                        <a:gd name="T2" fmla="*/ 4 w 134"/>
                        <a:gd name="T3" fmla="*/ 12 h 75"/>
                        <a:gd name="T4" fmla="*/ 7 w 134"/>
                        <a:gd name="T5" fmla="*/ 11 h 75"/>
                        <a:gd name="T6" fmla="*/ 11 w 134"/>
                        <a:gd name="T7" fmla="*/ 8 h 75"/>
                        <a:gd name="T8" fmla="*/ 14 w 134"/>
                        <a:gd name="T9" fmla="*/ 4 h 75"/>
                        <a:gd name="T10" fmla="*/ 19 w 134"/>
                        <a:gd name="T11" fmla="*/ 3 h 75"/>
                        <a:gd name="T12" fmla="*/ 20 w 134"/>
                        <a:gd name="T13" fmla="*/ 0 h 75"/>
                        <a:gd name="T14" fmla="*/ 0 60000 65536"/>
                        <a:gd name="T15" fmla="*/ 0 60000 65536"/>
                        <a:gd name="T16" fmla="*/ 0 60000 65536"/>
                        <a:gd name="T17" fmla="*/ 0 60000 65536"/>
                        <a:gd name="T18" fmla="*/ 0 60000 65536"/>
                        <a:gd name="T19" fmla="*/ 0 60000 65536"/>
                        <a:gd name="T20" fmla="*/ 0 60000 65536"/>
                        <a:gd name="T21" fmla="*/ 0 w 134"/>
                        <a:gd name="T22" fmla="*/ 0 h 75"/>
                        <a:gd name="T23" fmla="*/ 134 w 134"/>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4" h="75">
                          <a:moveTo>
                            <a:pt x="0" y="75"/>
                          </a:moveTo>
                          <a:lnTo>
                            <a:pt x="30" y="75"/>
                          </a:lnTo>
                          <a:lnTo>
                            <a:pt x="48" y="67"/>
                          </a:lnTo>
                          <a:lnTo>
                            <a:pt x="76" y="49"/>
                          </a:lnTo>
                          <a:lnTo>
                            <a:pt x="96" y="28"/>
                          </a:lnTo>
                          <a:lnTo>
                            <a:pt x="125" y="18"/>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0" name="Freeform 195"/>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1" name="Freeform 196"/>
                    <p:cNvSpPr>
                      <a:spLocks/>
                    </p:cNvSpPr>
                    <p:nvPr/>
                  </p:nvSpPr>
                  <p:spPr bwMode="auto">
                    <a:xfrm>
                      <a:off x="2382" y="3432"/>
                      <a:ext cx="69" cy="8"/>
                    </a:xfrm>
                    <a:custGeom>
                      <a:avLst/>
                      <a:gdLst>
                        <a:gd name="T0" fmla="*/ 0 w 481"/>
                        <a:gd name="T1" fmla="*/ 0 h 46"/>
                        <a:gd name="T2" fmla="*/ 4 w 481"/>
                        <a:gd name="T3" fmla="*/ 3 h 46"/>
                        <a:gd name="T4" fmla="*/ 9 w 481"/>
                        <a:gd name="T5" fmla="*/ 6 h 46"/>
                        <a:gd name="T6" fmla="*/ 14 w 481"/>
                        <a:gd name="T7" fmla="*/ 6 h 46"/>
                        <a:gd name="T8" fmla="*/ 21 w 481"/>
                        <a:gd name="T9" fmla="*/ 6 h 46"/>
                        <a:gd name="T10" fmla="*/ 22 w 481"/>
                        <a:gd name="T11" fmla="*/ 5 h 46"/>
                        <a:gd name="T12" fmla="*/ 26 w 481"/>
                        <a:gd name="T13" fmla="*/ 6 h 46"/>
                        <a:gd name="T14" fmla="*/ 31 w 481"/>
                        <a:gd name="T15" fmla="*/ 8 h 46"/>
                        <a:gd name="T16" fmla="*/ 32 w 481"/>
                        <a:gd name="T17" fmla="*/ 6 h 46"/>
                        <a:gd name="T18" fmla="*/ 38 w 481"/>
                        <a:gd name="T19" fmla="*/ 8 h 46"/>
                        <a:gd name="T20" fmla="*/ 40 w 481"/>
                        <a:gd name="T21" fmla="*/ 8 h 46"/>
                        <a:gd name="T22" fmla="*/ 47 w 481"/>
                        <a:gd name="T23" fmla="*/ 6 h 46"/>
                        <a:gd name="T24" fmla="*/ 54 w 481"/>
                        <a:gd name="T25" fmla="*/ 5 h 46"/>
                        <a:gd name="T26" fmla="*/ 58 w 481"/>
                        <a:gd name="T27" fmla="*/ 3 h 46"/>
                        <a:gd name="T28" fmla="*/ 62 w 481"/>
                        <a:gd name="T29" fmla="*/ 1 h 46"/>
                        <a:gd name="T30" fmla="*/ 66 w 481"/>
                        <a:gd name="T31" fmla="*/ 0 h 46"/>
                        <a:gd name="T32" fmla="*/ 69 w 481"/>
                        <a:gd name="T33" fmla="*/ 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81"/>
                        <a:gd name="T52" fmla="*/ 0 h 46"/>
                        <a:gd name="T53" fmla="*/ 481 w 481"/>
                        <a:gd name="T54" fmla="*/ 46 h 4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81" h="46">
                          <a:moveTo>
                            <a:pt x="0" y="0"/>
                          </a:moveTo>
                          <a:lnTo>
                            <a:pt x="30" y="18"/>
                          </a:lnTo>
                          <a:lnTo>
                            <a:pt x="60" y="36"/>
                          </a:lnTo>
                          <a:lnTo>
                            <a:pt x="97" y="36"/>
                          </a:lnTo>
                          <a:lnTo>
                            <a:pt x="146" y="36"/>
                          </a:lnTo>
                          <a:lnTo>
                            <a:pt x="154" y="27"/>
                          </a:lnTo>
                          <a:lnTo>
                            <a:pt x="184" y="36"/>
                          </a:lnTo>
                          <a:lnTo>
                            <a:pt x="213" y="46"/>
                          </a:lnTo>
                          <a:lnTo>
                            <a:pt x="222" y="36"/>
                          </a:lnTo>
                          <a:lnTo>
                            <a:pt x="262" y="46"/>
                          </a:lnTo>
                          <a:lnTo>
                            <a:pt x="279" y="46"/>
                          </a:lnTo>
                          <a:lnTo>
                            <a:pt x="327" y="36"/>
                          </a:lnTo>
                          <a:lnTo>
                            <a:pt x="377" y="27"/>
                          </a:lnTo>
                          <a:lnTo>
                            <a:pt x="405" y="18"/>
                          </a:lnTo>
                          <a:lnTo>
                            <a:pt x="434" y="7"/>
                          </a:lnTo>
                          <a:lnTo>
                            <a:pt x="461" y="0"/>
                          </a:lnTo>
                          <a:lnTo>
                            <a:pt x="48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2" name="Freeform 197"/>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3" name="Freeform 198"/>
                    <p:cNvSpPr>
                      <a:spLocks/>
                    </p:cNvSpPr>
                    <p:nvPr/>
                  </p:nvSpPr>
                  <p:spPr bwMode="auto">
                    <a:xfrm>
                      <a:off x="2809" y="3204"/>
                      <a:ext cx="21" cy="59"/>
                    </a:xfrm>
                    <a:custGeom>
                      <a:avLst/>
                      <a:gdLst>
                        <a:gd name="T0" fmla="*/ 21 w 143"/>
                        <a:gd name="T1" fmla="*/ 59 h 358"/>
                        <a:gd name="T2" fmla="*/ 16 w 143"/>
                        <a:gd name="T3" fmla="*/ 46 h 358"/>
                        <a:gd name="T4" fmla="*/ 13 w 143"/>
                        <a:gd name="T5" fmla="*/ 37 h 358"/>
                        <a:gd name="T6" fmla="*/ 11 w 143"/>
                        <a:gd name="T7" fmla="*/ 29 h 358"/>
                        <a:gd name="T8" fmla="*/ 11 w 143"/>
                        <a:gd name="T9" fmla="*/ 25 h 358"/>
                        <a:gd name="T10" fmla="*/ 9 w 143"/>
                        <a:gd name="T11" fmla="*/ 20 h 358"/>
                        <a:gd name="T12" fmla="*/ 7 w 143"/>
                        <a:gd name="T13" fmla="*/ 20 h 358"/>
                        <a:gd name="T14" fmla="*/ 4 w 143"/>
                        <a:gd name="T15" fmla="*/ 12 h 358"/>
                        <a:gd name="T16" fmla="*/ 6 w 143"/>
                        <a:gd name="T17" fmla="*/ 9 h 358"/>
                        <a:gd name="T18" fmla="*/ 4 w 143"/>
                        <a:gd name="T19" fmla="*/ 6 h 358"/>
                        <a:gd name="T20" fmla="*/ 2 w 143"/>
                        <a:gd name="T21" fmla="*/ 2 h 358"/>
                        <a:gd name="T22" fmla="*/ 0 w 143"/>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3"/>
                        <a:gd name="T37" fmla="*/ 0 h 358"/>
                        <a:gd name="T38" fmla="*/ 143 w 143"/>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3" h="358">
                          <a:moveTo>
                            <a:pt x="143" y="358"/>
                          </a:moveTo>
                          <a:lnTo>
                            <a:pt x="107" y="282"/>
                          </a:lnTo>
                          <a:lnTo>
                            <a:pt x="87" y="227"/>
                          </a:lnTo>
                          <a:lnTo>
                            <a:pt x="77" y="178"/>
                          </a:lnTo>
                          <a:lnTo>
                            <a:pt x="77" y="150"/>
                          </a:lnTo>
                          <a:lnTo>
                            <a:pt x="58" y="122"/>
                          </a:lnTo>
                          <a:lnTo>
                            <a:pt x="49" y="122"/>
                          </a:lnTo>
                          <a:lnTo>
                            <a:pt x="30" y="75"/>
                          </a:lnTo>
                          <a:lnTo>
                            <a:pt x="39" y="56"/>
                          </a:lnTo>
                          <a:lnTo>
                            <a:pt x="30" y="37"/>
                          </a:lnTo>
                          <a:lnTo>
                            <a:pt x="11" y="1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4" name="Freeform 199"/>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5" name="Freeform 200"/>
                    <p:cNvSpPr>
                      <a:spLocks/>
                    </p:cNvSpPr>
                    <p:nvPr/>
                  </p:nvSpPr>
                  <p:spPr bwMode="auto">
                    <a:xfrm>
                      <a:off x="2483" y="3445"/>
                      <a:ext cx="11" cy="13"/>
                    </a:xfrm>
                    <a:custGeom>
                      <a:avLst/>
                      <a:gdLst>
                        <a:gd name="T0" fmla="*/ 11 w 80"/>
                        <a:gd name="T1" fmla="*/ 13 h 74"/>
                        <a:gd name="T2" fmla="*/ 6 w 80"/>
                        <a:gd name="T3" fmla="*/ 3 h 74"/>
                        <a:gd name="T4" fmla="*/ 0 w 80"/>
                        <a:gd name="T5" fmla="*/ 0 h 74"/>
                        <a:gd name="T6" fmla="*/ 0 60000 65536"/>
                        <a:gd name="T7" fmla="*/ 0 60000 65536"/>
                        <a:gd name="T8" fmla="*/ 0 60000 65536"/>
                        <a:gd name="T9" fmla="*/ 0 w 80"/>
                        <a:gd name="T10" fmla="*/ 0 h 74"/>
                        <a:gd name="T11" fmla="*/ 80 w 80"/>
                        <a:gd name="T12" fmla="*/ 74 h 74"/>
                      </a:gdLst>
                      <a:ahLst/>
                      <a:cxnLst>
                        <a:cxn ang="T6">
                          <a:pos x="T0" y="T1"/>
                        </a:cxn>
                        <a:cxn ang="T7">
                          <a:pos x="T2" y="T3"/>
                        </a:cxn>
                        <a:cxn ang="T8">
                          <a:pos x="T4" y="T5"/>
                        </a:cxn>
                      </a:cxnLst>
                      <a:rect l="T9" t="T10" r="T11" b="T12"/>
                      <a:pathLst>
                        <a:path w="80" h="74">
                          <a:moveTo>
                            <a:pt x="80" y="74"/>
                          </a:moveTo>
                          <a:lnTo>
                            <a:pt x="41" y="18"/>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6" name="Freeform 201"/>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357" name="Freeform 202"/>
                    <p:cNvSpPr>
                      <a:spLocks/>
                    </p:cNvSpPr>
                    <p:nvPr/>
                  </p:nvSpPr>
                  <p:spPr bwMode="auto">
                    <a:xfrm>
                      <a:off x="2877" y="3377"/>
                      <a:ext cx="17" cy="42"/>
                    </a:xfrm>
                    <a:custGeom>
                      <a:avLst/>
                      <a:gdLst>
                        <a:gd name="T0" fmla="*/ 13 w 125"/>
                        <a:gd name="T1" fmla="*/ 26 h 253"/>
                        <a:gd name="T2" fmla="*/ 17 w 125"/>
                        <a:gd name="T3" fmla="*/ 1 h 253"/>
                        <a:gd name="T4" fmla="*/ 12 w 125"/>
                        <a:gd name="T5" fmla="*/ 0 h 253"/>
                        <a:gd name="T6" fmla="*/ 5 w 125"/>
                        <a:gd name="T7" fmla="*/ 0 h 253"/>
                        <a:gd name="T8" fmla="*/ 3 w 125"/>
                        <a:gd name="T9" fmla="*/ 12 h 253"/>
                        <a:gd name="T10" fmla="*/ 1 w 125"/>
                        <a:gd name="T11" fmla="*/ 27 h 253"/>
                        <a:gd name="T12" fmla="*/ 0 w 125"/>
                        <a:gd name="T13" fmla="*/ 41 h 253"/>
                        <a:gd name="T14" fmla="*/ 11 w 125"/>
                        <a:gd name="T15" fmla="*/ 42 h 253"/>
                        <a:gd name="T16" fmla="*/ 13 w 125"/>
                        <a:gd name="T17" fmla="*/ 26 h 2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53"/>
                        <a:gd name="T29" fmla="*/ 125 w 125"/>
                        <a:gd name="T30" fmla="*/ 253 h 2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53">
                          <a:moveTo>
                            <a:pt x="95" y="154"/>
                          </a:moveTo>
                          <a:lnTo>
                            <a:pt x="125" y="9"/>
                          </a:lnTo>
                          <a:lnTo>
                            <a:pt x="89" y="0"/>
                          </a:lnTo>
                          <a:lnTo>
                            <a:pt x="40" y="0"/>
                          </a:lnTo>
                          <a:lnTo>
                            <a:pt x="21" y="74"/>
                          </a:lnTo>
                          <a:lnTo>
                            <a:pt x="11" y="160"/>
                          </a:lnTo>
                          <a:lnTo>
                            <a:pt x="0" y="244"/>
                          </a:lnTo>
                          <a:lnTo>
                            <a:pt x="79" y="253"/>
                          </a:lnTo>
                          <a:lnTo>
                            <a:pt x="95" y="15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8" name="Freeform 203"/>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59" name="Freeform 204"/>
                    <p:cNvSpPr>
                      <a:spLocks/>
                    </p:cNvSpPr>
                    <p:nvPr/>
                  </p:nvSpPr>
                  <p:spPr bwMode="auto">
                    <a:xfrm>
                      <a:off x="2949" y="3457"/>
                      <a:ext cx="44" cy="38"/>
                    </a:xfrm>
                    <a:custGeom>
                      <a:avLst/>
                      <a:gdLst>
                        <a:gd name="T0" fmla="*/ 0 w 307"/>
                        <a:gd name="T1" fmla="*/ 38 h 227"/>
                        <a:gd name="T2" fmla="*/ 11 w 307"/>
                        <a:gd name="T3" fmla="*/ 30 h 227"/>
                        <a:gd name="T4" fmla="*/ 21 w 307"/>
                        <a:gd name="T5" fmla="*/ 24 h 227"/>
                        <a:gd name="T6" fmla="*/ 28 w 307"/>
                        <a:gd name="T7" fmla="*/ 19 h 227"/>
                        <a:gd name="T8" fmla="*/ 33 w 307"/>
                        <a:gd name="T9" fmla="*/ 11 h 227"/>
                        <a:gd name="T10" fmla="*/ 38 w 307"/>
                        <a:gd name="T11" fmla="*/ 8 h 227"/>
                        <a:gd name="T12" fmla="*/ 41 w 307"/>
                        <a:gd name="T13" fmla="*/ 5 h 227"/>
                        <a:gd name="T14" fmla="*/ 44 w 307"/>
                        <a:gd name="T15" fmla="*/ 0 h 227"/>
                        <a:gd name="T16" fmla="*/ 0 60000 65536"/>
                        <a:gd name="T17" fmla="*/ 0 60000 65536"/>
                        <a:gd name="T18" fmla="*/ 0 60000 65536"/>
                        <a:gd name="T19" fmla="*/ 0 60000 65536"/>
                        <a:gd name="T20" fmla="*/ 0 60000 65536"/>
                        <a:gd name="T21" fmla="*/ 0 60000 65536"/>
                        <a:gd name="T22" fmla="*/ 0 60000 65536"/>
                        <a:gd name="T23" fmla="*/ 0 60000 65536"/>
                        <a:gd name="T24" fmla="*/ 0 w 307"/>
                        <a:gd name="T25" fmla="*/ 0 h 227"/>
                        <a:gd name="T26" fmla="*/ 307 w 307"/>
                        <a:gd name="T27" fmla="*/ 227 h 2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7" h="227">
                          <a:moveTo>
                            <a:pt x="0" y="227"/>
                          </a:moveTo>
                          <a:lnTo>
                            <a:pt x="76" y="182"/>
                          </a:lnTo>
                          <a:lnTo>
                            <a:pt x="144" y="143"/>
                          </a:lnTo>
                          <a:lnTo>
                            <a:pt x="193" y="114"/>
                          </a:lnTo>
                          <a:lnTo>
                            <a:pt x="230" y="67"/>
                          </a:lnTo>
                          <a:lnTo>
                            <a:pt x="267" y="48"/>
                          </a:lnTo>
                          <a:lnTo>
                            <a:pt x="286" y="29"/>
                          </a:lnTo>
                          <a:lnTo>
                            <a:pt x="30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0" name="Freeform 205"/>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61" name="Freeform 206"/>
                    <p:cNvSpPr>
                      <a:spLocks/>
                    </p:cNvSpPr>
                    <p:nvPr/>
                  </p:nvSpPr>
                  <p:spPr bwMode="auto">
                    <a:xfrm>
                      <a:off x="2658" y="3850"/>
                      <a:ext cx="164" cy="165"/>
                    </a:xfrm>
                    <a:custGeom>
                      <a:avLst/>
                      <a:gdLst>
                        <a:gd name="T0" fmla="*/ 134 w 1147"/>
                        <a:gd name="T1" fmla="*/ 33 h 987"/>
                        <a:gd name="T2" fmla="*/ 123 w 1147"/>
                        <a:gd name="T3" fmla="*/ 29 h 987"/>
                        <a:gd name="T4" fmla="*/ 116 w 1147"/>
                        <a:gd name="T5" fmla="*/ 25 h 987"/>
                        <a:gd name="T6" fmla="*/ 107 w 1147"/>
                        <a:gd name="T7" fmla="*/ 20 h 987"/>
                        <a:gd name="T8" fmla="*/ 100 w 1147"/>
                        <a:gd name="T9" fmla="*/ 17 h 987"/>
                        <a:gd name="T10" fmla="*/ 88 w 1147"/>
                        <a:gd name="T11" fmla="*/ 13 h 987"/>
                        <a:gd name="T12" fmla="*/ 83 w 1147"/>
                        <a:gd name="T13" fmla="*/ 8 h 987"/>
                        <a:gd name="T14" fmla="*/ 77 w 1147"/>
                        <a:gd name="T15" fmla="*/ 4 h 987"/>
                        <a:gd name="T16" fmla="*/ 71 w 1147"/>
                        <a:gd name="T17" fmla="*/ 4 h 987"/>
                        <a:gd name="T18" fmla="*/ 60 w 1147"/>
                        <a:gd name="T19" fmla="*/ 2 h 987"/>
                        <a:gd name="T20" fmla="*/ 41 w 1147"/>
                        <a:gd name="T21" fmla="*/ 2 h 987"/>
                        <a:gd name="T22" fmla="*/ 26 w 1147"/>
                        <a:gd name="T23" fmla="*/ 2 h 987"/>
                        <a:gd name="T24" fmla="*/ 15 w 1147"/>
                        <a:gd name="T25" fmla="*/ 13 h 987"/>
                        <a:gd name="T26" fmla="*/ 11 w 1147"/>
                        <a:gd name="T27" fmla="*/ 29 h 987"/>
                        <a:gd name="T28" fmla="*/ 2 w 1147"/>
                        <a:gd name="T29" fmla="*/ 68 h 987"/>
                        <a:gd name="T30" fmla="*/ 0 w 1147"/>
                        <a:gd name="T31" fmla="*/ 85 h 987"/>
                        <a:gd name="T32" fmla="*/ 6 w 1147"/>
                        <a:gd name="T33" fmla="*/ 115 h 987"/>
                        <a:gd name="T34" fmla="*/ 31 w 1147"/>
                        <a:gd name="T35" fmla="*/ 138 h 987"/>
                        <a:gd name="T36" fmla="*/ 65 w 1147"/>
                        <a:gd name="T37" fmla="*/ 152 h 987"/>
                        <a:gd name="T38" fmla="*/ 78 w 1147"/>
                        <a:gd name="T39" fmla="*/ 160 h 987"/>
                        <a:gd name="T40" fmla="*/ 93 w 1147"/>
                        <a:gd name="T41" fmla="*/ 165 h 987"/>
                        <a:gd name="T42" fmla="*/ 115 w 1147"/>
                        <a:gd name="T43" fmla="*/ 161 h 987"/>
                        <a:gd name="T44" fmla="*/ 125 w 1147"/>
                        <a:gd name="T45" fmla="*/ 158 h 987"/>
                        <a:gd name="T46" fmla="*/ 132 w 1147"/>
                        <a:gd name="T47" fmla="*/ 153 h 987"/>
                        <a:gd name="T48" fmla="*/ 140 w 1147"/>
                        <a:gd name="T49" fmla="*/ 158 h 987"/>
                        <a:gd name="T50" fmla="*/ 148 w 1147"/>
                        <a:gd name="T51" fmla="*/ 163 h 987"/>
                        <a:gd name="T52" fmla="*/ 155 w 1147"/>
                        <a:gd name="T53" fmla="*/ 158 h 987"/>
                        <a:gd name="T54" fmla="*/ 161 w 1147"/>
                        <a:gd name="T55" fmla="*/ 130 h 987"/>
                        <a:gd name="T56" fmla="*/ 163 w 1147"/>
                        <a:gd name="T57" fmla="*/ 111 h 987"/>
                        <a:gd name="T58" fmla="*/ 164 w 1147"/>
                        <a:gd name="T59" fmla="*/ 84 h 987"/>
                        <a:gd name="T60" fmla="*/ 162 w 1147"/>
                        <a:gd name="T61" fmla="*/ 63 h 987"/>
                        <a:gd name="T62" fmla="*/ 156 w 1147"/>
                        <a:gd name="T63" fmla="*/ 50 h 987"/>
                        <a:gd name="T64" fmla="*/ 146 w 1147"/>
                        <a:gd name="T65" fmla="*/ 55 h 987"/>
                        <a:gd name="T66" fmla="*/ 146 w 1147"/>
                        <a:gd name="T67" fmla="*/ 47 h 987"/>
                        <a:gd name="T68" fmla="*/ 146 w 1147"/>
                        <a:gd name="T69" fmla="*/ 42 h 98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7"/>
                        <a:gd name="T106" fmla="*/ 0 h 987"/>
                        <a:gd name="T107" fmla="*/ 1147 w 1147"/>
                        <a:gd name="T108" fmla="*/ 987 h 98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7" h="987">
                          <a:moveTo>
                            <a:pt x="1019" y="250"/>
                          </a:moveTo>
                          <a:lnTo>
                            <a:pt x="938" y="197"/>
                          </a:lnTo>
                          <a:lnTo>
                            <a:pt x="890" y="181"/>
                          </a:lnTo>
                          <a:lnTo>
                            <a:pt x="857" y="173"/>
                          </a:lnTo>
                          <a:lnTo>
                            <a:pt x="828" y="164"/>
                          </a:lnTo>
                          <a:lnTo>
                            <a:pt x="810" y="148"/>
                          </a:lnTo>
                          <a:lnTo>
                            <a:pt x="793" y="134"/>
                          </a:lnTo>
                          <a:lnTo>
                            <a:pt x="748" y="119"/>
                          </a:lnTo>
                          <a:lnTo>
                            <a:pt x="730" y="108"/>
                          </a:lnTo>
                          <a:lnTo>
                            <a:pt x="700" y="101"/>
                          </a:lnTo>
                          <a:lnTo>
                            <a:pt x="651" y="92"/>
                          </a:lnTo>
                          <a:lnTo>
                            <a:pt x="618" y="79"/>
                          </a:lnTo>
                          <a:lnTo>
                            <a:pt x="609" y="61"/>
                          </a:lnTo>
                          <a:lnTo>
                            <a:pt x="580" y="46"/>
                          </a:lnTo>
                          <a:lnTo>
                            <a:pt x="565" y="32"/>
                          </a:lnTo>
                          <a:lnTo>
                            <a:pt x="542" y="24"/>
                          </a:lnTo>
                          <a:lnTo>
                            <a:pt x="525" y="24"/>
                          </a:lnTo>
                          <a:lnTo>
                            <a:pt x="494" y="24"/>
                          </a:lnTo>
                          <a:lnTo>
                            <a:pt x="462" y="14"/>
                          </a:lnTo>
                          <a:lnTo>
                            <a:pt x="422" y="9"/>
                          </a:lnTo>
                          <a:lnTo>
                            <a:pt x="368" y="9"/>
                          </a:lnTo>
                          <a:lnTo>
                            <a:pt x="287" y="9"/>
                          </a:lnTo>
                          <a:lnTo>
                            <a:pt x="220" y="0"/>
                          </a:lnTo>
                          <a:lnTo>
                            <a:pt x="184" y="9"/>
                          </a:lnTo>
                          <a:lnTo>
                            <a:pt x="143" y="32"/>
                          </a:lnTo>
                          <a:lnTo>
                            <a:pt x="103" y="79"/>
                          </a:lnTo>
                          <a:lnTo>
                            <a:pt x="96" y="126"/>
                          </a:lnTo>
                          <a:lnTo>
                            <a:pt x="80" y="173"/>
                          </a:lnTo>
                          <a:lnTo>
                            <a:pt x="41" y="313"/>
                          </a:lnTo>
                          <a:lnTo>
                            <a:pt x="16" y="407"/>
                          </a:lnTo>
                          <a:lnTo>
                            <a:pt x="16" y="461"/>
                          </a:lnTo>
                          <a:lnTo>
                            <a:pt x="0" y="509"/>
                          </a:lnTo>
                          <a:lnTo>
                            <a:pt x="9" y="609"/>
                          </a:lnTo>
                          <a:lnTo>
                            <a:pt x="41" y="688"/>
                          </a:lnTo>
                          <a:lnTo>
                            <a:pt x="112" y="783"/>
                          </a:lnTo>
                          <a:lnTo>
                            <a:pt x="214" y="823"/>
                          </a:lnTo>
                          <a:lnTo>
                            <a:pt x="327" y="870"/>
                          </a:lnTo>
                          <a:lnTo>
                            <a:pt x="453" y="910"/>
                          </a:lnTo>
                          <a:lnTo>
                            <a:pt x="494" y="925"/>
                          </a:lnTo>
                          <a:lnTo>
                            <a:pt x="548" y="957"/>
                          </a:lnTo>
                          <a:lnTo>
                            <a:pt x="597" y="980"/>
                          </a:lnTo>
                          <a:lnTo>
                            <a:pt x="651" y="987"/>
                          </a:lnTo>
                          <a:lnTo>
                            <a:pt x="748" y="973"/>
                          </a:lnTo>
                          <a:lnTo>
                            <a:pt x="802" y="965"/>
                          </a:lnTo>
                          <a:lnTo>
                            <a:pt x="828" y="957"/>
                          </a:lnTo>
                          <a:lnTo>
                            <a:pt x="874" y="947"/>
                          </a:lnTo>
                          <a:lnTo>
                            <a:pt x="906" y="925"/>
                          </a:lnTo>
                          <a:lnTo>
                            <a:pt x="925" y="918"/>
                          </a:lnTo>
                          <a:lnTo>
                            <a:pt x="964" y="923"/>
                          </a:lnTo>
                          <a:lnTo>
                            <a:pt x="979" y="947"/>
                          </a:lnTo>
                          <a:lnTo>
                            <a:pt x="997" y="972"/>
                          </a:lnTo>
                          <a:lnTo>
                            <a:pt x="1033" y="977"/>
                          </a:lnTo>
                          <a:lnTo>
                            <a:pt x="1057" y="977"/>
                          </a:lnTo>
                          <a:lnTo>
                            <a:pt x="1081" y="947"/>
                          </a:lnTo>
                          <a:lnTo>
                            <a:pt x="1117" y="853"/>
                          </a:lnTo>
                          <a:lnTo>
                            <a:pt x="1129" y="778"/>
                          </a:lnTo>
                          <a:lnTo>
                            <a:pt x="1136" y="719"/>
                          </a:lnTo>
                          <a:lnTo>
                            <a:pt x="1141" y="665"/>
                          </a:lnTo>
                          <a:lnTo>
                            <a:pt x="1147" y="577"/>
                          </a:lnTo>
                          <a:lnTo>
                            <a:pt x="1147" y="502"/>
                          </a:lnTo>
                          <a:lnTo>
                            <a:pt x="1141" y="437"/>
                          </a:lnTo>
                          <a:lnTo>
                            <a:pt x="1136" y="377"/>
                          </a:lnTo>
                          <a:lnTo>
                            <a:pt x="1123" y="307"/>
                          </a:lnTo>
                          <a:lnTo>
                            <a:pt x="1088" y="302"/>
                          </a:lnTo>
                          <a:lnTo>
                            <a:pt x="1057" y="307"/>
                          </a:lnTo>
                          <a:lnTo>
                            <a:pt x="1023" y="327"/>
                          </a:lnTo>
                          <a:lnTo>
                            <a:pt x="1019" y="307"/>
                          </a:lnTo>
                          <a:lnTo>
                            <a:pt x="1019" y="281"/>
                          </a:lnTo>
                          <a:lnTo>
                            <a:pt x="1007" y="274"/>
                          </a:lnTo>
                          <a:lnTo>
                            <a:pt x="1019" y="25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2" name="Freeform 207"/>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3" name="Freeform 208"/>
                    <p:cNvSpPr>
                      <a:spLocks/>
                    </p:cNvSpPr>
                    <p:nvPr/>
                  </p:nvSpPr>
                  <p:spPr bwMode="auto">
                    <a:xfrm>
                      <a:off x="2754" y="3886"/>
                      <a:ext cx="48" cy="17"/>
                    </a:xfrm>
                    <a:custGeom>
                      <a:avLst/>
                      <a:gdLst>
                        <a:gd name="T0" fmla="*/ 0 w 333"/>
                        <a:gd name="T1" fmla="*/ 17 h 102"/>
                        <a:gd name="T2" fmla="*/ 8 w 333"/>
                        <a:gd name="T3" fmla="*/ 13 h 102"/>
                        <a:gd name="T4" fmla="*/ 16 w 333"/>
                        <a:gd name="T5" fmla="*/ 10 h 102"/>
                        <a:gd name="T6" fmla="*/ 22 w 333"/>
                        <a:gd name="T7" fmla="*/ 10 h 102"/>
                        <a:gd name="T8" fmla="*/ 29 w 333"/>
                        <a:gd name="T9" fmla="*/ 10 h 102"/>
                        <a:gd name="T10" fmla="*/ 35 w 333"/>
                        <a:gd name="T11" fmla="*/ 10 h 102"/>
                        <a:gd name="T12" fmla="*/ 38 w 333"/>
                        <a:gd name="T13" fmla="*/ 12 h 102"/>
                        <a:gd name="T14" fmla="*/ 44 w 333"/>
                        <a:gd name="T15" fmla="*/ 13 h 102"/>
                        <a:gd name="T16" fmla="*/ 47 w 333"/>
                        <a:gd name="T17" fmla="*/ 15 h 102"/>
                        <a:gd name="T18" fmla="*/ 48 w 333"/>
                        <a:gd name="T19" fmla="*/ 13 h 102"/>
                        <a:gd name="T20" fmla="*/ 48 w 333"/>
                        <a:gd name="T21" fmla="*/ 12 h 102"/>
                        <a:gd name="T22" fmla="*/ 48 w 333"/>
                        <a:gd name="T23" fmla="*/ 10 h 102"/>
                        <a:gd name="T24" fmla="*/ 44 w 333"/>
                        <a:gd name="T25" fmla="*/ 9 h 102"/>
                        <a:gd name="T26" fmla="*/ 40 w 333"/>
                        <a:gd name="T27" fmla="*/ 8 h 102"/>
                        <a:gd name="T28" fmla="*/ 35 w 333"/>
                        <a:gd name="T29" fmla="*/ 7 h 102"/>
                        <a:gd name="T30" fmla="*/ 28 w 333"/>
                        <a:gd name="T31" fmla="*/ 5 h 102"/>
                        <a:gd name="T32" fmla="*/ 18 w 333"/>
                        <a:gd name="T33" fmla="*/ 5 h 102"/>
                        <a:gd name="T34" fmla="*/ 13 w 333"/>
                        <a:gd name="T35" fmla="*/ 2 h 102"/>
                        <a:gd name="T36" fmla="*/ 8 w 333"/>
                        <a:gd name="T37" fmla="*/ 0 h 1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33"/>
                        <a:gd name="T58" fmla="*/ 0 h 102"/>
                        <a:gd name="T59" fmla="*/ 333 w 333"/>
                        <a:gd name="T60" fmla="*/ 102 h 10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33" h="102">
                          <a:moveTo>
                            <a:pt x="0" y="102"/>
                          </a:moveTo>
                          <a:lnTo>
                            <a:pt x="56" y="78"/>
                          </a:lnTo>
                          <a:lnTo>
                            <a:pt x="113" y="63"/>
                          </a:lnTo>
                          <a:lnTo>
                            <a:pt x="154" y="63"/>
                          </a:lnTo>
                          <a:lnTo>
                            <a:pt x="200" y="63"/>
                          </a:lnTo>
                          <a:lnTo>
                            <a:pt x="240" y="63"/>
                          </a:lnTo>
                          <a:lnTo>
                            <a:pt x="264" y="70"/>
                          </a:lnTo>
                          <a:lnTo>
                            <a:pt x="304" y="78"/>
                          </a:lnTo>
                          <a:lnTo>
                            <a:pt x="326" y="88"/>
                          </a:lnTo>
                          <a:lnTo>
                            <a:pt x="333" y="78"/>
                          </a:lnTo>
                          <a:lnTo>
                            <a:pt x="333" y="70"/>
                          </a:lnTo>
                          <a:lnTo>
                            <a:pt x="333" y="63"/>
                          </a:lnTo>
                          <a:lnTo>
                            <a:pt x="304" y="55"/>
                          </a:lnTo>
                          <a:lnTo>
                            <a:pt x="279" y="49"/>
                          </a:lnTo>
                          <a:lnTo>
                            <a:pt x="240" y="39"/>
                          </a:lnTo>
                          <a:lnTo>
                            <a:pt x="191" y="32"/>
                          </a:lnTo>
                          <a:lnTo>
                            <a:pt x="128" y="32"/>
                          </a:lnTo>
                          <a:lnTo>
                            <a:pt x="88" y="9"/>
                          </a:lnTo>
                          <a:lnTo>
                            <a:pt x="5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4" name="Freeform 209"/>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5" name="Freeform 210"/>
                    <p:cNvSpPr>
                      <a:spLocks/>
                    </p:cNvSpPr>
                    <p:nvPr/>
                  </p:nvSpPr>
                  <p:spPr bwMode="auto">
                    <a:xfrm>
                      <a:off x="2741" y="3903"/>
                      <a:ext cx="63" cy="34"/>
                    </a:xfrm>
                    <a:custGeom>
                      <a:avLst/>
                      <a:gdLst>
                        <a:gd name="T0" fmla="*/ 0 w 439"/>
                        <a:gd name="T1" fmla="*/ 34 h 204"/>
                        <a:gd name="T2" fmla="*/ 9 w 439"/>
                        <a:gd name="T3" fmla="*/ 26 h 204"/>
                        <a:gd name="T4" fmla="*/ 17 w 439"/>
                        <a:gd name="T5" fmla="*/ 20 h 204"/>
                        <a:gd name="T6" fmla="*/ 22 w 439"/>
                        <a:gd name="T7" fmla="*/ 15 h 204"/>
                        <a:gd name="T8" fmla="*/ 26 w 439"/>
                        <a:gd name="T9" fmla="*/ 11 h 204"/>
                        <a:gd name="T10" fmla="*/ 32 w 439"/>
                        <a:gd name="T11" fmla="*/ 7 h 204"/>
                        <a:gd name="T12" fmla="*/ 37 w 439"/>
                        <a:gd name="T13" fmla="*/ 5 h 204"/>
                        <a:gd name="T14" fmla="*/ 46 w 439"/>
                        <a:gd name="T15" fmla="*/ 3 h 204"/>
                        <a:gd name="T16" fmla="*/ 52 w 439"/>
                        <a:gd name="T17" fmla="*/ 3 h 204"/>
                        <a:gd name="T18" fmla="*/ 57 w 439"/>
                        <a:gd name="T19" fmla="*/ 1 h 204"/>
                        <a:gd name="T20" fmla="*/ 60 w 439"/>
                        <a:gd name="T21" fmla="*/ 1 h 204"/>
                        <a:gd name="T22" fmla="*/ 63 w 439"/>
                        <a:gd name="T23" fmla="*/ 0 h 204"/>
                        <a:gd name="T24" fmla="*/ 60 w 439"/>
                        <a:gd name="T25" fmla="*/ 3 h 204"/>
                        <a:gd name="T26" fmla="*/ 58 w 439"/>
                        <a:gd name="T27" fmla="*/ 5 h 204"/>
                        <a:gd name="T28" fmla="*/ 54 w 439"/>
                        <a:gd name="T29" fmla="*/ 8 h 204"/>
                        <a:gd name="T30" fmla="*/ 50 w 439"/>
                        <a:gd name="T31" fmla="*/ 11 h 204"/>
                        <a:gd name="T32" fmla="*/ 47 w 439"/>
                        <a:gd name="T33" fmla="*/ 15 h 204"/>
                        <a:gd name="T34" fmla="*/ 44 w 439"/>
                        <a:gd name="T35" fmla="*/ 17 h 20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204"/>
                        <a:gd name="T56" fmla="*/ 439 w 439"/>
                        <a:gd name="T57" fmla="*/ 204 h 20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204">
                          <a:moveTo>
                            <a:pt x="0" y="204"/>
                          </a:moveTo>
                          <a:lnTo>
                            <a:pt x="62" y="157"/>
                          </a:lnTo>
                          <a:lnTo>
                            <a:pt x="120" y="119"/>
                          </a:lnTo>
                          <a:lnTo>
                            <a:pt x="150" y="87"/>
                          </a:lnTo>
                          <a:lnTo>
                            <a:pt x="182" y="64"/>
                          </a:lnTo>
                          <a:lnTo>
                            <a:pt x="222" y="40"/>
                          </a:lnTo>
                          <a:lnTo>
                            <a:pt x="261" y="32"/>
                          </a:lnTo>
                          <a:lnTo>
                            <a:pt x="318" y="17"/>
                          </a:lnTo>
                          <a:lnTo>
                            <a:pt x="364" y="17"/>
                          </a:lnTo>
                          <a:lnTo>
                            <a:pt x="398" y="7"/>
                          </a:lnTo>
                          <a:lnTo>
                            <a:pt x="420" y="7"/>
                          </a:lnTo>
                          <a:lnTo>
                            <a:pt x="439" y="0"/>
                          </a:lnTo>
                          <a:lnTo>
                            <a:pt x="420" y="17"/>
                          </a:lnTo>
                          <a:lnTo>
                            <a:pt x="405" y="32"/>
                          </a:lnTo>
                          <a:lnTo>
                            <a:pt x="373" y="46"/>
                          </a:lnTo>
                          <a:lnTo>
                            <a:pt x="349" y="64"/>
                          </a:lnTo>
                          <a:lnTo>
                            <a:pt x="326" y="87"/>
                          </a:lnTo>
                          <a:lnTo>
                            <a:pt x="310" y="102"/>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6" name="Freeform 211"/>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7" name="Freeform 212"/>
                    <p:cNvSpPr>
                      <a:spLocks/>
                    </p:cNvSpPr>
                    <p:nvPr/>
                  </p:nvSpPr>
                  <p:spPr bwMode="auto">
                    <a:xfrm>
                      <a:off x="2766" y="3939"/>
                      <a:ext cx="28" cy="60"/>
                    </a:xfrm>
                    <a:custGeom>
                      <a:avLst/>
                      <a:gdLst>
                        <a:gd name="T0" fmla="*/ 28 w 199"/>
                        <a:gd name="T1" fmla="*/ 0 h 359"/>
                        <a:gd name="T2" fmla="*/ 23 w 199"/>
                        <a:gd name="T3" fmla="*/ 12 h 359"/>
                        <a:gd name="T4" fmla="*/ 20 w 199"/>
                        <a:gd name="T5" fmla="*/ 16 h 359"/>
                        <a:gd name="T6" fmla="*/ 14 w 199"/>
                        <a:gd name="T7" fmla="*/ 24 h 359"/>
                        <a:gd name="T8" fmla="*/ 11 w 199"/>
                        <a:gd name="T9" fmla="*/ 29 h 359"/>
                        <a:gd name="T10" fmla="*/ 8 w 199"/>
                        <a:gd name="T11" fmla="*/ 35 h 359"/>
                        <a:gd name="T12" fmla="*/ 5 w 199"/>
                        <a:gd name="T13" fmla="*/ 44 h 359"/>
                        <a:gd name="T14" fmla="*/ 5 w 199"/>
                        <a:gd name="T15" fmla="*/ 48 h 359"/>
                        <a:gd name="T16" fmla="*/ 4 w 199"/>
                        <a:gd name="T17" fmla="*/ 51 h 359"/>
                        <a:gd name="T18" fmla="*/ 2 w 199"/>
                        <a:gd name="T19" fmla="*/ 56 h 359"/>
                        <a:gd name="T20" fmla="*/ 0 w 199"/>
                        <a:gd name="T21" fmla="*/ 60 h 35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9"/>
                        <a:gd name="T34" fmla="*/ 0 h 359"/>
                        <a:gd name="T35" fmla="*/ 199 w 199"/>
                        <a:gd name="T36" fmla="*/ 359 h 35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9" h="359">
                          <a:moveTo>
                            <a:pt x="199" y="0"/>
                          </a:moveTo>
                          <a:lnTo>
                            <a:pt x="160" y="70"/>
                          </a:lnTo>
                          <a:lnTo>
                            <a:pt x="144" y="94"/>
                          </a:lnTo>
                          <a:lnTo>
                            <a:pt x="96" y="146"/>
                          </a:lnTo>
                          <a:lnTo>
                            <a:pt x="81" y="172"/>
                          </a:lnTo>
                          <a:lnTo>
                            <a:pt x="56" y="210"/>
                          </a:lnTo>
                          <a:lnTo>
                            <a:pt x="33" y="265"/>
                          </a:lnTo>
                          <a:lnTo>
                            <a:pt x="33" y="288"/>
                          </a:lnTo>
                          <a:lnTo>
                            <a:pt x="25" y="303"/>
                          </a:lnTo>
                          <a:lnTo>
                            <a:pt x="17" y="335"/>
                          </a:lnTo>
                          <a:lnTo>
                            <a:pt x="0" y="3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8" name="Freeform 213"/>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69" name="Freeform 214"/>
                    <p:cNvSpPr>
                      <a:spLocks/>
                    </p:cNvSpPr>
                    <p:nvPr/>
                  </p:nvSpPr>
                  <p:spPr bwMode="auto">
                    <a:xfrm>
                      <a:off x="2766" y="3901"/>
                      <a:ext cx="36" cy="106"/>
                    </a:xfrm>
                    <a:custGeom>
                      <a:avLst/>
                      <a:gdLst>
                        <a:gd name="T0" fmla="*/ 36 w 250"/>
                        <a:gd name="T1" fmla="*/ 0 h 631"/>
                        <a:gd name="T2" fmla="*/ 34 w 250"/>
                        <a:gd name="T3" fmla="*/ 23 h 631"/>
                        <a:gd name="T4" fmla="*/ 31 w 250"/>
                        <a:gd name="T5" fmla="*/ 32 h 631"/>
                        <a:gd name="T6" fmla="*/ 31 w 250"/>
                        <a:gd name="T7" fmla="*/ 38 h 631"/>
                        <a:gd name="T8" fmla="*/ 31 w 250"/>
                        <a:gd name="T9" fmla="*/ 51 h 631"/>
                        <a:gd name="T10" fmla="*/ 28 w 250"/>
                        <a:gd name="T11" fmla="*/ 67 h 631"/>
                        <a:gd name="T12" fmla="*/ 22 w 250"/>
                        <a:gd name="T13" fmla="*/ 84 h 631"/>
                        <a:gd name="T14" fmla="*/ 17 w 250"/>
                        <a:gd name="T15" fmla="*/ 100 h 631"/>
                        <a:gd name="T16" fmla="*/ 3 w 250"/>
                        <a:gd name="T17" fmla="*/ 103 h 631"/>
                        <a:gd name="T18" fmla="*/ 0 w 250"/>
                        <a:gd name="T19" fmla="*/ 106 h 6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0"/>
                        <a:gd name="T31" fmla="*/ 0 h 631"/>
                        <a:gd name="T32" fmla="*/ 250 w 250"/>
                        <a:gd name="T33" fmla="*/ 631 h 6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0" h="631">
                          <a:moveTo>
                            <a:pt x="250" y="0"/>
                          </a:moveTo>
                          <a:lnTo>
                            <a:pt x="233" y="136"/>
                          </a:lnTo>
                          <a:lnTo>
                            <a:pt x="215" y="191"/>
                          </a:lnTo>
                          <a:lnTo>
                            <a:pt x="215" y="229"/>
                          </a:lnTo>
                          <a:lnTo>
                            <a:pt x="215" y="306"/>
                          </a:lnTo>
                          <a:lnTo>
                            <a:pt x="196" y="401"/>
                          </a:lnTo>
                          <a:lnTo>
                            <a:pt x="155" y="498"/>
                          </a:lnTo>
                          <a:lnTo>
                            <a:pt x="115" y="593"/>
                          </a:lnTo>
                          <a:lnTo>
                            <a:pt x="18" y="612"/>
                          </a:lnTo>
                          <a:lnTo>
                            <a:pt x="0" y="63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0" name="Freeform 215"/>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1" name="Freeform 216"/>
                    <p:cNvSpPr>
                      <a:spLocks/>
                    </p:cNvSpPr>
                    <p:nvPr/>
                  </p:nvSpPr>
                  <p:spPr bwMode="auto">
                    <a:xfrm>
                      <a:off x="2790" y="3997"/>
                      <a:ext cx="18" cy="5"/>
                    </a:xfrm>
                    <a:custGeom>
                      <a:avLst/>
                      <a:gdLst>
                        <a:gd name="T0" fmla="*/ 0 w 122"/>
                        <a:gd name="T1" fmla="*/ 5 h 34"/>
                        <a:gd name="T2" fmla="*/ 6 w 122"/>
                        <a:gd name="T3" fmla="*/ 1 h 34"/>
                        <a:gd name="T4" fmla="*/ 9 w 122"/>
                        <a:gd name="T5" fmla="*/ 0 h 34"/>
                        <a:gd name="T6" fmla="*/ 11 w 122"/>
                        <a:gd name="T7" fmla="*/ 1 h 34"/>
                        <a:gd name="T8" fmla="*/ 13 w 122"/>
                        <a:gd name="T9" fmla="*/ 1 h 34"/>
                        <a:gd name="T10" fmla="*/ 17 w 122"/>
                        <a:gd name="T11" fmla="*/ 0 h 34"/>
                        <a:gd name="T12" fmla="*/ 18 w 122"/>
                        <a:gd name="T13" fmla="*/ 0 h 34"/>
                        <a:gd name="T14" fmla="*/ 0 60000 65536"/>
                        <a:gd name="T15" fmla="*/ 0 60000 65536"/>
                        <a:gd name="T16" fmla="*/ 0 60000 65536"/>
                        <a:gd name="T17" fmla="*/ 0 60000 65536"/>
                        <a:gd name="T18" fmla="*/ 0 60000 65536"/>
                        <a:gd name="T19" fmla="*/ 0 60000 65536"/>
                        <a:gd name="T20" fmla="*/ 0 60000 65536"/>
                        <a:gd name="T21" fmla="*/ 0 w 122"/>
                        <a:gd name="T22" fmla="*/ 0 h 34"/>
                        <a:gd name="T23" fmla="*/ 122 w 122"/>
                        <a:gd name="T24" fmla="*/ 34 h 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2" h="34">
                          <a:moveTo>
                            <a:pt x="0" y="34"/>
                          </a:moveTo>
                          <a:lnTo>
                            <a:pt x="40" y="9"/>
                          </a:lnTo>
                          <a:lnTo>
                            <a:pt x="58" y="0"/>
                          </a:lnTo>
                          <a:lnTo>
                            <a:pt x="72" y="9"/>
                          </a:lnTo>
                          <a:lnTo>
                            <a:pt x="90" y="9"/>
                          </a:lnTo>
                          <a:lnTo>
                            <a:pt x="115" y="0"/>
                          </a:lnTo>
                          <a:lnTo>
                            <a:pt x="12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2" name="Freeform 217"/>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3" name="Freeform 218"/>
                    <p:cNvSpPr>
                      <a:spLocks/>
                    </p:cNvSpPr>
                    <p:nvPr/>
                  </p:nvSpPr>
                  <p:spPr bwMode="auto">
                    <a:xfrm>
                      <a:off x="2963" y="3962"/>
                      <a:ext cx="7" cy="56"/>
                    </a:xfrm>
                    <a:custGeom>
                      <a:avLst/>
                      <a:gdLst>
                        <a:gd name="T0" fmla="*/ 1 w 49"/>
                        <a:gd name="T1" fmla="*/ 0 h 339"/>
                        <a:gd name="T2" fmla="*/ 2 w 49"/>
                        <a:gd name="T3" fmla="*/ 4 h 339"/>
                        <a:gd name="T4" fmla="*/ 5 w 49"/>
                        <a:gd name="T5" fmla="*/ 9 h 339"/>
                        <a:gd name="T6" fmla="*/ 7 w 49"/>
                        <a:gd name="T7" fmla="*/ 22 h 339"/>
                        <a:gd name="T8" fmla="*/ 7 w 49"/>
                        <a:gd name="T9" fmla="*/ 31 h 339"/>
                        <a:gd name="T10" fmla="*/ 6 w 49"/>
                        <a:gd name="T11" fmla="*/ 38 h 339"/>
                        <a:gd name="T12" fmla="*/ 5 w 49"/>
                        <a:gd name="T13" fmla="*/ 47 h 339"/>
                        <a:gd name="T14" fmla="*/ 2 w 49"/>
                        <a:gd name="T15" fmla="*/ 53 h 339"/>
                        <a:gd name="T16" fmla="*/ 0 w 49"/>
                        <a:gd name="T17" fmla="*/ 56 h 3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339"/>
                        <a:gd name="T29" fmla="*/ 49 w 49"/>
                        <a:gd name="T30" fmla="*/ 339 h 3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339">
                          <a:moveTo>
                            <a:pt x="8" y="0"/>
                          </a:moveTo>
                          <a:lnTo>
                            <a:pt x="15" y="25"/>
                          </a:lnTo>
                          <a:lnTo>
                            <a:pt x="32" y="57"/>
                          </a:lnTo>
                          <a:lnTo>
                            <a:pt x="49" y="131"/>
                          </a:lnTo>
                          <a:lnTo>
                            <a:pt x="49" y="186"/>
                          </a:lnTo>
                          <a:lnTo>
                            <a:pt x="42" y="228"/>
                          </a:lnTo>
                          <a:lnTo>
                            <a:pt x="32" y="283"/>
                          </a:lnTo>
                          <a:lnTo>
                            <a:pt x="15" y="323"/>
                          </a:lnTo>
                          <a:lnTo>
                            <a:pt x="0" y="3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4" name="Freeform 219"/>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5" name="Freeform 220"/>
                    <p:cNvSpPr>
                      <a:spLocks/>
                    </p:cNvSpPr>
                    <p:nvPr/>
                  </p:nvSpPr>
                  <p:spPr bwMode="auto">
                    <a:xfrm>
                      <a:off x="2953" y="3993"/>
                      <a:ext cx="11" cy="30"/>
                    </a:xfrm>
                    <a:custGeom>
                      <a:avLst/>
                      <a:gdLst>
                        <a:gd name="T0" fmla="*/ 11 w 75"/>
                        <a:gd name="T1" fmla="*/ 0 h 179"/>
                        <a:gd name="T2" fmla="*/ 9 w 75"/>
                        <a:gd name="T3" fmla="*/ 15 h 179"/>
                        <a:gd name="T4" fmla="*/ 5 w 75"/>
                        <a:gd name="T5" fmla="*/ 23 h 179"/>
                        <a:gd name="T6" fmla="*/ 4 w 75"/>
                        <a:gd name="T7" fmla="*/ 27 h 179"/>
                        <a:gd name="T8" fmla="*/ 0 w 75"/>
                        <a:gd name="T9" fmla="*/ 30 h 179"/>
                        <a:gd name="T10" fmla="*/ 0 60000 65536"/>
                        <a:gd name="T11" fmla="*/ 0 60000 65536"/>
                        <a:gd name="T12" fmla="*/ 0 60000 65536"/>
                        <a:gd name="T13" fmla="*/ 0 60000 65536"/>
                        <a:gd name="T14" fmla="*/ 0 60000 65536"/>
                        <a:gd name="T15" fmla="*/ 0 w 75"/>
                        <a:gd name="T16" fmla="*/ 0 h 179"/>
                        <a:gd name="T17" fmla="*/ 75 w 75"/>
                        <a:gd name="T18" fmla="*/ 179 h 179"/>
                      </a:gdLst>
                      <a:ahLst/>
                      <a:cxnLst>
                        <a:cxn ang="T10">
                          <a:pos x="T0" y="T1"/>
                        </a:cxn>
                        <a:cxn ang="T11">
                          <a:pos x="T2" y="T3"/>
                        </a:cxn>
                        <a:cxn ang="T12">
                          <a:pos x="T4" y="T5"/>
                        </a:cxn>
                        <a:cxn ang="T13">
                          <a:pos x="T6" y="T7"/>
                        </a:cxn>
                        <a:cxn ang="T14">
                          <a:pos x="T8" y="T9"/>
                        </a:cxn>
                      </a:cxnLst>
                      <a:rect l="T15" t="T16" r="T17" b="T18"/>
                      <a:pathLst>
                        <a:path w="75" h="179">
                          <a:moveTo>
                            <a:pt x="75" y="0"/>
                          </a:moveTo>
                          <a:lnTo>
                            <a:pt x="60" y="89"/>
                          </a:lnTo>
                          <a:lnTo>
                            <a:pt x="35" y="137"/>
                          </a:lnTo>
                          <a:lnTo>
                            <a:pt x="26" y="163"/>
                          </a:lnTo>
                          <a:lnTo>
                            <a:pt x="0" y="17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6" name="Freeform 221"/>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7" name="Freeform 222"/>
                    <p:cNvSpPr>
                      <a:spLocks/>
                    </p:cNvSpPr>
                    <p:nvPr/>
                  </p:nvSpPr>
                  <p:spPr bwMode="auto">
                    <a:xfrm>
                      <a:off x="2920" y="4157"/>
                      <a:ext cx="19" cy="19"/>
                    </a:xfrm>
                    <a:custGeom>
                      <a:avLst/>
                      <a:gdLst>
                        <a:gd name="T0" fmla="*/ 0 w 134"/>
                        <a:gd name="T1" fmla="*/ 19 h 114"/>
                        <a:gd name="T2" fmla="*/ 5 w 134"/>
                        <a:gd name="T3" fmla="*/ 15 h 114"/>
                        <a:gd name="T4" fmla="*/ 7 w 134"/>
                        <a:gd name="T5" fmla="*/ 14 h 114"/>
                        <a:gd name="T6" fmla="*/ 9 w 134"/>
                        <a:gd name="T7" fmla="*/ 10 h 114"/>
                        <a:gd name="T8" fmla="*/ 13 w 134"/>
                        <a:gd name="T9" fmla="*/ 10 h 114"/>
                        <a:gd name="T10" fmla="*/ 15 w 134"/>
                        <a:gd name="T11" fmla="*/ 6 h 114"/>
                        <a:gd name="T12" fmla="*/ 16 w 134"/>
                        <a:gd name="T13" fmla="*/ 4 h 114"/>
                        <a:gd name="T14" fmla="*/ 18 w 134"/>
                        <a:gd name="T15" fmla="*/ 2 h 114"/>
                        <a:gd name="T16" fmla="*/ 19 w 134"/>
                        <a:gd name="T17" fmla="*/ 0 h 1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4"/>
                        <a:gd name="T28" fmla="*/ 0 h 114"/>
                        <a:gd name="T29" fmla="*/ 134 w 134"/>
                        <a:gd name="T30" fmla="*/ 114 h 1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4" h="114">
                          <a:moveTo>
                            <a:pt x="0" y="114"/>
                          </a:moveTo>
                          <a:lnTo>
                            <a:pt x="34" y="87"/>
                          </a:lnTo>
                          <a:lnTo>
                            <a:pt x="51" y="81"/>
                          </a:lnTo>
                          <a:lnTo>
                            <a:pt x="66" y="63"/>
                          </a:lnTo>
                          <a:lnTo>
                            <a:pt x="93" y="57"/>
                          </a:lnTo>
                          <a:lnTo>
                            <a:pt x="108" y="38"/>
                          </a:lnTo>
                          <a:lnTo>
                            <a:pt x="116" y="24"/>
                          </a:lnTo>
                          <a:lnTo>
                            <a:pt x="125" y="15"/>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78" name="Freeform 223"/>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379" name="Freeform 224"/>
                    <p:cNvSpPr>
                      <a:spLocks/>
                    </p:cNvSpPr>
                    <p:nvPr/>
                  </p:nvSpPr>
                  <p:spPr bwMode="auto">
                    <a:xfrm>
                      <a:off x="2983" y="4198"/>
                      <a:ext cx="44" cy="51"/>
                    </a:xfrm>
                    <a:custGeom>
                      <a:avLst/>
                      <a:gdLst>
                        <a:gd name="T0" fmla="*/ 0 w 308"/>
                        <a:gd name="T1" fmla="*/ 19 h 305"/>
                        <a:gd name="T2" fmla="*/ 5 w 308"/>
                        <a:gd name="T3" fmla="*/ 16 h 305"/>
                        <a:gd name="T4" fmla="*/ 11 w 308"/>
                        <a:gd name="T5" fmla="*/ 13 h 305"/>
                        <a:gd name="T6" fmla="*/ 17 w 308"/>
                        <a:gd name="T7" fmla="*/ 10 h 305"/>
                        <a:gd name="T8" fmla="*/ 22 w 308"/>
                        <a:gd name="T9" fmla="*/ 6 h 305"/>
                        <a:gd name="T10" fmla="*/ 27 w 308"/>
                        <a:gd name="T11" fmla="*/ 3 h 305"/>
                        <a:gd name="T12" fmla="*/ 33 w 308"/>
                        <a:gd name="T13" fmla="*/ 0 h 305"/>
                        <a:gd name="T14" fmla="*/ 36 w 308"/>
                        <a:gd name="T15" fmla="*/ 3 h 305"/>
                        <a:gd name="T16" fmla="*/ 41 w 308"/>
                        <a:gd name="T17" fmla="*/ 10 h 305"/>
                        <a:gd name="T18" fmla="*/ 44 w 308"/>
                        <a:gd name="T19" fmla="*/ 19 h 305"/>
                        <a:gd name="T20" fmla="*/ 44 w 308"/>
                        <a:gd name="T21" fmla="*/ 22 h 305"/>
                        <a:gd name="T22" fmla="*/ 44 w 308"/>
                        <a:gd name="T23" fmla="*/ 25 h 305"/>
                        <a:gd name="T24" fmla="*/ 44 w 308"/>
                        <a:gd name="T25" fmla="*/ 29 h 305"/>
                        <a:gd name="T26" fmla="*/ 39 w 308"/>
                        <a:gd name="T27" fmla="*/ 38 h 305"/>
                        <a:gd name="T28" fmla="*/ 27 w 308"/>
                        <a:gd name="T29" fmla="*/ 51 h 305"/>
                        <a:gd name="T30" fmla="*/ 19 w 308"/>
                        <a:gd name="T31" fmla="*/ 41 h 305"/>
                        <a:gd name="T32" fmla="*/ 17 w 308"/>
                        <a:gd name="T33" fmla="*/ 35 h 305"/>
                        <a:gd name="T34" fmla="*/ 14 w 308"/>
                        <a:gd name="T35" fmla="*/ 32 h 305"/>
                        <a:gd name="T36" fmla="*/ 8 w 308"/>
                        <a:gd name="T37" fmla="*/ 29 h 305"/>
                        <a:gd name="T38" fmla="*/ 5 w 308"/>
                        <a:gd name="T39" fmla="*/ 25 h 305"/>
                        <a:gd name="T40" fmla="*/ 2 w 308"/>
                        <a:gd name="T41" fmla="*/ 25 h 305"/>
                        <a:gd name="T42" fmla="*/ 0 w 308"/>
                        <a:gd name="T43" fmla="*/ 22 h 305"/>
                        <a:gd name="T44" fmla="*/ 0 w 308"/>
                        <a:gd name="T45" fmla="*/ 19 h 30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8"/>
                        <a:gd name="T70" fmla="*/ 0 h 305"/>
                        <a:gd name="T71" fmla="*/ 308 w 308"/>
                        <a:gd name="T72" fmla="*/ 305 h 30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8" h="305">
                          <a:moveTo>
                            <a:pt x="0" y="113"/>
                          </a:moveTo>
                          <a:lnTo>
                            <a:pt x="36" y="93"/>
                          </a:lnTo>
                          <a:lnTo>
                            <a:pt x="76" y="76"/>
                          </a:lnTo>
                          <a:lnTo>
                            <a:pt x="116" y="57"/>
                          </a:lnTo>
                          <a:lnTo>
                            <a:pt x="154" y="37"/>
                          </a:lnTo>
                          <a:lnTo>
                            <a:pt x="191" y="19"/>
                          </a:lnTo>
                          <a:lnTo>
                            <a:pt x="232" y="0"/>
                          </a:lnTo>
                          <a:lnTo>
                            <a:pt x="250" y="19"/>
                          </a:lnTo>
                          <a:lnTo>
                            <a:pt x="289" y="57"/>
                          </a:lnTo>
                          <a:lnTo>
                            <a:pt x="308" y="113"/>
                          </a:lnTo>
                          <a:lnTo>
                            <a:pt x="308" y="134"/>
                          </a:lnTo>
                          <a:lnTo>
                            <a:pt x="308" y="151"/>
                          </a:lnTo>
                          <a:lnTo>
                            <a:pt x="308" y="172"/>
                          </a:lnTo>
                          <a:lnTo>
                            <a:pt x="271" y="230"/>
                          </a:lnTo>
                          <a:lnTo>
                            <a:pt x="191" y="305"/>
                          </a:lnTo>
                          <a:lnTo>
                            <a:pt x="136" y="248"/>
                          </a:lnTo>
                          <a:lnTo>
                            <a:pt x="116" y="209"/>
                          </a:lnTo>
                          <a:lnTo>
                            <a:pt x="95" y="192"/>
                          </a:lnTo>
                          <a:lnTo>
                            <a:pt x="57" y="172"/>
                          </a:lnTo>
                          <a:lnTo>
                            <a:pt x="36" y="151"/>
                          </a:lnTo>
                          <a:lnTo>
                            <a:pt x="16" y="151"/>
                          </a:lnTo>
                          <a:lnTo>
                            <a:pt x="0" y="134"/>
                          </a:lnTo>
                          <a:lnTo>
                            <a:pt x="0" y="11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0" name="Freeform 225"/>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381" name="Freeform 226"/>
                    <p:cNvSpPr>
                      <a:spLocks/>
                    </p:cNvSpPr>
                    <p:nvPr/>
                  </p:nvSpPr>
                  <p:spPr bwMode="auto">
                    <a:xfrm>
                      <a:off x="2977" y="4163"/>
                      <a:ext cx="98" cy="169"/>
                    </a:xfrm>
                    <a:custGeom>
                      <a:avLst/>
                      <a:gdLst>
                        <a:gd name="T0" fmla="*/ 33 w 681"/>
                        <a:gd name="T1" fmla="*/ 74 h 1014"/>
                        <a:gd name="T2" fmla="*/ 36 w 681"/>
                        <a:gd name="T3" fmla="*/ 64 h 1014"/>
                        <a:gd name="T4" fmla="*/ 39 w 681"/>
                        <a:gd name="T5" fmla="*/ 58 h 1014"/>
                        <a:gd name="T6" fmla="*/ 47 w 681"/>
                        <a:gd name="T7" fmla="*/ 51 h 1014"/>
                        <a:gd name="T8" fmla="*/ 56 w 681"/>
                        <a:gd name="T9" fmla="*/ 45 h 1014"/>
                        <a:gd name="T10" fmla="*/ 64 w 681"/>
                        <a:gd name="T11" fmla="*/ 29 h 1014"/>
                        <a:gd name="T12" fmla="*/ 70 w 681"/>
                        <a:gd name="T13" fmla="*/ 16 h 1014"/>
                        <a:gd name="T14" fmla="*/ 76 w 681"/>
                        <a:gd name="T15" fmla="*/ 0 h 1014"/>
                        <a:gd name="T16" fmla="*/ 98 w 681"/>
                        <a:gd name="T17" fmla="*/ 60 h 1014"/>
                        <a:gd name="T18" fmla="*/ 89 w 681"/>
                        <a:gd name="T19" fmla="*/ 92 h 1014"/>
                        <a:gd name="T20" fmla="*/ 87 w 681"/>
                        <a:gd name="T21" fmla="*/ 99 h 1014"/>
                        <a:gd name="T22" fmla="*/ 78 w 681"/>
                        <a:gd name="T23" fmla="*/ 105 h 1014"/>
                        <a:gd name="T24" fmla="*/ 70 w 681"/>
                        <a:gd name="T25" fmla="*/ 112 h 1014"/>
                        <a:gd name="T26" fmla="*/ 64 w 681"/>
                        <a:gd name="T27" fmla="*/ 121 h 1014"/>
                        <a:gd name="T28" fmla="*/ 61 w 681"/>
                        <a:gd name="T29" fmla="*/ 131 h 1014"/>
                        <a:gd name="T30" fmla="*/ 64 w 681"/>
                        <a:gd name="T31" fmla="*/ 144 h 1014"/>
                        <a:gd name="T32" fmla="*/ 64 w 681"/>
                        <a:gd name="T33" fmla="*/ 150 h 1014"/>
                        <a:gd name="T34" fmla="*/ 64 w 681"/>
                        <a:gd name="T35" fmla="*/ 157 h 1014"/>
                        <a:gd name="T36" fmla="*/ 59 w 681"/>
                        <a:gd name="T37" fmla="*/ 163 h 1014"/>
                        <a:gd name="T38" fmla="*/ 53 w 681"/>
                        <a:gd name="T39" fmla="*/ 169 h 1014"/>
                        <a:gd name="T40" fmla="*/ 45 w 681"/>
                        <a:gd name="T41" fmla="*/ 163 h 1014"/>
                        <a:gd name="T42" fmla="*/ 31 w 681"/>
                        <a:gd name="T43" fmla="*/ 163 h 1014"/>
                        <a:gd name="T44" fmla="*/ 14 w 681"/>
                        <a:gd name="T45" fmla="*/ 163 h 1014"/>
                        <a:gd name="T46" fmla="*/ 3 w 681"/>
                        <a:gd name="T47" fmla="*/ 163 h 1014"/>
                        <a:gd name="T48" fmla="*/ 0 w 681"/>
                        <a:gd name="T49" fmla="*/ 163 h 1014"/>
                        <a:gd name="T50" fmla="*/ 0 w 681"/>
                        <a:gd name="T51" fmla="*/ 160 h 1014"/>
                        <a:gd name="T52" fmla="*/ 0 w 681"/>
                        <a:gd name="T53" fmla="*/ 157 h 1014"/>
                        <a:gd name="T54" fmla="*/ 3 w 681"/>
                        <a:gd name="T55" fmla="*/ 157 h 1014"/>
                        <a:gd name="T56" fmla="*/ 11 w 681"/>
                        <a:gd name="T57" fmla="*/ 147 h 1014"/>
                        <a:gd name="T58" fmla="*/ 23 w 681"/>
                        <a:gd name="T59" fmla="*/ 140 h 1014"/>
                        <a:gd name="T60" fmla="*/ 23 w 681"/>
                        <a:gd name="T61" fmla="*/ 134 h 1014"/>
                        <a:gd name="T62" fmla="*/ 25 w 681"/>
                        <a:gd name="T63" fmla="*/ 118 h 1014"/>
                        <a:gd name="T64" fmla="*/ 23 w 681"/>
                        <a:gd name="T65" fmla="*/ 99 h 1014"/>
                        <a:gd name="T66" fmla="*/ 23 w 681"/>
                        <a:gd name="T67" fmla="*/ 83 h 1014"/>
                        <a:gd name="T68" fmla="*/ 23 w 681"/>
                        <a:gd name="T69" fmla="*/ 77 h 1014"/>
                        <a:gd name="T70" fmla="*/ 25 w 681"/>
                        <a:gd name="T71" fmla="*/ 70 h 1014"/>
                        <a:gd name="T72" fmla="*/ 31 w 681"/>
                        <a:gd name="T73" fmla="*/ 70 h 1014"/>
                        <a:gd name="T74" fmla="*/ 33 w 681"/>
                        <a:gd name="T75" fmla="*/ 74 h 101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81"/>
                        <a:gd name="T115" fmla="*/ 0 h 1014"/>
                        <a:gd name="T116" fmla="*/ 681 w 681"/>
                        <a:gd name="T117" fmla="*/ 1014 h 101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81" h="1014">
                          <a:moveTo>
                            <a:pt x="232" y="441"/>
                          </a:moveTo>
                          <a:lnTo>
                            <a:pt x="253" y="383"/>
                          </a:lnTo>
                          <a:lnTo>
                            <a:pt x="273" y="345"/>
                          </a:lnTo>
                          <a:lnTo>
                            <a:pt x="330" y="304"/>
                          </a:lnTo>
                          <a:lnTo>
                            <a:pt x="388" y="268"/>
                          </a:lnTo>
                          <a:lnTo>
                            <a:pt x="447" y="173"/>
                          </a:lnTo>
                          <a:lnTo>
                            <a:pt x="486" y="95"/>
                          </a:lnTo>
                          <a:lnTo>
                            <a:pt x="526" y="0"/>
                          </a:lnTo>
                          <a:lnTo>
                            <a:pt x="681" y="362"/>
                          </a:lnTo>
                          <a:lnTo>
                            <a:pt x="621" y="554"/>
                          </a:lnTo>
                          <a:lnTo>
                            <a:pt x="604" y="594"/>
                          </a:lnTo>
                          <a:lnTo>
                            <a:pt x="545" y="631"/>
                          </a:lnTo>
                          <a:lnTo>
                            <a:pt x="486" y="670"/>
                          </a:lnTo>
                          <a:lnTo>
                            <a:pt x="447" y="726"/>
                          </a:lnTo>
                          <a:lnTo>
                            <a:pt x="427" y="785"/>
                          </a:lnTo>
                          <a:lnTo>
                            <a:pt x="447" y="862"/>
                          </a:lnTo>
                          <a:lnTo>
                            <a:pt x="447" y="898"/>
                          </a:lnTo>
                          <a:lnTo>
                            <a:pt x="447" y="939"/>
                          </a:lnTo>
                          <a:lnTo>
                            <a:pt x="409" y="975"/>
                          </a:lnTo>
                          <a:lnTo>
                            <a:pt x="370" y="1014"/>
                          </a:lnTo>
                          <a:lnTo>
                            <a:pt x="312" y="975"/>
                          </a:lnTo>
                          <a:lnTo>
                            <a:pt x="214" y="975"/>
                          </a:lnTo>
                          <a:lnTo>
                            <a:pt x="98" y="975"/>
                          </a:lnTo>
                          <a:lnTo>
                            <a:pt x="19" y="975"/>
                          </a:lnTo>
                          <a:lnTo>
                            <a:pt x="0" y="975"/>
                          </a:lnTo>
                          <a:lnTo>
                            <a:pt x="0" y="957"/>
                          </a:lnTo>
                          <a:lnTo>
                            <a:pt x="0" y="939"/>
                          </a:lnTo>
                          <a:lnTo>
                            <a:pt x="19" y="939"/>
                          </a:lnTo>
                          <a:lnTo>
                            <a:pt x="77" y="880"/>
                          </a:lnTo>
                          <a:lnTo>
                            <a:pt x="157" y="841"/>
                          </a:lnTo>
                          <a:lnTo>
                            <a:pt x="157" y="805"/>
                          </a:lnTo>
                          <a:lnTo>
                            <a:pt x="177" y="708"/>
                          </a:lnTo>
                          <a:lnTo>
                            <a:pt x="157" y="594"/>
                          </a:lnTo>
                          <a:lnTo>
                            <a:pt x="157" y="497"/>
                          </a:lnTo>
                          <a:lnTo>
                            <a:pt x="157" y="459"/>
                          </a:lnTo>
                          <a:lnTo>
                            <a:pt x="177" y="420"/>
                          </a:lnTo>
                          <a:lnTo>
                            <a:pt x="214" y="420"/>
                          </a:lnTo>
                          <a:lnTo>
                            <a:pt x="232" y="44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2" name="Freeform 227"/>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3" name="Freeform 228"/>
                    <p:cNvSpPr>
                      <a:spLocks/>
                    </p:cNvSpPr>
                    <p:nvPr/>
                  </p:nvSpPr>
                  <p:spPr bwMode="auto">
                    <a:xfrm>
                      <a:off x="3019" y="4214"/>
                      <a:ext cx="11" cy="89"/>
                    </a:xfrm>
                    <a:custGeom>
                      <a:avLst/>
                      <a:gdLst>
                        <a:gd name="T0" fmla="*/ 11 w 79"/>
                        <a:gd name="T1" fmla="*/ 0 h 537"/>
                        <a:gd name="T2" fmla="*/ 11 w 79"/>
                        <a:gd name="T3" fmla="*/ 10 h 537"/>
                        <a:gd name="T4" fmla="*/ 11 w 79"/>
                        <a:gd name="T5" fmla="*/ 35 h 537"/>
                        <a:gd name="T6" fmla="*/ 5 w 79"/>
                        <a:gd name="T7" fmla="*/ 67 h 537"/>
                        <a:gd name="T8" fmla="*/ 3 w 79"/>
                        <a:gd name="T9" fmla="*/ 83 h 537"/>
                        <a:gd name="T10" fmla="*/ 0 w 79"/>
                        <a:gd name="T11" fmla="*/ 86 h 537"/>
                        <a:gd name="T12" fmla="*/ 0 w 79"/>
                        <a:gd name="T13" fmla="*/ 89 h 537"/>
                        <a:gd name="T14" fmla="*/ 0 60000 65536"/>
                        <a:gd name="T15" fmla="*/ 0 60000 65536"/>
                        <a:gd name="T16" fmla="*/ 0 60000 65536"/>
                        <a:gd name="T17" fmla="*/ 0 60000 65536"/>
                        <a:gd name="T18" fmla="*/ 0 60000 65536"/>
                        <a:gd name="T19" fmla="*/ 0 60000 65536"/>
                        <a:gd name="T20" fmla="*/ 0 60000 65536"/>
                        <a:gd name="T21" fmla="*/ 0 w 79"/>
                        <a:gd name="T22" fmla="*/ 0 h 537"/>
                        <a:gd name="T23" fmla="*/ 79 w 79"/>
                        <a:gd name="T24" fmla="*/ 537 h 5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 h="537">
                          <a:moveTo>
                            <a:pt x="79" y="0"/>
                          </a:moveTo>
                          <a:lnTo>
                            <a:pt x="79" y="58"/>
                          </a:lnTo>
                          <a:lnTo>
                            <a:pt x="79" y="212"/>
                          </a:lnTo>
                          <a:lnTo>
                            <a:pt x="39" y="404"/>
                          </a:lnTo>
                          <a:lnTo>
                            <a:pt x="21" y="501"/>
                          </a:lnTo>
                          <a:lnTo>
                            <a:pt x="0" y="519"/>
                          </a:lnTo>
                          <a:lnTo>
                            <a:pt x="0" y="5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4" name="Freeform 229"/>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5" name="Freeform 230"/>
                    <p:cNvSpPr>
                      <a:spLocks/>
                    </p:cNvSpPr>
                    <p:nvPr/>
                  </p:nvSpPr>
                  <p:spPr bwMode="auto">
                    <a:xfrm>
                      <a:off x="2980" y="4300"/>
                      <a:ext cx="47" cy="23"/>
                    </a:xfrm>
                    <a:custGeom>
                      <a:avLst/>
                      <a:gdLst>
                        <a:gd name="T0" fmla="*/ 47 w 330"/>
                        <a:gd name="T1" fmla="*/ 13 h 134"/>
                        <a:gd name="T2" fmla="*/ 42 w 330"/>
                        <a:gd name="T3" fmla="*/ 10 h 134"/>
                        <a:gd name="T4" fmla="*/ 33 w 330"/>
                        <a:gd name="T5" fmla="*/ 3 h 134"/>
                        <a:gd name="T6" fmla="*/ 28 w 330"/>
                        <a:gd name="T7" fmla="*/ 0 h 134"/>
                        <a:gd name="T8" fmla="*/ 25 w 330"/>
                        <a:gd name="T9" fmla="*/ 0 h 134"/>
                        <a:gd name="T10" fmla="*/ 20 w 330"/>
                        <a:gd name="T11" fmla="*/ 0 h 134"/>
                        <a:gd name="T12" fmla="*/ 25 w 330"/>
                        <a:gd name="T13" fmla="*/ 3 h 134"/>
                        <a:gd name="T14" fmla="*/ 33 w 330"/>
                        <a:gd name="T15" fmla="*/ 10 h 134"/>
                        <a:gd name="T16" fmla="*/ 36 w 330"/>
                        <a:gd name="T17" fmla="*/ 13 h 134"/>
                        <a:gd name="T18" fmla="*/ 39 w 330"/>
                        <a:gd name="T19" fmla="*/ 13 h 134"/>
                        <a:gd name="T20" fmla="*/ 33 w 330"/>
                        <a:gd name="T21" fmla="*/ 16 h 134"/>
                        <a:gd name="T22" fmla="*/ 28 w 330"/>
                        <a:gd name="T23" fmla="*/ 20 h 134"/>
                        <a:gd name="T24" fmla="*/ 14 w 330"/>
                        <a:gd name="T25" fmla="*/ 23 h 134"/>
                        <a:gd name="T26" fmla="*/ 5 w 330"/>
                        <a:gd name="T27" fmla="*/ 20 h 134"/>
                        <a:gd name="T28" fmla="*/ 0 w 330"/>
                        <a:gd name="T29" fmla="*/ 20 h 1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0"/>
                        <a:gd name="T46" fmla="*/ 0 h 134"/>
                        <a:gd name="T47" fmla="*/ 330 w 330"/>
                        <a:gd name="T48" fmla="*/ 134 h 1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0" h="134">
                          <a:moveTo>
                            <a:pt x="330" y="75"/>
                          </a:moveTo>
                          <a:lnTo>
                            <a:pt x="293" y="57"/>
                          </a:lnTo>
                          <a:lnTo>
                            <a:pt x="234" y="18"/>
                          </a:lnTo>
                          <a:lnTo>
                            <a:pt x="195" y="0"/>
                          </a:lnTo>
                          <a:lnTo>
                            <a:pt x="176" y="0"/>
                          </a:lnTo>
                          <a:lnTo>
                            <a:pt x="138" y="0"/>
                          </a:lnTo>
                          <a:lnTo>
                            <a:pt x="176" y="18"/>
                          </a:lnTo>
                          <a:lnTo>
                            <a:pt x="234" y="57"/>
                          </a:lnTo>
                          <a:lnTo>
                            <a:pt x="254" y="75"/>
                          </a:lnTo>
                          <a:lnTo>
                            <a:pt x="272" y="75"/>
                          </a:lnTo>
                          <a:lnTo>
                            <a:pt x="234" y="96"/>
                          </a:lnTo>
                          <a:lnTo>
                            <a:pt x="195" y="116"/>
                          </a:lnTo>
                          <a:lnTo>
                            <a:pt x="98" y="134"/>
                          </a:lnTo>
                          <a:lnTo>
                            <a:pt x="38" y="116"/>
                          </a:lnTo>
                          <a:lnTo>
                            <a:pt x="0" y="11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6" name="Freeform 231"/>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7" name="Freeform 232"/>
                    <p:cNvSpPr>
                      <a:spLocks/>
                    </p:cNvSpPr>
                    <p:nvPr/>
                  </p:nvSpPr>
                  <p:spPr bwMode="auto">
                    <a:xfrm>
                      <a:off x="3030" y="4237"/>
                      <a:ext cx="25" cy="15"/>
                    </a:xfrm>
                    <a:custGeom>
                      <a:avLst/>
                      <a:gdLst>
                        <a:gd name="T0" fmla="*/ 0 w 175"/>
                        <a:gd name="T1" fmla="*/ 15 h 92"/>
                        <a:gd name="T2" fmla="*/ 8 w 175"/>
                        <a:gd name="T3" fmla="*/ 15 h 92"/>
                        <a:gd name="T4" fmla="*/ 14 w 175"/>
                        <a:gd name="T5" fmla="*/ 15 h 92"/>
                        <a:gd name="T6" fmla="*/ 17 w 175"/>
                        <a:gd name="T7" fmla="*/ 12 h 92"/>
                        <a:gd name="T8" fmla="*/ 19 w 175"/>
                        <a:gd name="T9" fmla="*/ 9 h 92"/>
                        <a:gd name="T10" fmla="*/ 22 w 175"/>
                        <a:gd name="T11" fmla="*/ 3 h 92"/>
                        <a:gd name="T12" fmla="*/ 25 w 175"/>
                        <a:gd name="T13" fmla="*/ 0 h 92"/>
                        <a:gd name="T14" fmla="*/ 0 60000 65536"/>
                        <a:gd name="T15" fmla="*/ 0 60000 65536"/>
                        <a:gd name="T16" fmla="*/ 0 60000 65536"/>
                        <a:gd name="T17" fmla="*/ 0 60000 65536"/>
                        <a:gd name="T18" fmla="*/ 0 60000 65536"/>
                        <a:gd name="T19" fmla="*/ 0 60000 65536"/>
                        <a:gd name="T20" fmla="*/ 0 60000 65536"/>
                        <a:gd name="T21" fmla="*/ 0 w 175"/>
                        <a:gd name="T22" fmla="*/ 0 h 92"/>
                        <a:gd name="T23" fmla="*/ 175 w 175"/>
                        <a:gd name="T24" fmla="*/ 92 h 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 h="92">
                          <a:moveTo>
                            <a:pt x="0" y="92"/>
                          </a:moveTo>
                          <a:lnTo>
                            <a:pt x="57" y="92"/>
                          </a:lnTo>
                          <a:lnTo>
                            <a:pt x="96" y="92"/>
                          </a:lnTo>
                          <a:lnTo>
                            <a:pt x="116" y="75"/>
                          </a:lnTo>
                          <a:lnTo>
                            <a:pt x="135" y="56"/>
                          </a:lnTo>
                          <a:lnTo>
                            <a:pt x="156" y="18"/>
                          </a:lnTo>
                          <a:lnTo>
                            <a:pt x="17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8" name="Freeform 233"/>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89" name="Freeform 234"/>
                    <p:cNvSpPr>
                      <a:spLocks/>
                    </p:cNvSpPr>
                    <p:nvPr/>
                  </p:nvSpPr>
                  <p:spPr bwMode="auto">
                    <a:xfrm>
                      <a:off x="3024" y="4291"/>
                      <a:ext cx="14" cy="1"/>
                    </a:xfrm>
                    <a:custGeom>
                      <a:avLst/>
                      <a:gdLst>
                        <a:gd name="T0" fmla="*/ 0 w 97"/>
                        <a:gd name="T1" fmla="*/ 0 h 1"/>
                        <a:gd name="T2" fmla="*/ 6 w 97"/>
                        <a:gd name="T3" fmla="*/ 0 h 1"/>
                        <a:gd name="T4" fmla="*/ 11 w 97"/>
                        <a:gd name="T5" fmla="*/ 0 h 1"/>
                        <a:gd name="T6" fmla="*/ 14 w 97"/>
                        <a:gd name="T7" fmla="*/ 0 h 1"/>
                        <a:gd name="T8" fmla="*/ 0 60000 65536"/>
                        <a:gd name="T9" fmla="*/ 0 60000 65536"/>
                        <a:gd name="T10" fmla="*/ 0 60000 65536"/>
                        <a:gd name="T11" fmla="*/ 0 60000 65536"/>
                        <a:gd name="T12" fmla="*/ 0 w 97"/>
                        <a:gd name="T13" fmla="*/ 0 h 1"/>
                        <a:gd name="T14" fmla="*/ 97 w 97"/>
                        <a:gd name="T15" fmla="*/ 1 h 1"/>
                      </a:gdLst>
                      <a:ahLst/>
                      <a:cxnLst>
                        <a:cxn ang="T8">
                          <a:pos x="T0" y="T1"/>
                        </a:cxn>
                        <a:cxn ang="T9">
                          <a:pos x="T2" y="T3"/>
                        </a:cxn>
                        <a:cxn ang="T10">
                          <a:pos x="T4" y="T5"/>
                        </a:cxn>
                        <a:cxn ang="T11">
                          <a:pos x="T6" y="T7"/>
                        </a:cxn>
                      </a:cxnLst>
                      <a:rect l="T12" t="T13" r="T14" b="T15"/>
                      <a:pathLst>
                        <a:path w="97" h="1">
                          <a:moveTo>
                            <a:pt x="0" y="0"/>
                          </a:moveTo>
                          <a:lnTo>
                            <a:pt x="40" y="0"/>
                          </a:lnTo>
                          <a:lnTo>
                            <a:pt x="79" y="0"/>
                          </a:lnTo>
                          <a:lnTo>
                            <a:pt x="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0" name="Freeform 235"/>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1" name="Freeform 236"/>
                    <p:cNvSpPr>
                      <a:spLocks/>
                    </p:cNvSpPr>
                    <p:nvPr/>
                  </p:nvSpPr>
                  <p:spPr bwMode="auto">
                    <a:xfrm>
                      <a:off x="3003" y="4243"/>
                      <a:ext cx="10" cy="9"/>
                    </a:xfrm>
                    <a:custGeom>
                      <a:avLst/>
                      <a:gdLst>
                        <a:gd name="T0" fmla="*/ 0 w 76"/>
                        <a:gd name="T1" fmla="*/ 9 h 56"/>
                        <a:gd name="T2" fmla="*/ 5 w 76"/>
                        <a:gd name="T3" fmla="*/ 6 h 56"/>
                        <a:gd name="T4" fmla="*/ 10 w 76"/>
                        <a:gd name="T5" fmla="*/ 6 h 56"/>
                        <a:gd name="T6" fmla="*/ 10 w 76"/>
                        <a:gd name="T7" fmla="*/ 0 h 56"/>
                        <a:gd name="T8" fmla="*/ 5 w 76"/>
                        <a:gd name="T9" fmla="*/ 0 h 56"/>
                        <a:gd name="T10" fmla="*/ 0 w 76"/>
                        <a:gd name="T11" fmla="*/ 0 h 56"/>
                        <a:gd name="T12" fmla="*/ 0 60000 65536"/>
                        <a:gd name="T13" fmla="*/ 0 60000 65536"/>
                        <a:gd name="T14" fmla="*/ 0 60000 65536"/>
                        <a:gd name="T15" fmla="*/ 0 60000 65536"/>
                        <a:gd name="T16" fmla="*/ 0 60000 65536"/>
                        <a:gd name="T17" fmla="*/ 0 60000 65536"/>
                        <a:gd name="T18" fmla="*/ 0 w 76"/>
                        <a:gd name="T19" fmla="*/ 0 h 56"/>
                        <a:gd name="T20" fmla="*/ 76 w 76"/>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76" h="56">
                          <a:moveTo>
                            <a:pt x="0" y="56"/>
                          </a:moveTo>
                          <a:lnTo>
                            <a:pt x="37" y="39"/>
                          </a:lnTo>
                          <a:lnTo>
                            <a:pt x="76" y="39"/>
                          </a:lnTo>
                          <a:lnTo>
                            <a:pt x="76" y="0"/>
                          </a:lnTo>
                          <a:lnTo>
                            <a:pt x="37" y="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2" name="Freeform 237"/>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3" name="Freeform 238"/>
                    <p:cNvSpPr>
                      <a:spLocks/>
                    </p:cNvSpPr>
                    <p:nvPr/>
                  </p:nvSpPr>
                  <p:spPr bwMode="auto">
                    <a:xfrm>
                      <a:off x="3003" y="4259"/>
                      <a:ext cx="13" cy="6"/>
                    </a:xfrm>
                    <a:custGeom>
                      <a:avLst/>
                      <a:gdLst>
                        <a:gd name="T0" fmla="*/ 0 w 96"/>
                        <a:gd name="T1" fmla="*/ 0 h 39"/>
                        <a:gd name="T2" fmla="*/ 5 w 96"/>
                        <a:gd name="T3" fmla="*/ 0 h 39"/>
                        <a:gd name="T4" fmla="*/ 10 w 96"/>
                        <a:gd name="T5" fmla="*/ 0 h 39"/>
                        <a:gd name="T6" fmla="*/ 13 w 96"/>
                        <a:gd name="T7" fmla="*/ 0 h 39"/>
                        <a:gd name="T8" fmla="*/ 13 w 96"/>
                        <a:gd name="T9" fmla="*/ 6 h 39"/>
                        <a:gd name="T10" fmla="*/ 7 w 96"/>
                        <a:gd name="T11" fmla="*/ 6 h 39"/>
                        <a:gd name="T12" fmla="*/ 2 w 96"/>
                        <a:gd name="T13" fmla="*/ 6 h 39"/>
                        <a:gd name="T14" fmla="*/ 0 w 96"/>
                        <a:gd name="T15" fmla="*/ 6 h 39"/>
                        <a:gd name="T16" fmla="*/ 0 60000 65536"/>
                        <a:gd name="T17" fmla="*/ 0 60000 65536"/>
                        <a:gd name="T18" fmla="*/ 0 60000 65536"/>
                        <a:gd name="T19" fmla="*/ 0 60000 65536"/>
                        <a:gd name="T20" fmla="*/ 0 60000 65536"/>
                        <a:gd name="T21" fmla="*/ 0 60000 65536"/>
                        <a:gd name="T22" fmla="*/ 0 60000 65536"/>
                        <a:gd name="T23" fmla="*/ 0 60000 65536"/>
                        <a:gd name="T24" fmla="*/ 0 w 96"/>
                        <a:gd name="T25" fmla="*/ 0 h 39"/>
                        <a:gd name="T26" fmla="*/ 96 w 96"/>
                        <a:gd name="T27" fmla="*/ 39 h 3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6" h="39">
                          <a:moveTo>
                            <a:pt x="0" y="0"/>
                          </a:moveTo>
                          <a:lnTo>
                            <a:pt x="37" y="0"/>
                          </a:lnTo>
                          <a:lnTo>
                            <a:pt x="76" y="0"/>
                          </a:lnTo>
                          <a:lnTo>
                            <a:pt x="96" y="0"/>
                          </a:lnTo>
                          <a:lnTo>
                            <a:pt x="96" y="39"/>
                          </a:lnTo>
                          <a:lnTo>
                            <a:pt x="55" y="39"/>
                          </a:lnTo>
                          <a:lnTo>
                            <a:pt x="18" y="39"/>
                          </a:lnTo>
                          <a:lnTo>
                            <a:pt x="0" y="3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4" name="Freeform 239"/>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395" name="Freeform 240"/>
                    <p:cNvSpPr>
                      <a:spLocks/>
                    </p:cNvSpPr>
                    <p:nvPr/>
                  </p:nvSpPr>
                  <p:spPr bwMode="auto">
                    <a:xfrm>
                      <a:off x="3003" y="4272"/>
                      <a:ext cx="13" cy="9"/>
                    </a:xfrm>
                    <a:custGeom>
                      <a:avLst/>
                      <a:gdLst>
                        <a:gd name="T0" fmla="*/ 0 w 96"/>
                        <a:gd name="T1" fmla="*/ 3 h 56"/>
                        <a:gd name="T2" fmla="*/ 5 w 96"/>
                        <a:gd name="T3" fmla="*/ 0 h 56"/>
                        <a:gd name="T4" fmla="*/ 10 w 96"/>
                        <a:gd name="T5" fmla="*/ 0 h 56"/>
                        <a:gd name="T6" fmla="*/ 13 w 96"/>
                        <a:gd name="T7" fmla="*/ 3 h 56"/>
                        <a:gd name="T8" fmla="*/ 10 w 96"/>
                        <a:gd name="T9" fmla="*/ 6 h 56"/>
                        <a:gd name="T10" fmla="*/ 10 w 96"/>
                        <a:gd name="T11" fmla="*/ 9 h 56"/>
                        <a:gd name="T12" fmla="*/ 7 w 96"/>
                        <a:gd name="T13" fmla="*/ 9 h 56"/>
                        <a:gd name="T14" fmla="*/ 5 w 96"/>
                        <a:gd name="T15" fmla="*/ 9 h 56"/>
                        <a:gd name="T16" fmla="*/ 2 w 96"/>
                        <a:gd name="T17" fmla="*/ 9 h 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
                        <a:gd name="T28" fmla="*/ 0 h 56"/>
                        <a:gd name="T29" fmla="*/ 96 w 96"/>
                        <a:gd name="T30" fmla="*/ 56 h 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 h="56">
                          <a:moveTo>
                            <a:pt x="0" y="18"/>
                          </a:moveTo>
                          <a:lnTo>
                            <a:pt x="37" y="0"/>
                          </a:lnTo>
                          <a:lnTo>
                            <a:pt x="76" y="0"/>
                          </a:lnTo>
                          <a:lnTo>
                            <a:pt x="96" y="18"/>
                          </a:lnTo>
                          <a:lnTo>
                            <a:pt x="76" y="37"/>
                          </a:lnTo>
                          <a:lnTo>
                            <a:pt x="76" y="56"/>
                          </a:lnTo>
                          <a:lnTo>
                            <a:pt x="55" y="56"/>
                          </a:lnTo>
                          <a:lnTo>
                            <a:pt x="37" y="56"/>
                          </a:lnTo>
                          <a:lnTo>
                            <a:pt x="18" y="56"/>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8" name="Freeform 241"/>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69" name="Freeform 242"/>
                  <p:cNvSpPr>
                    <a:spLocks/>
                  </p:cNvSpPr>
                  <p:nvPr/>
                </p:nvSpPr>
                <p:spPr bwMode="auto">
                  <a:xfrm>
                    <a:off x="3003" y="4291"/>
                    <a:ext cx="10" cy="6"/>
                  </a:xfrm>
                  <a:custGeom>
                    <a:avLst/>
                    <a:gdLst>
                      <a:gd name="T0" fmla="*/ 0 w 76"/>
                      <a:gd name="T1" fmla="*/ 0 h 38"/>
                      <a:gd name="T2" fmla="*/ 5 w 76"/>
                      <a:gd name="T3" fmla="*/ 0 h 38"/>
                      <a:gd name="T4" fmla="*/ 10 w 76"/>
                      <a:gd name="T5" fmla="*/ 3 h 38"/>
                      <a:gd name="T6" fmla="*/ 7 w 76"/>
                      <a:gd name="T7" fmla="*/ 6 h 38"/>
                      <a:gd name="T8" fmla="*/ 2 w 76"/>
                      <a:gd name="T9" fmla="*/ 3 h 38"/>
                      <a:gd name="T10" fmla="*/ 0 60000 65536"/>
                      <a:gd name="T11" fmla="*/ 0 60000 65536"/>
                      <a:gd name="T12" fmla="*/ 0 60000 65536"/>
                      <a:gd name="T13" fmla="*/ 0 60000 65536"/>
                      <a:gd name="T14" fmla="*/ 0 60000 65536"/>
                      <a:gd name="T15" fmla="*/ 0 w 76"/>
                      <a:gd name="T16" fmla="*/ 0 h 38"/>
                      <a:gd name="T17" fmla="*/ 76 w 76"/>
                      <a:gd name="T18" fmla="*/ 38 h 38"/>
                    </a:gdLst>
                    <a:ahLst/>
                    <a:cxnLst>
                      <a:cxn ang="T10">
                        <a:pos x="T0" y="T1"/>
                      </a:cxn>
                      <a:cxn ang="T11">
                        <a:pos x="T2" y="T3"/>
                      </a:cxn>
                      <a:cxn ang="T12">
                        <a:pos x="T4" y="T5"/>
                      </a:cxn>
                      <a:cxn ang="T13">
                        <a:pos x="T6" y="T7"/>
                      </a:cxn>
                      <a:cxn ang="T14">
                        <a:pos x="T8" y="T9"/>
                      </a:cxn>
                    </a:cxnLst>
                    <a:rect l="T15" t="T16" r="T17" b="T18"/>
                    <a:pathLst>
                      <a:path w="76" h="38">
                        <a:moveTo>
                          <a:pt x="0" y="0"/>
                        </a:moveTo>
                        <a:lnTo>
                          <a:pt x="37" y="0"/>
                        </a:lnTo>
                        <a:lnTo>
                          <a:pt x="76" y="18"/>
                        </a:lnTo>
                        <a:lnTo>
                          <a:pt x="55" y="38"/>
                        </a:lnTo>
                        <a:lnTo>
                          <a:pt x="18"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0" name="Freeform 243"/>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071" name="Freeform 244"/>
                  <p:cNvSpPr>
                    <a:spLocks/>
                  </p:cNvSpPr>
                  <p:nvPr/>
                </p:nvSpPr>
                <p:spPr bwMode="auto">
                  <a:xfrm>
                    <a:off x="2983" y="4237"/>
                    <a:ext cx="17" cy="22"/>
                  </a:xfrm>
                  <a:custGeom>
                    <a:avLst/>
                    <a:gdLst>
                      <a:gd name="T0" fmla="*/ 17 w 116"/>
                      <a:gd name="T1" fmla="*/ 0 h 132"/>
                      <a:gd name="T2" fmla="*/ 14 w 116"/>
                      <a:gd name="T3" fmla="*/ 9 h 132"/>
                      <a:gd name="T4" fmla="*/ 8 w 116"/>
                      <a:gd name="T5" fmla="*/ 15 h 132"/>
                      <a:gd name="T6" fmla="*/ 5 w 116"/>
                      <a:gd name="T7" fmla="*/ 19 h 132"/>
                      <a:gd name="T8" fmla="*/ 2 w 116"/>
                      <a:gd name="T9" fmla="*/ 22 h 132"/>
                      <a:gd name="T10" fmla="*/ 0 w 116"/>
                      <a:gd name="T11" fmla="*/ 22 h 132"/>
                      <a:gd name="T12" fmla="*/ 0 w 116"/>
                      <a:gd name="T13" fmla="*/ 19 h 132"/>
                      <a:gd name="T14" fmla="*/ 5 w 116"/>
                      <a:gd name="T15" fmla="*/ 12 h 132"/>
                      <a:gd name="T16" fmla="*/ 8 w 116"/>
                      <a:gd name="T17" fmla="*/ 6 h 132"/>
                      <a:gd name="T18" fmla="*/ 14 w 116"/>
                      <a:gd name="T19" fmla="*/ 0 h 132"/>
                      <a:gd name="T20" fmla="*/ 17 w 116"/>
                      <a:gd name="T21" fmla="*/ 0 h 1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6"/>
                      <a:gd name="T34" fmla="*/ 0 h 132"/>
                      <a:gd name="T35" fmla="*/ 116 w 116"/>
                      <a:gd name="T36" fmla="*/ 132 h 13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6" h="132">
                        <a:moveTo>
                          <a:pt x="116" y="0"/>
                        </a:moveTo>
                        <a:lnTo>
                          <a:pt x="95" y="56"/>
                        </a:lnTo>
                        <a:lnTo>
                          <a:pt x="57" y="92"/>
                        </a:lnTo>
                        <a:lnTo>
                          <a:pt x="36" y="113"/>
                        </a:lnTo>
                        <a:lnTo>
                          <a:pt x="16" y="132"/>
                        </a:lnTo>
                        <a:lnTo>
                          <a:pt x="0" y="132"/>
                        </a:lnTo>
                        <a:lnTo>
                          <a:pt x="0" y="113"/>
                        </a:lnTo>
                        <a:lnTo>
                          <a:pt x="36" y="75"/>
                        </a:lnTo>
                        <a:lnTo>
                          <a:pt x="57" y="36"/>
                        </a:lnTo>
                        <a:lnTo>
                          <a:pt x="95" y="0"/>
                        </a:lnTo>
                        <a:lnTo>
                          <a:pt x="11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2" name="Freeform 245"/>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073" name="Freeform 246"/>
                  <p:cNvSpPr>
                    <a:spLocks/>
                  </p:cNvSpPr>
                  <p:nvPr/>
                </p:nvSpPr>
                <p:spPr bwMode="auto">
                  <a:xfrm>
                    <a:off x="2975" y="4230"/>
                    <a:ext cx="33" cy="38"/>
                  </a:xfrm>
                  <a:custGeom>
                    <a:avLst/>
                    <a:gdLst>
                      <a:gd name="T0" fmla="*/ 0 w 233"/>
                      <a:gd name="T1" fmla="*/ 22 h 228"/>
                      <a:gd name="T2" fmla="*/ 8 w 233"/>
                      <a:gd name="T3" fmla="*/ 25 h 228"/>
                      <a:gd name="T4" fmla="*/ 11 w 233"/>
                      <a:gd name="T5" fmla="*/ 22 h 228"/>
                      <a:gd name="T6" fmla="*/ 14 w 233"/>
                      <a:gd name="T7" fmla="*/ 16 h 228"/>
                      <a:gd name="T8" fmla="*/ 19 w 233"/>
                      <a:gd name="T9" fmla="*/ 9 h 228"/>
                      <a:gd name="T10" fmla="*/ 22 w 233"/>
                      <a:gd name="T11" fmla="*/ 0 h 228"/>
                      <a:gd name="T12" fmla="*/ 19 w 233"/>
                      <a:gd name="T13" fmla="*/ 25 h 228"/>
                      <a:gd name="T14" fmla="*/ 19 w 233"/>
                      <a:gd name="T15" fmla="*/ 38 h 228"/>
                      <a:gd name="T16" fmla="*/ 28 w 233"/>
                      <a:gd name="T17" fmla="*/ 35 h 228"/>
                      <a:gd name="T18" fmla="*/ 28 w 233"/>
                      <a:gd name="T19" fmla="*/ 25 h 228"/>
                      <a:gd name="T20" fmla="*/ 25 w 233"/>
                      <a:gd name="T21" fmla="*/ 12 h 228"/>
                      <a:gd name="T22" fmla="*/ 30 w 233"/>
                      <a:gd name="T23" fmla="*/ 9 h 228"/>
                      <a:gd name="T24" fmla="*/ 33 w 233"/>
                      <a:gd name="T25" fmla="*/ 9 h 228"/>
                      <a:gd name="T26" fmla="*/ 33 w 233"/>
                      <a:gd name="T27" fmla="*/ 6 h 228"/>
                      <a:gd name="T28" fmla="*/ 33 w 233"/>
                      <a:gd name="T29" fmla="*/ 3 h 228"/>
                      <a:gd name="T30" fmla="*/ 28 w 233"/>
                      <a:gd name="T31" fmla="*/ 3 h 228"/>
                      <a:gd name="T32" fmla="*/ 25 w 233"/>
                      <a:gd name="T33" fmla="*/ 3 h 228"/>
                      <a:gd name="T34" fmla="*/ 22 w 233"/>
                      <a:gd name="T35" fmla="*/ 0 h 228"/>
                      <a:gd name="T36" fmla="*/ 19 w 233"/>
                      <a:gd name="T37" fmla="*/ 3 h 228"/>
                      <a:gd name="T38" fmla="*/ 14 w 233"/>
                      <a:gd name="T39" fmla="*/ 9 h 228"/>
                      <a:gd name="T40" fmla="*/ 8 w 233"/>
                      <a:gd name="T41" fmla="*/ 19 h 228"/>
                      <a:gd name="T42" fmla="*/ 5 w 233"/>
                      <a:gd name="T43" fmla="*/ 19 h 228"/>
                      <a:gd name="T44" fmla="*/ 0 w 233"/>
                      <a:gd name="T45" fmla="*/ 22 h 2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3"/>
                      <a:gd name="T70" fmla="*/ 0 h 228"/>
                      <a:gd name="T71" fmla="*/ 233 w 233"/>
                      <a:gd name="T72" fmla="*/ 228 h 22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3" h="228">
                        <a:moveTo>
                          <a:pt x="0" y="130"/>
                        </a:moveTo>
                        <a:lnTo>
                          <a:pt x="60" y="151"/>
                        </a:lnTo>
                        <a:lnTo>
                          <a:pt x="76" y="130"/>
                        </a:lnTo>
                        <a:lnTo>
                          <a:pt x="96" y="94"/>
                        </a:lnTo>
                        <a:lnTo>
                          <a:pt x="136" y="56"/>
                        </a:lnTo>
                        <a:lnTo>
                          <a:pt x="155" y="0"/>
                        </a:lnTo>
                        <a:lnTo>
                          <a:pt x="136" y="151"/>
                        </a:lnTo>
                        <a:lnTo>
                          <a:pt x="136" y="228"/>
                        </a:lnTo>
                        <a:lnTo>
                          <a:pt x="196" y="209"/>
                        </a:lnTo>
                        <a:lnTo>
                          <a:pt x="196" y="151"/>
                        </a:lnTo>
                        <a:lnTo>
                          <a:pt x="176" y="74"/>
                        </a:lnTo>
                        <a:lnTo>
                          <a:pt x="214" y="56"/>
                        </a:lnTo>
                        <a:lnTo>
                          <a:pt x="233" y="56"/>
                        </a:lnTo>
                        <a:lnTo>
                          <a:pt x="233" y="38"/>
                        </a:lnTo>
                        <a:lnTo>
                          <a:pt x="233" y="17"/>
                        </a:lnTo>
                        <a:lnTo>
                          <a:pt x="196" y="17"/>
                        </a:lnTo>
                        <a:lnTo>
                          <a:pt x="176" y="17"/>
                        </a:lnTo>
                        <a:lnTo>
                          <a:pt x="155" y="0"/>
                        </a:lnTo>
                        <a:lnTo>
                          <a:pt x="136" y="17"/>
                        </a:lnTo>
                        <a:lnTo>
                          <a:pt x="96" y="56"/>
                        </a:lnTo>
                        <a:lnTo>
                          <a:pt x="60" y="113"/>
                        </a:lnTo>
                        <a:lnTo>
                          <a:pt x="38" y="113"/>
                        </a:lnTo>
                        <a:lnTo>
                          <a:pt x="0" y="1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4" name="Freeform 247"/>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75" name="Freeform 248"/>
                  <p:cNvSpPr>
                    <a:spLocks/>
                  </p:cNvSpPr>
                  <p:nvPr/>
                </p:nvSpPr>
                <p:spPr bwMode="auto">
                  <a:xfrm>
                    <a:off x="3061" y="4013"/>
                    <a:ext cx="69" cy="239"/>
                  </a:xfrm>
                  <a:custGeom>
                    <a:avLst/>
                    <a:gdLst>
                      <a:gd name="T0" fmla="*/ 45 w 485"/>
                      <a:gd name="T1" fmla="*/ 3 h 1433"/>
                      <a:gd name="T2" fmla="*/ 47 w 485"/>
                      <a:gd name="T3" fmla="*/ 0 h 1433"/>
                      <a:gd name="T4" fmla="*/ 52 w 485"/>
                      <a:gd name="T5" fmla="*/ 0 h 1433"/>
                      <a:gd name="T6" fmla="*/ 61 w 485"/>
                      <a:gd name="T7" fmla="*/ 0 h 1433"/>
                      <a:gd name="T8" fmla="*/ 64 w 485"/>
                      <a:gd name="T9" fmla="*/ 3 h 1433"/>
                      <a:gd name="T10" fmla="*/ 66 w 485"/>
                      <a:gd name="T11" fmla="*/ 6 h 1433"/>
                      <a:gd name="T12" fmla="*/ 69 w 485"/>
                      <a:gd name="T13" fmla="*/ 10 h 1433"/>
                      <a:gd name="T14" fmla="*/ 69 w 485"/>
                      <a:gd name="T15" fmla="*/ 35 h 1433"/>
                      <a:gd name="T16" fmla="*/ 66 w 485"/>
                      <a:gd name="T17" fmla="*/ 57 h 1433"/>
                      <a:gd name="T18" fmla="*/ 64 w 485"/>
                      <a:gd name="T19" fmla="*/ 77 h 1433"/>
                      <a:gd name="T20" fmla="*/ 64 w 485"/>
                      <a:gd name="T21" fmla="*/ 93 h 1433"/>
                      <a:gd name="T22" fmla="*/ 66 w 485"/>
                      <a:gd name="T23" fmla="*/ 112 h 1433"/>
                      <a:gd name="T24" fmla="*/ 69 w 485"/>
                      <a:gd name="T25" fmla="*/ 131 h 1433"/>
                      <a:gd name="T26" fmla="*/ 69 w 485"/>
                      <a:gd name="T27" fmla="*/ 147 h 1433"/>
                      <a:gd name="T28" fmla="*/ 64 w 485"/>
                      <a:gd name="T29" fmla="*/ 172 h 1433"/>
                      <a:gd name="T30" fmla="*/ 55 w 485"/>
                      <a:gd name="T31" fmla="*/ 195 h 1433"/>
                      <a:gd name="T32" fmla="*/ 45 w 485"/>
                      <a:gd name="T33" fmla="*/ 214 h 1433"/>
                      <a:gd name="T34" fmla="*/ 33 w 485"/>
                      <a:gd name="T35" fmla="*/ 227 h 1433"/>
                      <a:gd name="T36" fmla="*/ 28 w 485"/>
                      <a:gd name="T37" fmla="*/ 233 h 1433"/>
                      <a:gd name="T38" fmla="*/ 22 w 485"/>
                      <a:gd name="T39" fmla="*/ 239 h 1433"/>
                      <a:gd name="T40" fmla="*/ 17 w 485"/>
                      <a:gd name="T41" fmla="*/ 239 h 1433"/>
                      <a:gd name="T42" fmla="*/ 8 w 485"/>
                      <a:gd name="T43" fmla="*/ 239 h 1433"/>
                      <a:gd name="T44" fmla="*/ 3 w 485"/>
                      <a:gd name="T45" fmla="*/ 236 h 1433"/>
                      <a:gd name="T46" fmla="*/ 0 w 485"/>
                      <a:gd name="T47" fmla="*/ 233 h 1433"/>
                      <a:gd name="T48" fmla="*/ 0 w 485"/>
                      <a:gd name="T49" fmla="*/ 227 h 1433"/>
                      <a:gd name="T50" fmla="*/ 45 w 485"/>
                      <a:gd name="T51" fmla="*/ 3 h 14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5"/>
                      <a:gd name="T79" fmla="*/ 0 h 1433"/>
                      <a:gd name="T80" fmla="*/ 485 w 485"/>
                      <a:gd name="T81" fmla="*/ 1433 h 14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5" h="1433">
                        <a:moveTo>
                          <a:pt x="313" y="18"/>
                        </a:moveTo>
                        <a:lnTo>
                          <a:pt x="330" y="0"/>
                        </a:lnTo>
                        <a:lnTo>
                          <a:pt x="369" y="0"/>
                        </a:lnTo>
                        <a:lnTo>
                          <a:pt x="428" y="0"/>
                        </a:lnTo>
                        <a:lnTo>
                          <a:pt x="447" y="18"/>
                        </a:lnTo>
                        <a:lnTo>
                          <a:pt x="466" y="37"/>
                        </a:lnTo>
                        <a:lnTo>
                          <a:pt x="485" y="57"/>
                        </a:lnTo>
                        <a:lnTo>
                          <a:pt x="485" y="209"/>
                        </a:lnTo>
                        <a:lnTo>
                          <a:pt x="466" y="344"/>
                        </a:lnTo>
                        <a:lnTo>
                          <a:pt x="447" y="459"/>
                        </a:lnTo>
                        <a:lnTo>
                          <a:pt x="447" y="555"/>
                        </a:lnTo>
                        <a:lnTo>
                          <a:pt x="466" y="671"/>
                        </a:lnTo>
                        <a:lnTo>
                          <a:pt x="485" y="786"/>
                        </a:lnTo>
                        <a:lnTo>
                          <a:pt x="485" y="880"/>
                        </a:lnTo>
                        <a:lnTo>
                          <a:pt x="447" y="1034"/>
                        </a:lnTo>
                        <a:lnTo>
                          <a:pt x="389" y="1168"/>
                        </a:lnTo>
                        <a:lnTo>
                          <a:pt x="313" y="1283"/>
                        </a:lnTo>
                        <a:lnTo>
                          <a:pt x="233" y="1359"/>
                        </a:lnTo>
                        <a:lnTo>
                          <a:pt x="195" y="1397"/>
                        </a:lnTo>
                        <a:lnTo>
                          <a:pt x="155" y="1433"/>
                        </a:lnTo>
                        <a:lnTo>
                          <a:pt x="117" y="1433"/>
                        </a:lnTo>
                        <a:lnTo>
                          <a:pt x="58" y="1433"/>
                        </a:lnTo>
                        <a:lnTo>
                          <a:pt x="20" y="1416"/>
                        </a:lnTo>
                        <a:lnTo>
                          <a:pt x="0" y="1397"/>
                        </a:lnTo>
                        <a:lnTo>
                          <a:pt x="0" y="1359"/>
                        </a:lnTo>
                        <a:lnTo>
                          <a:pt x="313" y="1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6" name="Freeform 249"/>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7" name="Freeform 250"/>
                  <p:cNvSpPr>
                    <a:spLocks/>
                  </p:cNvSpPr>
                  <p:nvPr/>
                </p:nvSpPr>
                <p:spPr bwMode="auto">
                  <a:xfrm>
                    <a:off x="3011" y="4135"/>
                    <a:ext cx="11" cy="29"/>
                  </a:xfrm>
                  <a:custGeom>
                    <a:avLst/>
                    <a:gdLst>
                      <a:gd name="T0" fmla="*/ 10 w 73"/>
                      <a:gd name="T1" fmla="*/ 0 h 175"/>
                      <a:gd name="T2" fmla="*/ 11 w 73"/>
                      <a:gd name="T3" fmla="*/ 4 h 175"/>
                      <a:gd name="T4" fmla="*/ 10 w 73"/>
                      <a:gd name="T5" fmla="*/ 8 h 175"/>
                      <a:gd name="T6" fmla="*/ 8 w 73"/>
                      <a:gd name="T7" fmla="*/ 12 h 175"/>
                      <a:gd name="T8" fmla="*/ 8 w 73"/>
                      <a:gd name="T9" fmla="*/ 16 h 175"/>
                      <a:gd name="T10" fmla="*/ 8 w 73"/>
                      <a:gd name="T11" fmla="*/ 19 h 175"/>
                      <a:gd name="T12" fmla="*/ 8 w 73"/>
                      <a:gd name="T13" fmla="*/ 21 h 175"/>
                      <a:gd name="T14" fmla="*/ 6 w 73"/>
                      <a:gd name="T15" fmla="*/ 24 h 175"/>
                      <a:gd name="T16" fmla="*/ 1 w 73"/>
                      <a:gd name="T17" fmla="*/ 28 h 175"/>
                      <a:gd name="T18" fmla="*/ 0 w 73"/>
                      <a:gd name="T19" fmla="*/ 29 h 1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75"/>
                      <a:gd name="T32" fmla="*/ 73 w 73"/>
                      <a:gd name="T33" fmla="*/ 175 h 17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75">
                        <a:moveTo>
                          <a:pt x="65" y="0"/>
                        </a:moveTo>
                        <a:lnTo>
                          <a:pt x="73" y="22"/>
                        </a:lnTo>
                        <a:lnTo>
                          <a:pt x="65" y="48"/>
                        </a:lnTo>
                        <a:lnTo>
                          <a:pt x="55" y="70"/>
                        </a:lnTo>
                        <a:lnTo>
                          <a:pt x="50" y="95"/>
                        </a:lnTo>
                        <a:lnTo>
                          <a:pt x="50" y="112"/>
                        </a:lnTo>
                        <a:lnTo>
                          <a:pt x="50" y="128"/>
                        </a:lnTo>
                        <a:lnTo>
                          <a:pt x="41" y="144"/>
                        </a:lnTo>
                        <a:lnTo>
                          <a:pt x="8" y="169"/>
                        </a:lnTo>
                        <a:lnTo>
                          <a:pt x="0" y="1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8" name="Freeform 251"/>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79" name="Freeform 252"/>
                  <p:cNvSpPr>
                    <a:spLocks/>
                  </p:cNvSpPr>
                  <p:nvPr/>
                </p:nvSpPr>
                <p:spPr bwMode="auto">
                  <a:xfrm>
                    <a:off x="3002" y="4155"/>
                    <a:ext cx="11" cy="13"/>
                  </a:xfrm>
                  <a:custGeom>
                    <a:avLst/>
                    <a:gdLst>
                      <a:gd name="T0" fmla="*/ 11 w 83"/>
                      <a:gd name="T1" fmla="*/ 0 h 81"/>
                      <a:gd name="T2" fmla="*/ 9 w 83"/>
                      <a:gd name="T3" fmla="*/ 3 h 81"/>
                      <a:gd name="T4" fmla="*/ 6 w 83"/>
                      <a:gd name="T5" fmla="*/ 3 h 81"/>
                      <a:gd name="T6" fmla="*/ 3 w 83"/>
                      <a:gd name="T7" fmla="*/ 8 h 81"/>
                      <a:gd name="T8" fmla="*/ 2 w 83"/>
                      <a:gd name="T9" fmla="*/ 10 h 81"/>
                      <a:gd name="T10" fmla="*/ 0 w 83"/>
                      <a:gd name="T11" fmla="*/ 13 h 81"/>
                      <a:gd name="T12" fmla="*/ 0 60000 65536"/>
                      <a:gd name="T13" fmla="*/ 0 60000 65536"/>
                      <a:gd name="T14" fmla="*/ 0 60000 65536"/>
                      <a:gd name="T15" fmla="*/ 0 60000 65536"/>
                      <a:gd name="T16" fmla="*/ 0 60000 65536"/>
                      <a:gd name="T17" fmla="*/ 0 60000 65536"/>
                      <a:gd name="T18" fmla="*/ 0 w 83"/>
                      <a:gd name="T19" fmla="*/ 0 h 81"/>
                      <a:gd name="T20" fmla="*/ 83 w 83"/>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83" h="81">
                        <a:moveTo>
                          <a:pt x="83" y="0"/>
                        </a:moveTo>
                        <a:lnTo>
                          <a:pt x="67" y="18"/>
                        </a:lnTo>
                        <a:lnTo>
                          <a:pt x="49" y="18"/>
                        </a:lnTo>
                        <a:lnTo>
                          <a:pt x="25" y="50"/>
                        </a:lnTo>
                        <a:lnTo>
                          <a:pt x="17" y="65"/>
                        </a:lnTo>
                        <a:lnTo>
                          <a:pt x="0" y="8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0" name="Freeform 253"/>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81" name="Freeform 254"/>
                  <p:cNvSpPr>
                    <a:spLocks/>
                  </p:cNvSpPr>
                  <p:nvPr/>
                </p:nvSpPr>
                <p:spPr bwMode="auto">
                  <a:xfrm>
                    <a:off x="3010" y="4058"/>
                    <a:ext cx="65" cy="60"/>
                  </a:xfrm>
                  <a:custGeom>
                    <a:avLst/>
                    <a:gdLst>
                      <a:gd name="T0" fmla="*/ 31 w 449"/>
                      <a:gd name="T1" fmla="*/ 60 h 361"/>
                      <a:gd name="T2" fmla="*/ 6 w 449"/>
                      <a:gd name="T3" fmla="*/ 38 h 361"/>
                      <a:gd name="T4" fmla="*/ 3 w 449"/>
                      <a:gd name="T5" fmla="*/ 28 h 361"/>
                      <a:gd name="T6" fmla="*/ 0 w 449"/>
                      <a:gd name="T7" fmla="*/ 22 h 361"/>
                      <a:gd name="T8" fmla="*/ 6 w 449"/>
                      <a:gd name="T9" fmla="*/ 19 h 361"/>
                      <a:gd name="T10" fmla="*/ 14 w 449"/>
                      <a:gd name="T11" fmla="*/ 19 h 361"/>
                      <a:gd name="T12" fmla="*/ 20 w 449"/>
                      <a:gd name="T13" fmla="*/ 16 h 361"/>
                      <a:gd name="T14" fmla="*/ 28 w 449"/>
                      <a:gd name="T15" fmla="*/ 9 h 361"/>
                      <a:gd name="T16" fmla="*/ 31 w 449"/>
                      <a:gd name="T17" fmla="*/ 3 h 361"/>
                      <a:gd name="T18" fmla="*/ 34 w 449"/>
                      <a:gd name="T19" fmla="*/ 0 h 361"/>
                      <a:gd name="T20" fmla="*/ 40 w 449"/>
                      <a:gd name="T21" fmla="*/ 3 h 361"/>
                      <a:gd name="T22" fmla="*/ 45 w 449"/>
                      <a:gd name="T23" fmla="*/ 6 h 361"/>
                      <a:gd name="T24" fmla="*/ 51 w 449"/>
                      <a:gd name="T25" fmla="*/ 12 h 361"/>
                      <a:gd name="T26" fmla="*/ 54 w 449"/>
                      <a:gd name="T27" fmla="*/ 22 h 361"/>
                      <a:gd name="T28" fmla="*/ 56 w 449"/>
                      <a:gd name="T29" fmla="*/ 28 h 361"/>
                      <a:gd name="T30" fmla="*/ 65 w 449"/>
                      <a:gd name="T31" fmla="*/ 41 h 361"/>
                      <a:gd name="T32" fmla="*/ 65 w 449"/>
                      <a:gd name="T33" fmla="*/ 44 h 361"/>
                      <a:gd name="T34" fmla="*/ 31 w 449"/>
                      <a:gd name="T35" fmla="*/ 60 h 3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49"/>
                      <a:gd name="T55" fmla="*/ 0 h 361"/>
                      <a:gd name="T56" fmla="*/ 449 w 449"/>
                      <a:gd name="T57" fmla="*/ 361 h 3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49" h="361">
                        <a:moveTo>
                          <a:pt x="215" y="361"/>
                        </a:moveTo>
                        <a:lnTo>
                          <a:pt x="41" y="228"/>
                        </a:lnTo>
                        <a:lnTo>
                          <a:pt x="21" y="171"/>
                        </a:lnTo>
                        <a:lnTo>
                          <a:pt x="0" y="133"/>
                        </a:lnTo>
                        <a:lnTo>
                          <a:pt x="41" y="115"/>
                        </a:lnTo>
                        <a:lnTo>
                          <a:pt x="98" y="115"/>
                        </a:lnTo>
                        <a:lnTo>
                          <a:pt x="138" y="95"/>
                        </a:lnTo>
                        <a:lnTo>
                          <a:pt x="195" y="56"/>
                        </a:lnTo>
                        <a:lnTo>
                          <a:pt x="215" y="17"/>
                        </a:lnTo>
                        <a:lnTo>
                          <a:pt x="234" y="0"/>
                        </a:lnTo>
                        <a:lnTo>
                          <a:pt x="273" y="17"/>
                        </a:lnTo>
                        <a:lnTo>
                          <a:pt x="313" y="37"/>
                        </a:lnTo>
                        <a:lnTo>
                          <a:pt x="352" y="75"/>
                        </a:lnTo>
                        <a:lnTo>
                          <a:pt x="372" y="133"/>
                        </a:lnTo>
                        <a:lnTo>
                          <a:pt x="389" y="171"/>
                        </a:lnTo>
                        <a:lnTo>
                          <a:pt x="449" y="246"/>
                        </a:lnTo>
                        <a:lnTo>
                          <a:pt x="449" y="267"/>
                        </a:lnTo>
                        <a:lnTo>
                          <a:pt x="215" y="3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2" name="Freeform 255"/>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083" name="Freeform 256"/>
                  <p:cNvSpPr>
                    <a:spLocks/>
                  </p:cNvSpPr>
                  <p:nvPr/>
                </p:nvSpPr>
                <p:spPr bwMode="auto">
                  <a:xfrm>
                    <a:off x="3036" y="4004"/>
                    <a:ext cx="83" cy="242"/>
                  </a:xfrm>
                  <a:custGeom>
                    <a:avLst/>
                    <a:gdLst>
                      <a:gd name="T0" fmla="*/ 0 w 584"/>
                      <a:gd name="T1" fmla="*/ 99 h 1455"/>
                      <a:gd name="T2" fmla="*/ 3 w 584"/>
                      <a:gd name="T3" fmla="*/ 86 h 1455"/>
                      <a:gd name="T4" fmla="*/ 11 w 584"/>
                      <a:gd name="T5" fmla="*/ 80 h 1455"/>
                      <a:gd name="T6" fmla="*/ 22 w 584"/>
                      <a:gd name="T7" fmla="*/ 80 h 1455"/>
                      <a:gd name="T8" fmla="*/ 30 w 584"/>
                      <a:gd name="T9" fmla="*/ 77 h 1455"/>
                      <a:gd name="T10" fmla="*/ 42 w 584"/>
                      <a:gd name="T11" fmla="*/ 67 h 1455"/>
                      <a:gd name="T12" fmla="*/ 50 w 584"/>
                      <a:gd name="T13" fmla="*/ 48 h 1455"/>
                      <a:gd name="T14" fmla="*/ 53 w 584"/>
                      <a:gd name="T15" fmla="*/ 35 h 1455"/>
                      <a:gd name="T16" fmla="*/ 47 w 584"/>
                      <a:gd name="T17" fmla="*/ 19 h 1455"/>
                      <a:gd name="T18" fmla="*/ 33 w 584"/>
                      <a:gd name="T19" fmla="*/ 3 h 1455"/>
                      <a:gd name="T20" fmla="*/ 36 w 584"/>
                      <a:gd name="T21" fmla="*/ 0 h 1455"/>
                      <a:gd name="T22" fmla="*/ 42 w 584"/>
                      <a:gd name="T23" fmla="*/ 0 h 1455"/>
                      <a:gd name="T24" fmla="*/ 50 w 584"/>
                      <a:gd name="T25" fmla="*/ 6 h 1455"/>
                      <a:gd name="T26" fmla="*/ 64 w 584"/>
                      <a:gd name="T27" fmla="*/ 6 h 1455"/>
                      <a:gd name="T28" fmla="*/ 69 w 584"/>
                      <a:gd name="T29" fmla="*/ 6 h 1455"/>
                      <a:gd name="T30" fmla="*/ 72 w 584"/>
                      <a:gd name="T31" fmla="*/ 10 h 1455"/>
                      <a:gd name="T32" fmla="*/ 77 w 584"/>
                      <a:gd name="T33" fmla="*/ 41 h 1455"/>
                      <a:gd name="T34" fmla="*/ 80 w 584"/>
                      <a:gd name="T35" fmla="*/ 67 h 1455"/>
                      <a:gd name="T36" fmla="*/ 80 w 584"/>
                      <a:gd name="T37" fmla="*/ 80 h 1455"/>
                      <a:gd name="T38" fmla="*/ 74 w 584"/>
                      <a:gd name="T39" fmla="*/ 99 h 1455"/>
                      <a:gd name="T40" fmla="*/ 80 w 584"/>
                      <a:gd name="T41" fmla="*/ 118 h 1455"/>
                      <a:gd name="T42" fmla="*/ 83 w 584"/>
                      <a:gd name="T43" fmla="*/ 134 h 1455"/>
                      <a:gd name="T44" fmla="*/ 83 w 584"/>
                      <a:gd name="T45" fmla="*/ 156 h 1455"/>
                      <a:gd name="T46" fmla="*/ 74 w 584"/>
                      <a:gd name="T47" fmla="*/ 182 h 1455"/>
                      <a:gd name="T48" fmla="*/ 69 w 584"/>
                      <a:gd name="T49" fmla="*/ 182 h 1455"/>
                      <a:gd name="T50" fmla="*/ 64 w 584"/>
                      <a:gd name="T51" fmla="*/ 188 h 1455"/>
                      <a:gd name="T52" fmla="*/ 58 w 584"/>
                      <a:gd name="T53" fmla="*/ 201 h 1455"/>
                      <a:gd name="T54" fmla="*/ 55 w 584"/>
                      <a:gd name="T55" fmla="*/ 213 h 1455"/>
                      <a:gd name="T56" fmla="*/ 50 w 584"/>
                      <a:gd name="T57" fmla="*/ 223 h 1455"/>
                      <a:gd name="T58" fmla="*/ 44 w 584"/>
                      <a:gd name="T59" fmla="*/ 233 h 1455"/>
                      <a:gd name="T60" fmla="*/ 36 w 584"/>
                      <a:gd name="T61" fmla="*/ 239 h 1455"/>
                      <a:gd name="T62" fmla="*/ 30 w 584"/>
                      <a:gd name="T63" fmla="*/ 242 h 1455"/>
                      <a:gd name="T64" fmla="*/ 25 w 584"/>
                      <a:gd name="T65" fmla="*/ 242 h 1455"/>
                      <a:gd name="T66" fmla="*/ 19 w 584"/>
                      <a:gd name="T67" fmla="*/ 239 h 1455"/>
                      <a:gd name="T68" fmla="*/ 17 w 584"/>
                      <a:gd name="T69" fmla="*/ 233 h 1455"/>
                      <a:gd name="T70" fmla="*/ 17 w 584"/>
                      <a:gd name="T71" fmla="*/ 220 h 1455"/>
                      <a:gd name="T72" fmla="*/ 17 w 584"/>
                      <a:gd name="T73" fmla="*/ 194 h 1455"/>
                      <a:gd name="T74" fmla="*/ 17 w 584"/>
                      <a:gd name="T75" fmla="*/ 184 h 1455"/>
                      <a:gd name="T76" fmla="*/ 11 w 584"/>
                      <a:gd name="T77" fmla="*/ 159 h 1455"/>
                      <a:gd name="T78" fmla="*/ 5 w 584"/>
                      <a:gd name="T79" fmla="*/ 134 h 1455"/>
                      <a:gd name="T80" fmla="*/ 0 w 584"/>
                      <a:gd name="T81" fmla="*/ 112 h 1455"/>
                      <a:gd name="T82" fmla="*/ 0 w 584"/>
                      <a:gd name="T83" fmla="*/ 99 h 145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84"/>
                      <a:gd name="T127" fmla="*/ 0 h 1455"/>
                      <a:gd name="T128" fmla="*/ 584 w 584"/>
                      <a:gd name="T129" fmla="*/ 1455 h 145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84" h="1455">
                        <a:moveTo>
                          <a:pt x="0" y="594"/>
                        </a:moveTo>
                        <a:lnTo>
                          <a:pt x="18" y="517"/>
                        </a:lnTo>
                        <a:lnTo>
                          <a:pt x="77" y="480"/>
                        </a:lnTo>
                        <a:lnTo>
                          <a:pt x="156" y="480"/>
                        </a:lnTo>
                        <a:lnTo>
                          <a:pt x="212" y="460"/>
                        </a:lnTo>
                        <a:lnTo>
                          <a:pt x="292" y="402"/>
                        </a:lnTo>
                        <a:lnTo>
                          <a:pt x="350" y="287"/>
                        </a:lnTo>
                        <a:lnTo>
                          <a:pt x="370" y="209"/>
                        </a:lnTo>
                        <a:lnTo>
                          <a:pt x="330" y="115"/>
                        </a:lnTo>
                        <a:lnTo>
                          <a:pt x="233" y="19"/>
                        </a:lnTo>
                        <a:lnTo>
                          <a:pt x="252" y="0"/>
                        </a:lnTo>
                        <a:lnTo>
                          <a:pt x="292" y="0"/>
                        </a:lnTo>
                        <a:lnTo>
                          <a:pt x="350" y="38"/>
                        </a:lnTo>
                        <a:lnTo>
                          <a:pt x="447" y="38"/>
                        </a:lnTo>
                        <a:lnTo>
                          <a:pt x="488" y="38"/>
                        </a:lnTo>
                        <a:lnTo>
                          <a:pt x="505" y="58"/>
                        </a:lnTo>
                        <a:lnTo>
                          <a:pt x="544" y="249"/>
                        </a:lnTo>
                        <a:lnTo>
                          <a:pt x="564" y="402"/>
                        </a:lnTo>
                        <a:lnTo>
                          <a:pt x="564" y="480"/>
                        </a:lnTo>
                        <a:lnTo>
                          <a:pt x="524" y="594"/>
                        </a:lnTo>
                        <a:lnTo>
                          <a:pt x="564" y="709"/>
                        </a:lnTo>
                        <a:lnTo>
                          <a:pt x="584" y="804"/>
                        </a:lnTo>
                        <a:lnTo>
                          <a:pt x="584" y="938"/>
                        </a:lnTo>
                        <a:lnTo>
                          <a:pt x="524" y="1092"/>
                        </a:lnTo>
                        <a:lnTo>
                          <a:pt x="488" y="1092"/>
                        </a:lnTo>
                        <a:lnTo>
                          <a:pt x="447" y="1131"/>
                        </a:lnTo>
                        <a:lnTo>
                          <a:pt x="408" y="1206"/>
                        </a:lnTo>
                        <a:lnTo>
                          <a:pt x="389" y="1282"/>
                        </a:lnTo>
                        <a:lnTo>
                          <a:pt x="350" y="1341"/>
                        </a:lnTo>
                        <a:lnTo>
                          <a:pt x="310" y="1399"/>
                        </a:lnTo>
                        <a:lnTo>
                          <a:pt x="252" y="1435"/>
                        </a:lnTo>
                        <a:lnTo>
                          <a:pt x="212" y="1455"/>
                        </a:lnTo>
                        <a:lnTo>
                          <a:pt x="175" y="1455"/>
                        </a:lnTo>
                        <a:lnTo>
                          <a:pt x="136" y="1435"/>
                        </a:lnTo>
                        <a:lnTo>
                          <a:pt x="117" y="1399"/>
                        </a:lnTo>
                        <a:lnTo>
                          <a:pt x="117" y="1320"/>
                        </a:lnTo>
                        <a:lnTo>
                          <a:pt x="117" y="1169"/>
                        </a:lnTo>
                        <a:lnTo>
                          <a:pt x="117" y="1109"/>
                        </a:lnTo>
                        <a:lnTo>
                          <a:pt x="77" y="958"/>
                        </a:lnTo>
                        <a:lnTo>
                          <a:pt x="38" y="804"/>
                        </a:lnTo>
                        <a:lnTo>
                          <a:pt x="0" y="671"/>
                        </a:lnTo>
                        <a:lnTo>
                          <a:pt x="0" y="5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4" name="Freeform 257"/>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5" name="Freeform 258"/>
                  <p:cNvSpPr>
                    <a:spLocks/>
                  </p:cNvSpPr>
                  <p:nvPr/>
                </p:nvSpPr>
                <p:spPr bwMode="auto">
                  <a:xfrm>
                    <a:off x="3091" y="4010"/>
                    <a:ext cx="22" cy="99"/>
                  </a:xfrm>
                  <a:custGeom>
                    <a:avLst/>
                    <a:gdLst>
                      <a:gd name="T0" fmla="*/ 22 w 155"/>
                      <a:gd name="T1" fmla="*/ 99 h 594"/>
                      <a:gd name="T2" fmla="*/ 19 w 155"/>
                      <a:gd name="T3" fmla="*/ 86 h 594"/>
                      <a:gd name="T4" fmla="*/ 16 w 155"/>
                      <a:gd name="T5" fmla="*/ 70 h 594"/>
                      <a:gd name="T6" fmla="*/ 14 w 155"/>
                      <a:gd name="T7" fmla="*/ 57 h 594"/>
                      <a:gd name="T8" fmla="*/ 11 w 155"/>
                      <a:gd name="T9" fmla="*/ 48 h 594"/>
                      <a:gd name="T10" fmla="*/ 8 w 155"/>
                      <a:gd name="T11" fmla="*/ 32 h 594"/>
                      <a:gd name="T12" fmla="*/ 8 w 155"/>
                      <a:gd name="T13" fmla="*/ 25 h 594"/>
                      <a:gd name="T14" fmla="*/ 6 w 155"/>
                      <a:gd name="T15" fmla="*/ 16 h 594"/>
                      <a:gd name="T16" fmla="*/ 6 w 155"/>
                      <a:gd name="T17" fmla="*/ 13 h 594"/>
                      <a:gd name="T18" fmla="*/ 0 w 155"/>
                      <a:gd name="T19" fmla="*/ 0 h 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5"/>
                      <a:gd name="T31" fmla="*/ 0 h 594"/>
                      <a:gd name="T32" fmla="*/ 155 w 155"/>
                      <a:gd name="T33" fmla="*/ 594 h 59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5" h="594">
                        <a:moveTo>
                          <a:pt x="155" y="594"/>
                        </a:moveTo>
                        <a:lnTo>
                          <a:pt x="135" y="517"/>
                        </a:lnTo>
                        <a:lnTo>
                          <a:pt x="116" y="422"/>
                        </a:lnTo>
                        <a:lnTo>
                          <a:pt x="99" y="345"/>
                        </a:lnTo>
                        <a:lnTo>
                          <a:pt x="78" y="289"/>
                        </a:lnTo>
                        <a:lnTo>
                          <a:pt x="58" y="190"/>
                        </a:lnTo>
                        <a:lnTo>
                          <a:pt x="58" y="153"/>
                        </a:lnTo>
                        <a:lnTo>
                          <a:pt x="41" y="95"/>
                        </a:lnTo>
                        <a:lnTo>
                          <a:pt x="41" y="77"/>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6" name="Freeform 259"/>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7" name="Freeform 260"/>
                  <p:cNvSpPr>
                    <a:spLocks/>
                  </p:cNvSpPr>
                  <p:nvPr/>
                </p:nvSpPr>
                <p:spPr bwMode="auto">
                  <a:xfrm>
                    <a:off x="3069" y="4007"/>
                    <a:ext cx="25" cy="124"/>
                  </a:xfrm>
                  <a:custGeom>
                    <a:avLst/>
                    <a:gdLst>
                      <a:gd name="T0" fmla="*/ 14 w 175"/>
                      <a:gd name="T1" fmla="*/ 0 h 747"/>
                      <a:gd name="T2" fmla="*/ 20 w 175"/>
                      <a:gd name="T3" fmla="*/ 9 h 747"/>
                      <a:gd name="T4" fmla="*/ 22 w 175"/>
                      <a:gd name="T5" fmla="*/ 19 h 747"/>
                      <a:gd name="T6" fmla="*/ 22 w 175"/>
                      <a:gd name="T7" fmla="*/ 29 h 747"/>
                      <a:gd name="T8" fmla="*/ 25 w 175"/>
                      <a:gd name="T9" fmla="*/ 51 h 747"/>
                      <a:gd name="T10" fmla="*/ 22 w 175"/>
                      <a:gd name="T11" fmla="*/ 95 h 747"/>
                      <a:gd name="T12" fmla="*/ 22 w 175"/>
                      <a:gd name="T13" fmla="*/ 108 h 747"/>
                      <a:gd name="T14" fmla="*/ 20 w 175"/>
                      <a:gd name="T15" fmla="*/ 111 h 747"/>
                      <a:gd name="T16" fmla="*/ 11 w 175"/>
                      <a:gd name="T17" fmla="*/ 118 h 747"/>
                      <a:gd name="T18" fmla="*/ 3 w 175"/>
                      <a:gd name="T19" fmla="*/ 121 h 747"/>
                      <a:gd name="T20" fmla="*/ 0 w 175"/>
                      <a:gd name="T21" fmla="*/ 124 h 7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5"/>
                      <a:gd name="T34" fmla="*/ 0 h 747"/>
                      <a:gd name="T35" fmla="*/ 175 w 175"/>
                      <a:gd name="T36" fmla="*/ 747 h 7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5" h="747">
                        <a:moveTo>
                          <a:pt x="97" y="0"/>
                        </a:moveTo>
                        <a:lnTo>
                          <a:pt x="137" y="57"/>
                        </a:lnTo>
                        <a:lnTo>
                          <a:pt x="156" y="114"/>
                        </a:lnTo>
                        <a:lnTo>
                          <a:pt x="156" y="172"/>
                        </a:lnTo>
                        <a:lnTo>
                          <a:pt x="175" y="308"/>
                        </a:lnTo>
                        <a:lnTo>
                          <a:pt x="156" y="575"/>
                        </a:lnTo>
                        <a:lnTo>
                          <a:pt x="156" y="652"/>
                        </a:lnTo>
                        <a:lnTo>
                          <a:pt x="137" y="669"/>
                        </a:lnTo>
                        <a:lnTo>
                          <a:pt x="77" y="710"/>
                        </a:lnTo>
                        <a:lnTo>
                          <a:pt x="19" y="726"/>
                        </a:lnTo>
                        <a:lnTo>
                          <a:pt x="0" y="74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8" name="Freeform 261"/>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89" name="Freeform 262"/>
                  <p:cNvSpPr>
                    <a:spLocks/>
                  </p:cNvSpPr>
                  <p:nvPr/>
                </p:nvSpPr>
                <p:spPr bwMode="auto">
                  <a:xfrm>
                    <a:off x="3058" y="4093"/>
                    <a:ext cx="17" cy="144"/>
                  </a:xfrm>
                  <a:custGeom>
                    <a:avLst/>
                    <a:gdLst>
                      <a:gd name="T0" fmla="*/ 6 w 116"/>
                      <a:gd name="T1" fmla="*/ 0 h 863"/>
                      <a:gd name="T2" fmla="*/ 6 w 116"/>
                      <a:gd name="T3" fmla="*/ 29 h 863"/>
                      <a:gd name="T4" fmla="*/ 11 w 116"/>
                      <a:gd name="T5" fmla="*/ 38 h 863"/>
                      <a:gd name="T6" fmla="*/ 14 w 116"/>
                      <a:gd name="T7" fmla="*/ 54 h 863"/>
                      <a:gd name="T8" fmla="*/ 17 w 116"/>
                      <a:gd name="T9" fmla="*/ 67 h 863"/>
                      <a:gd name="T10" fmla="*/ 17 w 116"/>
                      <a:gd name="T11" fmla="*/ 80 h 863"/>
                      <a:gd name="T12" fmla="*/ 17 w 116"/>
                      <a:gd name="T13" fmla="*/ 89 h 863"/>
                      <a:gd name="T14" fmla="*/ 17 w 116"/>
                      <a:gd name="T15" fmla="*/ 93 h 863"/>
                      <a:gd name="T16" fmla="*/ 14 w 116"/>
                      <a:gd name="T17" fmla="*/ 106 h 863"/>
                      <a:gd name="T18" fmla="*/ 14 w 116"/>
                      <a:gd name="T19" fmla="*/ 121 h 863"/>
                      <a:gd name="T20" fmla="*/ 11 w 116"/>
                      <a:gd name="T21" fmla="*/ 131 h 863"/>
                      <a:gd name="T22" fmla="*/ 8 w 116"/>
                      <a:gd name="T23" fmla="*/ 138 h 863"/>
                      <a:gd name="T24" fmla="*/ 6 w 116"/>
                      <a:gd name="T25" fmla="*/ 140 h 863"/>
                      <a:gd name="T26" fmla="*/ 0 w 116"/>
                      <a:gd name="T27" fmla="*/ 144 h 86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6"/>
                      <a:gd name="T43" fmla="*/ 0 h 863"/>
                      <a:gd name="T44" fmla="*/ 116 w 116"/>
                      <a:gd name="T45" fmla="*/ 863 h 86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6" h="863">
                        <a:moveTo>
                          <a:pt x="39" y="0"/>
                        </a:moveTo>
                        <a:lnTo>
                          <a:pt x="39" y="173"/>
                        </a:lnTo>
                        <a:lnTo>
                          <a:pt x="77" y="230"/>
                        </a:lnTo>
                        <a:lnTo>
                          <a:pt x="96" y="325"/>
                        </a:lnTo>
                        <a:lnTo>
                          <a:pt x="116" y="402"/>
                        </a:lnTo>
                        <a:lnTo>
                          <a:pt x="116" y="478"/>
                        </a:lnTo>
                        <a:lnTo>
                          <a:pt x="116" y="536"/>
                        </a:lnTo>
                        <a:lnTo>
                          <a:pt x="116" y="556"/>
                        </a:lnTo>
                        <a:lnTo>
                          <a:pt x="96" y="633"/>
                        </a:lnTo>
                        <a:lnTo>
                          <a:pt x="96" y="726"/>
                        </a:lnTo>
                        <a:lnTo>
                          <a:pt x="77" y="784"/>
                        </a:lnTo>
                        <a:lnTo>
                          <a:pt x="56" y="825"/>
                        </a:lnTo>
                        <a:lnTo>
                          <a:pt x="39" y="842"/>
                        </a:lnTo>
                        <a:lnTo>
                          <a:pt x="0" y="86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0" name="Freeform 263"/>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1" name="Freeform 264"/>
                  <p:cNvSpPr>
                    <a:spLocks/>
                  </p:cNvSpPr>
                  <p:nvPr/>
                </p:nvSpPr>
                <p:spPr bwMode="auto">
                  <a:xfrm>
                    <a:off x="3072" y="4147"/>
                    <a:ext cx="44" cy="22"/>
                  </a:xfrm>
                  <a:custGeom>
                    <a:avLst/>
                    <a:gdLst>
                      <a:gd name="T0" fmla="*/ 0 w 312"/>
                      <a:gd name="T1" fmla="*/ 22 h 134"/>
                      <a:gd name="T2" fmla="*/ 6 w 312"/>
                      <a:gd name="T3" fmla="*/ 19 h 134"/>
                      <a:gd name="T4" fmla="*/ 14 w 312"/>
                      <a:gd name="T5" fmla="*/ 13 h 134"/>
                      <a:gd name="T6" fmla="*/ 27 w 312"/>
                      <a:gd name="T7" fmla="*/ 9 h 134"/>
                      <a:gd name="T8" fmla="*/ 33 w 312"/>
                      <a:gd name="T9" fmla="*/ 6 h 134"/>
                      <a:gd name="T10" fmla="*/ 38 w 312"/>
                      <a:gd name="T11" fmla="*/ 3 h 134"/>
                      <a:gd name="T12" fmla="*/ 41 w 312"/>
                      <a:gd name="T13" fmla="*/ 0 h 134"/>
                      <a:gd name="T14" fmla="*/ 44 w 312"/>
                      <a:gd name="T15" fmla="*/ 0 h 134"/>
                      <a:gd name="T16" fmla="*/ 0 60000 65536"/>
                      <a:gd name="T17" fmla="*/ 0 60000 65536"/>
                      <a:gd name="T18" fmla="*/ 0 60000 65536"/>
                      <a:gd name="T19" fmla="*/ 0 60000 65536"/>
                      <a:gd name="T20" fmla="*/ 0 60000 65536"/>
                      <a:gd name="T21" fmla="*/ 0 60000 65536"/>
                      <a:gd name="T22" fmla="*/ 0 60000 65536"/>
                      <a:gd name="T23" fmla="*/ 0 60000 65536"/>
                      <a:gd name="T24" fmla="*/ 0 w 312"/>
                      <a:gd name="T25" fmla="*/ 0 h 134"/>
                      <a:gd name="T26" fmla="*/ 312 w 312"/>
                      <a:gd name="T27" fmla="*/ 134 h 1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2" h="134">
                        <a:moveTo>
                          <a:pt x="0" y="134"/>
                        </a:moveTo>
                        <a:lnTo>
                          <a:pt x="40" y="116"/>
                        </a:lnTo>
                        <a:lnTo>
                          <a:pt x="98" y="77"/>
                        </a:lnTo>
                        <a:lnTo>
                          <a:pt x="195" y="57"/>
                        </a:lnTo>
                        <a:lnTo>
                          <a:pt x="236" y="39"/>
                        </a:lnTo>
                        <a:lnTo>
                          <a:pt x="272" y="20"/>
                        </a:lnTo>
                        <a:lnTo>
                          <a:pt x="292" y="0"/>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2" name="Freeform 265"/>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093" name="Freeform 266"/>
                  <p:cNvSpPr>
                    <a:spLocks/>
                  </p:cNvSpPr>
                  <p:nvPr/>
                </p:nvSpPr>
                <p:spPr bwMode="auto">
                  <a:xfrm>
                    <a:off x="3075" y="4131"/>
                    <a:ext cx="27" cy="16"/>
                  </a:xfrm>
                  <a:custGeom>
                    <a:avLst/>
                    <a:gdLst>
                      <a:gd name="T0" fmla="*/ 3 w 195"/>
                      <a:gd name="T1" fmla="*/ 16 h 95"/>
                      <a:gd name="T2" fmla="*/ 0 w 195"/>
                      <a:gd name="T3" fmla="*/ 10 h 95"/>
                      <a:gd name="T4" fmla="*/ 8 w 195"/>
                      <a:gd name="T5" fmla="*/ 6 h 95"/>
                      <a:gd name="T6" fmla="*/ 16 w 195"/>
                      <a:gd name="T7" fmla="*/ 4 h 95"/>
                      <a:gd name="T8" fmla="*/ 22 w 195"/>
                      <a:gd name="T9" fmla="*/ 4 h 95"/>
                      <a:gd name="T10" fmla="*/ 24 w 195"/>
                      <a:gd name="T11" fmla="*/ 0 h 95"/>
                      <a:gd name="T12" fmla="*/ 27 w 195"/>
                      <a:gd name="T13" fmla="*/ 6 h 95"/>
                      <a:gd name="T14" fmla="*/ 19 w 195"/>
                      <a:gd name="T15" fmla="*/ 13 h 95"/>
                      <a:gd name="T16" fmla="*/ 14 w 195"/>
                      <a:gd name="T17" fmla="*/ 16 h 95"/>
                      <a:gd name="T18" fmla="*/ 5 w 195"/>
                      <a:gd name="T19" fmla="*/ 16 h 95"/>
                      <a:gd name="T20" fmla="*/ 3 w 195"/>
                      <a:gd name="T21" fmla="*/ 16 h 9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5"/>
                      <a:gd name="T34" fmla="*/ 0 h 95"/>
                      <a:gd name="T35" fmla="*/ 195 w 195"/>
                      <a:gd name="T36" fmla="*/ 95 h 9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5" h="95">
                        <a:moveTo>
                          <a:pt x="20" y="95"/>
                        </a:moveTo>
                        <a:lnTo>
                          <a:pt x="0" y="59"/>
                        </a:lnTo>
                        <a:lnTo>
                          <a:pt x="58" y="38"/>
                        </a:lnTo>
                        <a:lnTo>
                          <a:pt x="117" y="21"/>
                        </a:lnTo>
                        <a:lnTo>
                          <a:pt x="158" y="21"/>
                        </a:lnTo>
                        <a:lnTo>
                          <a:pt x="175" y="0"/>
                        </a:lnTo>
                        <a:lnTo>
                          <a:pt x="195" y="38"/>
                        </a:lnTo>
                        <a:lnTo>
                          <a:pt x="136" y="78"/>
                        </a:lnTo>
                        <a:lnTo>
                          <a:pt x="98" y="95"/>
                        </a:lnTo>
                        <a:lnTo>
                          <a:pt x="38" y="95"/>
                        </a:lnTo>
                        <a:lnTo>
                          <a:pt x="20" y="9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4" name="Freeform 267"/>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5" name="Freeform 268"/>
                  <p:cNvSpPr>
                    <a:spLocks/>
                  </p:cNvSpPr>
                  <p:nvPr/>
                </p:nvSpPr>
                <p:spPr bwMode="auto">
                  <a:xfrm>
                    <a:off x="3038" y="4115"/>
                    <a:ext cx="14" cy="7"/>
                  </a:xfrm>
                  <a:custGeom>
                    <a:avLst/>
                    <a:gdLst>
                      <a:gd name="T0" fmla="*/ 0 w 99"/>
                      <a:gd name="T1" fmla="*/ 7 h 38"/>
                      <a:gd name="T2" fmla="*/ 6 w 99"/>
                      <a:gd name="T3" fmla="*/ 7 h 38"/>
                      <a:gd name="T4" fmla="*/ 14 w 99"/>
                      <a:gd name="T5" fmla="*/ 7 h 38"/>
                      <a:gd name="T6" fmla="*/ 14 w 99"/>
                      <a:gd name="T7" fmla="*/ 0 h 38"/>
                      <a:gd name="T8" fmla="*/ 0 60000 65536"/>
                      <a:gd name="T9" fmla="*/ 0 60000 65536"/>
                      <a:gd name="T10" fmla="*/ 0 60000 65536"/>
                      <a:gd name="T11" fmla="*/ 0 60000 65536"/>
                      <a:gd name="T12" fmla="*/ 0 w 99"/>
                      <a:gd name="T13" fmla="*/ 0 h 38"/>
                      <a:gd name="T14" fmla="*/ 99 w 99"/>
                      <a:gd name="T15" fmla="*/ 38 h 38"/>
                    </a:gdLst>
                    <a:ahLst/>
                    <a:cxnLst>
                      <a:cxn ang="T8">
                        <a:pos x="T0" y="T1"/>
                      </a:cxn>
                      <a:cxn ang="T9">
                        <a:pos x="T2" y="T3"/>
                      </a:cxn>
                      <a:cxn ang="T10">
                        <a:pos x="T4" y="T5"/>
                      </a:cxn>
                      <a:cxn ang="T11">
                        <a:pos x="T6" y="T7"/>
                      </a:cxn>
                    </a:cxnLst>
                    <a:rect l="T12" t="T13" r="T14" b="T15"/>
                    <a:pathLst>
                      <a:path w="99" h="38">
                        <a:moveTo>
                          <a:pt x="0" y="38"/>
                        </a:moveTo>
                        <a:lnTo>
                          <a:pt x="39" y="38"/>
                        </a:lnTo>
                        <a:lnTo>
                          <a:pt x="99" y="38"/>
                        </a:lnTo>
                        <a:lnTo>
                          <a:pt x="9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6" name="Freeform 269"/>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7" name="Freeform 270"/>
                  <p:cNvSpPr>
                    <a:spLocks/>
                  </p:cNvSpPr>
                  <p:nvPr/>
                </p:nvSpPr>
                <p:spPr bwMode="auto">
                  <a:xfrm>
                    <a:off x="3041" y="4125"/>
                    <a:ext cx="14" cy="13"/>
                  </a:xfrm>
                  <a:custGeom>
                    <a:avLst/>
                    <a:gdLst>
                      <a:gd name="T0" fmla="*/ 0 w 98"/>
                      <a:gd name="T1" fmla="*/ 6 h 75"/>
                      <a:gd name="T2" fmla="*/ 3 w 98"/>
                      <a:gd name="T3" fmla="*/ 3 h 75"/>
                      <a:gd name="T4" fmla="*/ 11 w 98"/>
                      <a:gd name="T5" fmla="*/ 3 h 75"/>
                      <a:gd name="T6" fmla="*/ 14 w 98"/>
                      <a:gd name="T7" fmla="*/ 0 h 75"/>
                      <a:gd name="T8" fmla="*/ 14 w 98"/>
                      <a:gd name="T9" fmla="*/ 6 h 75"/>
                      <a:gd name="T10" fmla="*/ 8 w 98"/>
                      <a:gd name="T11" fmla="*/ 10 h 75"/>
                      <a:gd name="T12" fmla="*/ 3 w 98"/>
                      <a:gd name="T13" fmla="*/ 13 h 75"/>
                      <a:gd name="T14" fmla="*/ 0 w 98"/>
                      <a:gd name="T15" fmla="*/ 13 h 75"/>
                      <a:gd name="T16" fmla="*/ 0 60000 65536"/>
                      <a:gd name="T17" fmla="*/ 0 60000 65536"/>
                      <a:gd name="T18" fmla="*/ 0 60000 65536"/>
                      <a:gd name="T19" fmla="*/ 0 60000 65536"/>
                      <a:gd name="T20" fmla="*/ 0 60000 65536"/>
                      <a:gd name="T21" fmla="*/ 0 60000 65536"/>
                      <a:gd name="T22" fmla="*/ 0 60000 65536"/>
                      <a:gd name="T23" fmla="*/ 0 60000 65536"/>
                      <a:gd name="T24" fmla="*/ 0 w 98"/>
                      <a:gd name="T25" fmla="*/ 0 h 75"/>
                      <a:gd name="T26" fmla="*/ 98 w 98"/>
                      <a:gd name="T27" fmla="*/ 75 h 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8" h="75">
                        <a:moveTo>
                          <a:pt x="0" y="37"/>
                        </a:moveTo>
                        <a:lnTo>
                          <a:pt x="19" y="16"/>
                        </a:lnTo>
                        <a:lnTo>
                          <a:pt x="79" y="16"/>
                        </a:lnTo>
                        <a:lnTo>
                          <a:pt x="98" y="0"/>
                        </a:lnTo>
                        <a:lnTo>
                          <a:pt x="98" y="37"/>
                        </a:lnTo>
                        <a:lnTo>
                          <a:pt x="58" y="58"/>
                        </a:lnTo>
                        <a:lnTo>
                          <a:pt x="19" y="75"/>
                        </a:lnTo>
                        <a:lnTo>
                          <a:pt x="0"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8" name="Freeform 271"/>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099" name="Freeform 272"/>
                  <p:cNvSpPr>
                    <a:spLocks/>
                  </p:cNvSpPr>
                  <p:nvPr/>
                </p:nvSpPr>
                <p:spPr bwMode="auto">
                  <a:xfrm>
                    <a:off x="3044" y="4141"/>
                    <a:ext cx="14" cy="9"/>
                  </a:xfrm>
                  <a:custGeom>
                    <a:avLst/>
                    <a:gdLst>
                      <a:gd name="T0" fmla="*/ 0 w 99"/>
                      <a:gd name="T1" fmla="*/ 3 h 56"/>
                      <a:gd name="T2" fmla="*/ 3 w 99"/>
                      <a:gd name="T3" fmla="*/ 3 h 56"/>
                      <a:gd name="T4" fmla="*/ 6 w 99"/>
                      <a:gd name="T5" fmla="*/ 0 h 56"/>
                      <a:gd name="T6" fmla="*/ 11 w 99"/>
                      <a:gd name="T7" fmla="*/ 0 h 56"/>
                      <a:gd name="T8" fmla="*/ 14 w 99"/>
                      <a:gd name="T9" fmla="*/ 0 h 56"/>
                      <a:gd name="T10" fmla="*/ 14 w 99"/>
                      <a:gd name="T11" fmla="*/ 3 h 56"/>
                      <a:gd name="T12" fmla="*/ 14 w 99"/>
                      <a:gd name="T13" fmla="*/ 6 h 56"/>
                      <a:gd name="T14" fmla="*/ 6 w 99"/>
                      <a:gd name="T15" fmla="*/ 6 h 56"/>
                      <a:gd name="T16" fmla="*/ 6 w 99"/>
                      <a:gd name="T17" fmla="*/ 9 h 56"/>
                      <a:gd name="T18" fmla="*/ 3 w 99"/>
                      <a:gd name="T19" fmla="*/ 9 h 56"/>
                      <a:gd name="T20" fmla="*/ 0 w 99"/>
                      <a:gd name="T21" fmla="*/ 9 h 5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9"/>
                      <a:gd name="T34" fmla="*/ 0 h 56"/>
                      <a:gd name="T35" fmla="*/ 99 w 99"/>
                      <a:gd name="T36" fmla="*/ 56 h 5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9" h="56">
                        <a:moveTo>
                          <a:pt x="0" y="19"/>
                        </a:moveTo>
                        <a:lnTo>
                          <a:pt x="20" y="19"/>
                        </a:lnTo>
                        <a:lnTo>
                          <a:pt x="39" y="0"/>
                        </a:lnTo>
                        <a:lnTo>
                          <a:pt x="79" y="0"/>
                        </a:lnTo>
                        <a:lnTo>
                          <a:pt x="99" y="0"/>
                        </a:lnTo>
                        <a:lnTo>
                          <a:pt x="99" y="19"/>
                        </a:lnTo>
                        <a:lnTo>
                          <a:pt x="99" y="36"/>
                        </a:lnTo>
                        <a:lnTo>
                          <a:pt x="39" y="36"/>
                        </a:lnTo>
                        <a:lnTo>
                          <a:pt x="39" y="56"/>
                        </a:lnTo>
                        <a:lnTo>
                          <a:pt x="20" y="56"/>
                        </a:lnTo>
                        <a:lnTo>
                          <a:pt x="0" y="5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0" name="Freeform 273"/>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1" name="Freeform 274"/>
                  <p:cNvSpPr>
                    <a:spLocks/>
                  </p:cNvSpPr>
                  <p:nvPr/>
                </p:nvSpPr>
                <p:spPr bwMode="auto">
                  <a:xfrm>
                    <a:off x="3044" y="4153"/>
                    <a:ext cx="17" cy="13"/>
                  </a:xfrm>
                  <a:custGeom>
                    <a:avLst/>
                    <a:gdLst>
                      <a:gd name="T0" fmla="*/ 0 w 118"/>
                      <a:gd name="T1" fmla="*/ 6 h 77"/>
                      <a:gd name="T2" fmla="*/ 3 w 118"/>
                      <a:gd name="T3" fmla="*/ 3 h 77"/>
                      <a:gd name="T4" fmla="*/ 9 w 118"/>
                      <a:gd name="T5" fmla="*/ 3 h 77"/>
                      <a:gd name="T6" fmla="*/ 11 w 118"/>
                      <a:gd name="T7" fmla="*/ 0 h 77"/>
                      <a:gd name="T8" fmla="*/ 14 w 118"/>
                      <a:gd name="T9" fmla="*/ 0 h 77"/>
                      <a:gd name="T10" fmla="*/ 17 w 118"/>
                      <a:gd name="T11" fmla="*/ 6 h 77"/>
                      <a:gd name="T12" fmla="*/ 9 w 118"/>
                      <a:gd name="T13" fmla="*/ 10 h 77"/>
                      <a:gd name="T14" fmla="*/ 6 w 118"/>
                      <a:gd name="T15" fmla="*/ 10 h 77"/>
                      <a:gd name="T16" fmla="*/ 3 w 118"/>
                      <a:gd name="T17" fmla="*/ 1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8"/>
                      <a:gd name="T28" fmla="*/ 0 h 77"/>
                      <a:gd name="T29" fmla="*/ 118 w 118"/>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8" h="77">
                        <a:moveTo>
                          <a:pt x="0" y="38"/>
                        </a:moveTo>
                        <a:lnTo>
                          <a:pt x="20" y="18"/>
                        </a:lnTo>
                        <a:lnTo>
                          <a:pt x="60" y="18"/>
                        </a:lnTo>
                        <a:lnTo>
                          <a:pt x="79" y="0"/>
                        </a:lnTo>
                        <a:lnTo>
                          <a:pt x="99" y="0"/>
                        </a:lnTo>
                        <a:lnTo>
                          <a:pt x="118" y="38"/>
                        </a:lnTo>
                        <a:lnTo>
                          <a:pt x="60" y="58"/>
                        </a:lnTo>
                        <a:lnTo>
                          <a:pt x="39" y="58"/>
                        </a:lnTo>
                        <a:lnTo>
                          <a:pt x="20"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2" name="Freeform 275"/>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3" name="Freeform 276"/>
                  <p:cNvSpPr>
                    <a:spLocks/>
                  </p:cNvSpPr>
                  <p:nvPr/>
                </p:nvSpPr>
                <p:spPr bwMode="auto">
                  <a:xfrm>
                    <a:off x="3049" y="4169"/>
                    <a:ext cx="12" cy="10"/>
                  </a:xfrm>
                  <a:custGeom>
                    <a:avLst/>
                    <a:gdLst>
                      <a:gd name="T0" fmla="*/ 0 w 79"/>
                      <a:gd name="T1" fmla="*/ 3 h 58"/>
                      <a:gd name="T2" fmla="*/ 3 w 79"/>
                      <a:gd name="T3" fmla="*/ 0 h 58"/>
                      <a:gd name="T4" fmla="*/ 6 w 79"/>
                      <a:gd name="T5" fmla="*/ 0 h 58"/>
                      <a:gd name="T6" fmla="*/ 9 w 79"/>
                      <a:gd name="T7" fmla="*/ 0 h 58"/>
                      <a:gd name="T8" fmla="*/ 12 w 79"/>
                      <a:gd name="T9" fmla="*/ 0 h 58"/>
                      <a:gd name="T10" fmla="*/ 12 w 79"/>
                      <a:gd name="T11" fmla="*/ 7 h 58"/>
                      <a:gd name="T12" fmla="*/ 6 w 79"/>
                      <a:gd name="T13" fmla="*/ 7 h 58"/>
                      <a:gd name="T14" fmla="*/ 3 w 79"/>
                      <a:gd name="T15" fmla="*/ 7 h 58"/>
                      <a:gd name="T16" fmla="*/ 0 w 79"/>
                      <a:gd name="T17" fmla="*/ 10 h 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9"/>
                      <a:gd name="T28" fmla="*/ 0 h 58"/>
                      <a:gd name="T29" fmla="*/ 79 w 79"/>
                      <a:gd name="T30" fmla="*/ 58 h 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9" h="58">
                        <a:moveTo>
                          <a:pt x="0" y="19"/>
                        </a:moveTo>
                        <a:lnTo>
                          <a:pt x="21" y="0"/>
                        </a:lnTo>
                        <a:lnTo>
                          <a:pt x="40" y="0"/>
                        </a:lnTo>
                        <a:lnTo>
                          <a:pt x="60" y="0"/>
                        </a:lnTo>
                        <a:lnTo>
                          <a:pt x="79" y="0"/>
                        </a:lnTo>
                        <a:lnTo>
                          <a:pt x="79" y="39"/>
                        </a:lnTo>
                        <a:lnTo>
                          <a:pt x="40" y="39"/>
                        </a:lnTo>
                        <a:lnTo>
                          <a:pt x="21" y="39"/>
                        </a:lnTo>
                        <a:lnTo>
                          <a:pt x="0" y="5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4" name="Freeform 277"/>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5" name="Freeform 278"/>
                  <p:cNvSpPr>
                    <a:spLocks/>
                  </p:cNvSpPr>
                  <p:nvPr/>
                </p:nvSpPr>
                <p:spPr bwMode="auto">
                  <a:xfrm>
                    <a:off x="3049" y="4176"/>
                    <a:ext cx="17" cy="12"/>
                  </a:xfrm>
                  <a:custGeom>
                    <a:avLst/>
                    <a:gdLst>
                      <a:gd name="T0" fmla="*/ 0 w 116"/>
                      <a:gd name="T1" fmla="*/ 9 h 75"/>
                      <a:gd name="T2" fmla="*/ 3 w 116"/>
                      <a:gd name="T3" fmla="*/ 6 h 75"/>
                      <a:gd name="T4" fmla="*/ 9 w 116"/>
                      <a:gd name="T5" fmla="*/ 3 h 75"/>
                      <a:gd name="T6" fmla="*/ 15 w 116"/>
                      <a:gd name="T7" fmla="*/ 3 h 75"/>
                      <a:gd name="T8" fmla="*/ 17 w 116"/>
                      <a:gd name="T9" fmla="*/ 0 h 75"/>
                      <a:gd name="T10" fmla="*/ 17 w 116"/>
                      <a:gd name="T11" fmla="*/ 6 h 75"/>
                      <a:gd name="T12" fmla="*/ 15 w 116"/>
                      <a:gd name="T13" fmla="*/ 9 h 75"/>
                      <a:gd name="T14" fmla="*/ 6 w 116"/>
                      <a:gd name="T15" fmla="*/ 12 h 75"/>
                      <a:gd name="T16" fmla="*/ 3 w 116"/>
                      <a:gd name="T17" fmla="*/ 12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6"/>
                      <a:gd name="T28" fmla="*/ 0 h 75"/>
                      <a:gd name="T29" fmla="*/ 116 w 1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6" h="75">
                        <a:moveTo>
                          <a:pt x="0" y="58"/>
                        </a:moveTo>
                        <a:lnTo>
                          <a:pt x="21" y="38"/>
                        </a:lnTo>
                        <a:lnTo>
                          <a:pt x="60" y="19"/>
                        </a:lnTo>
                        <a:lnTo>
                          <a:pt x="99" y="19"/>
                        </a:lnTo>
                        <a:lnTo>
                          <a:pt x="116" y="0"/>
                        </a:lnTo>
                        <a:lnTo>
                          <a:pt x="116" y="38"/>
                        </a:lnTo>
                        <a:lnTo>
                          <a:pt x="99" y="58"/>
                        </a:lnTo>
                        <a:lnTo>
                          <a:pt x="40" y="75"/>
                        </a:lnTo>
                        <a:lnTo>
                          <a:pt x="21" y="7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6" name="Freeform 279"/>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7" name="Freeform 280"/>
                  <p:cNvSpPr>
                    <a:spLocks/>
                  </p:cNvSpPr>
                  <p:nvPr/>
                </p:nvSpPr>
                <p:spPr bwMode="auto">
                  <a:xfrm>
                    <a:off x="3052" y="4182"/>
                    <a:ext cx="20" cy="13"/>
                  </a:xfrm>
                  <a:custGeom>
                    <a:avLst/>
                    <a:gdLst>
                      <a:gd name="T0" fmla="*/ 0 w 135"/>
                      <a:gd name="T1" fmla="*/ 13 h 76"/>
                      <a:gd name="T2" fmla="*/ 3 w 135"/>
                      <a:gd name="T3" fmla="*/ 13 h 76"/>
                      <a:gd name="T4" fmla="*/ 9 w 135"/>
                      <a:gd name="T5" fmla="*/ 13 h 76"/>
                      <a:gd name="T6" fmla="*/ 14 w 135"/>
                      <a:gd name="T7" fmla="*/ 10 h 76"/>
                      <a:gd name="T8" fmla="*/ 17 w 135"/>
                      <a:gd name="T9" fmla="*/ 6 h 76"/>
                      <a:gd name="T10" fmla="*/ 20 w 135"/>
                      <a:gd name="T11" fmla="*/ 3 h 76"/>
                      <a:gd name="T12" fmla="*/ 20 w 135"/>
                      <a:gd name="T13" fmla="*/ 0 h 76"/>
                      <a:gd name="T14" fmla="*/ 0 60000 65536"/>
                      <a:gd name="T15" fmla="*/ 0 60000 65536"/>
                      <a:gd name="T16" fmla="*/ 0 60000 65536"/>
                      <a:gd name="T17" fmla="*/ 0 60000 65536"/>
                      <a:gd name="T18" fmla="*/ 0 60000 65536"/>
                      <a:gd name="T19" fmla="*/ 0 60000 65536"/>
                      <a:gd name="T20" fmla="*/ 0 60000 65536"/>
                      <a:gd name="T21" fmla="*/ 0 w 135"/>
                      <a:gd name="T22" fmla="*/ 0 h 76"/>
                      <a:gd name="T23" fmla="*/ 135 w 135"/>
                      <a:gd name="T24" fmla="*/ 76 h 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5" h="76">
                        <a:moveTo>
                          <a:pt x="0" y="76"/>
                        </a:moveTo>
                        <a:lnTo>
                          <a:pt x="19" y="76"/>
                        </a:lnTo>
                        <a:lnTo>
                          <a:pt x="58" y="76"/>
                        </a:lnTo>
                        <a:lnTo>
                          <a:pt x="95" y="59"/>
                        </a:lnTo>
                        <a:lnTo>
                          <a:pt x="116" y="37"/>
                        </a:lnTo>
                        <a:lnTo>
                          <a:pt x="135" y="20"/>
                        </a:lnTo>
                        <a:lnTo>
                          <a:pt x="13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08" name="Freeform 281"/>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09" name="Freeform 282"/>
                  <p:cNvSpPr>
                    <a:spLocks/>
                  </p:cNvSpPr>
                  <p:nvPr/>
                </p:nvSpPr>
                <p:spPr bwMode="auto">
                  <a:xfrm>
                    <a:off x="3008" y="4096"/>
                    <a:ext cx="33" cy="13"/>
                  </a:xfrm>
                  <a:custGeom>
                    <a:avLst/>
                    <a:gdLst>
                      <a:gd name="T0" fmla="*/ 33 w 233"/>
                      <a:gd name="T1" fmla="*/ 13 h 77"/>
                      <a:gd name="T2" fmla="*/ 19 w 233"/>
                      <a:gd name="T3" fmla="*/ 13 h 77"/>
                      <a:gd name="T4" fmla="*/ 6 w 233"/>
                      <a:gd name="T5" fmla="*/ 10 h 77"/>
                      <a:gd name="T6" fmla="*/ 3 w 233"/>
                      <a:gd name="T7" fmla="*/ 10 h 77"/>
                      <a:gd name="T8" fmla="*/ 0 w 233"/>
                      <a:gd name="T9" fmla="*/ 10 h 77"/>
                      <a:gd name="T10" fmla="*/ 3 w 233"/>
                      <a:gd name="T11" fmla="*/ 3 h 77"/>
                      <a:gd name="T12" fmla="*/ 6 w 233"/>
                      <a:gd name="T13" fmla="*/ 0 h 77"/>
                      <a:gd name="T14" fmla="*/ 8 w 233"/>
                      <a:gd name="T15" fmla="*/ 0 h 77"/>
                      <a:gd name="T16" fmla="*/ 30 w 233"/>
                      <a:gd name="T17" fmla="*/ 10 h 77"/>
                      <a:gd name="T18" fmla="*/ 33 w 233"/>
                      <a:gd name="T19" fmla="*/ 13 h 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3"/>
                      <a:gd name="T31" fmla="*/ 0 h 77"/>
                      <a:gd name="T32" fmla="*/ 233 w 233"/>
                      <a:gd name="T33" fmla="*/ 77 h 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3" h="77">
                        <a:moveTo>
                          <a:pt x="233" y="77"/>
                        </a:moveTo>
                        <a:lnTo>
                          <a:pt x="135" y="77"/>
                        </a:lnTo>
                        <a:lnTo>
                          <a:pt x="39" y="58"/>
                        </a:lnTo>
                        <a:lnTo>
                          <a:pt x="18" y="58"/>
                        </a:lnTo>
                        <a:lnTo>
                          <a:pt x="0" y="58"/>
                        </a:lnTo>
                        <a:lnTo>
                          <a:pt x="18" y="18"/>
                        </a:lnTo>
                        <a:lnTo>
                          <a:pt x="39" y="0"/>
                        </a:lnTo>
                        <a:lnTo>
                          <a:pt x="59" y="0"/>
                        </a:lnTo>
                        <a:lnTo>
                          <a:pt x="213" y="58"/>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0" name="Freeform 283"/>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11" name="Freeform 284"/>
                  <p:cNvSpPr>
                    <a:spLocks/>
                  </p:cNvSpPr>
                  <p:nvPr/>
                </p:nvSpPr>
                <p:spPr bwMode="auto">
                  <a:xfrm>
                    <a:off x="3008" y="4090"/>
                    <a:ext cx="41" cy="32"/>
                  </a:xfrm>
                  <a:custGeom>
                    <a:avLst/>
                    <a:gdLst>
                      <a:gd name="T0" fmla="*/ 33 w 291"/>
                      <a:gd name="T1" fmla="*/ 13 h 192"/>
                      <a:gd name="T2" fmla="*/ 25 w 291"/>
                      <a:gd name="T3" fmla="*/ 9 h 192"/>
                      <a:gd name="T4" fmla="*/ 8 w 291"/>
                      <a:gd name="T5" fmla="*/ 3 h 192"/>
                      <a:gd name="T6" fmla="*/ 3 w 291"/>
                      <a:gd name="T7" fmla="*/ 0 h 192"/>
                      <a:gd name="T8" fmla="*/ 0 w 291"/>
                      <a:gd name="T9" fmla="*/ 0 h 192"/>
                      <a:gd name="T10" fmla="*/ 0 w 291"/>
                      <a:gd name="T11" fmla="*/ 6 h 192"/>
                      <a:gd name="T12" fmla="*/ 16 w 291"/>
                      <a:gd name="T13" fmla="*/ 13 h 192"/>
                      <a:gd name="T14" fmla="*/ 27 w 291"/>
                      <a:gd name="T15" fmla="*/ 16 h 192"/>
                      <a:gd name="T16" fmla="*/ 33 w 291"/>
                      <a:gd name="T17" fmla="*/ 19 h 192"/>
                      <a:gd name="T18" fmla="*/ 30 w 291"/>
                      <a:gd name="T19" fmla="*/ 19 h 192"/>
                      <a:gd name="T20" fmla="*/ 22 w 291"/>
                      <a:gd name="T21" fmla="*/ 26 h 192"/>
                      <a:gd name="T22" fmla="*/ 16 w 291"/>
                      <a:gd name="T23" fmla="*/ 26 h 192"/>
                      <a:gd name="T24" fmla="*/ 16 w 291"/>
                      <a:gd name="T25" fmla="*/ 32 h 192"/>
                      <a:gd name="T26" fmla="*/ 22 w 291"/>
                      <a:gd name="T27" fmla="*/ 29 h 192"/>
                      <a:gd name="T28" fmla="*/ 27 w 291"/>
                      <a:gd name="T29" fmla="*/ 26 h 192"/>
                      <a:gd name="T30" fmla="*/ 33 w 291"/>
                      <a:gd name="T31" fmla="*/ 26 h 192"/>
                      <a:gd name="T32" fmla="*/ 36 w 291"/>
                      <a:gd name="T33" fmla="*/ 22 h 192"/>
                      <a:gd name="T34" fmla="*/ 38 w 291"/>
                      <a:gd name="T35" fmla="*/ 19 h 192"/>
                      <a:gd name="T36" fmla="*/ 41 w 291"/>
                      <a:gd name="T37" fmla="*/ 16 h 192"/>
                      <a:gd name="T38" fmla="*/ 38 w 291"/>
                      <a:gd name="T39" fmla="*/ 9 h 192"/>
                      <a:gd name="T40" fmla="*/ 33 w 291"/>
                      <a:gd name="T41" fmla="*/ 13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91"/>
                      <a:gd name="T64" fmla="*/ 0 h 192"/>
                      <a:gd name="T65" fmla="*/ 291 w 291"/>
                      <a:gd name="T66" fmla="*/ 192 h 1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91" h="192">
                        <a:moveTo>
                          <a:pt x="233" y="77"/>
                        </a:moveTo>
                        <a:lnTo>
                          <a:pt x="174" y="56"/>
                        </a:lnTo>
                        <a:lnTo>
                          <a:pt x="59" y="19"/>
                        </a:lnTo>
                        <a:lnTo>
                          <a:pt x="18" y="0"/>
                        </a:lnTo>
                        <a:lnTo>
                          <a:pt x="0" y="0"/>
                        </a:lnTo>
                        <a:lnTo>
                          <a:pt x="0" y="38"/>
                        </a:lnTo>
                        <a:lnTo>
                          <a:pt x="116" y="77"/>
                        </a:lnTo>
                        <a:lnTo>
                          <a:pt x="195" y="96"/>
                        </a:lnTo>
                        <a:lnTo>
                          <a:pt x="233" y="115"/>
                        </a:lnTo>
                        <a:lnTo>
                          <a:pt x="213" y="115"/>
                        </a:lnTo>
                        <a:lnTo>
                          <a:pt x="156" y="154"/>
                        </a:lnTo>
                        <a:lnTo>
                          <a:pt x="116" y="154"/>
                        </a:lnTo>
                        <a:lnTo>
                          <a:pt x="116" y="192"/>
                        </a:lnTo>
                        <a:lnTo>
                          <a:pt x="156" y="171"/>
                        </a:lnTo>
                        <a:lnTo>
                          <a:pt x="195" y="154"/>
                        </a:lnTo>
                        <a:lnTo>
                          <a:pt x="233" y="154"/>
                        </a:lnTo>
                        <a:lnTo>
                          <a:pt x="252" y="133"/>
                        </a:lnTo>
                        <a:lnTo>
                          <a:pt x="272" y="115"/>
                        </a:lnTo>
                        <a:lnTo>
                          <a:pt x="291" y="96"/>
                        </a:lnTo>
                        <a:lnTo>
                          <a:pt x="272" y="56"/>
                        </a:lnTo>
                        <a:lnTo>
                          <a:pt x="233" y="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2" name="Freeform 285"/>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3" name="Freeform 286"/>
                  <p:cNvSpPr>
                    <a:spLocks/>
                  </p:cNvSpPr>
                  <p:nvPr/>
                </p:nvSpPr>
                <p:spPr bwMode="auto">
                  <a:xfrm>
                    <a:off x="2604" y="3191"/>
                    <a:ext cx="19" cy="55"/>
                  </a:xfrm>
                  <a:custGeom>
                    <a:avLst/>
                    <a:gdLst>
                      <a:gd name="T0" fmla="*/ 0 w 135"/>
                      <a:gd name="T1" fmla="*/ 0 h 330"/>
                      <a:gd name="T2" fmla="*/ 16 w 135"/>
                      <a:gd name="T3" fmla="*/ 11 h 330"/>
                      <a:gd name="T4" fmla="*/ 19 w 135"/>
                      <a:gd name="T5" fmla="*/ 22 h 330"/>
                      <a:gd name="T6" fmla="*/ 13 w 135"/>
                      <a:gd name="T7" fmla="*/ 40 h 330"/>
                      <a:gd name="T8" fmla="*/ 13 w 135"/>
                      <a:gd name="T9" fmla="*/ 48 h 330"/>
                      <a:gd name="T10" fmla="*/ 9 w 135"/>
                      <a:gd name="T11" fmla="*/ 55 h 330"/>
                      <a:gd name="T12" fmla="*/ 0 60000 65536"/>
                      <a:gd name="T13" fmla="*/ 0 60000 65536"/>
                      <a:gd name="T14" fmla="*/ 0 60000 65536"/>
                      <a:gd name="T15" fmla="*/ 0 60000 65536"/>
                      <a:gd name="T16" fmla="*/ 0 60000 65536"/>
                      <a:gd name="T17" fmla="*/ 0 60000 65536"/>
                      <a:gd name="T18" fmla="*/ 0 w 135"/>
                      <a:gd name="T19" fmla="*/ 0 h 330"/>
                      <a:gd name="T20" fmla="*/ 135 w 135"/>
                      <a:gd name="T21" fmla="*/ 330 h 330"/>
                    </a:gdLst>
                    <a:ahLst/>
                    <a:cxnLst>
                      <a:cxn ang="T12">
                        <a:pos x="T0" y="T1"/>
                      </a:cxn>
                      <a:cxn ang="T13">
                        <a:pos x="T2" y="T3"/>
                      </a:cxn>
                      <a:cxn ang="T14">
                        <a:pos x="T4" y="T5"/>
                      </a:cxn>
                      <a:cxn ang="T15">
                        <a:pos x="T6" y="T7"/>
                      </a:cxn>
                      <a:cxn ang="T16">
                        <a:pos x="T8" y="T9"/>
                      </a:cxn>
                      <a:cxn ang="T17">
                        <a:pos x="T10" y="T11"/>
                      </a:cxn>
                    </a:cxnLst>
                    <a:rect l="T18" t="T19" r="T20" b="T21"/>
                    <a:pathLst>
                      <a:path w="135" h="330">
                        <a:moveTo>
                          <a:pt x="0" y="0"/>
                        </a:moveTo>
                        <a:lnTo>
                          <a:pt x="111" y="67"/>
                        </a:lnTo>
                        <a:lnTo>
                          <a:pt x="135" y="133"/>
                        </a:lnTo>
                        <a:lnTo>
                          <a:pt x="90" y="240"/>
                        </a:lnTo>
                        <a:lnTo>
                          <a:pt x="90" y="287"/>
                        </a:lnTo>
                        <a:lnTo>
                          <a:pt x="66" y="33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4" name="Freeform 287"/>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5" name="Freeform 288"/>
                  <p:cNvSpPr>
                    <a:spLocks/>
                  </p:cNvSpPr>
                  <p:nvPr/>
                </p:nvSpPr>
                <p:spPr bwMode="auto">
                  <a:xfrm>
                    <a:off x="2544" y="3275"/>
                    <a:ext cx="82" cy="33"/>
                  </a:xfrm>
                  <a:custGeom>
                    <a:avLst/>
                    <a:gdLst>
                      <a:gd name="T0" fmla="*/ 82 w 579"/>
                      <a:gd name="T1" fmla="*/ 0 h 200"/>
                      <a:gd name="T2" fmla="*/ 57 w 579"/>
                      <a:gd name="T3" fmla="*/ 7 h 200"/>
                      <a:gd name="T4" fmla="*/ 31 w 579"/>
                      <a:gd name="T5" fmla="*/ 18 h 200"/>
                      <a:gd name="T6" fmla="*/ 19 w 579"/>
                      <a:gd name="T7" fmla="*/ 22 h 200"/>
                      <a:gd name="T8" fmla="*/ 4 w 579"/>
                      <a:gd name="T9" fmla="*/ 29 h 200"/>
                      <a:gd name="T10" fmla="*/ 0 w 579"/>
                      <a:gd name="T11" fmla="*/ 33 h 200"/>
                      <a:gd name="T12" fmla="*/ 29 w 579"/>
                      <a:gd name="T13" fmla="*/ 33 h 200"/>
                      <a:gd name="T14" fmla="*/ 41 w 579"/>
                      <a:gd name="T15" fmla="*/ 29 h 200"/>
                      <a:gd name="T16" fmla="*/ 73 w 579"/>
                      <a:gd name="T17" fmla="*/ 26 h 200"/>
                      <a:gd name="T18" fmla="*/ 79 w 579"/>
                      <a:gd name="T19" fmla="*/ 26 h 2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9"/>
                      <a:gd name="T31" fmla="*/ 0 h 200"/>
                      <a:gd name="T32" fmla="*/ 579 w 579"/>
                      <a:gd name="T33" fmla="*/ 200 h 2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9" h="200">
                        <a:moveTo>
                          <a:pt x="579" y="0"/>
                        </a:moveTo>
                        <a:lnTo>
                          <a:pt x="401" y="45"/>
                        </a:lnTo>
                        <a:lnTo>
                          <a:pt x="222" y="110"/>
                        </a:lnTo>
                        <a:lnTo>
                          <a:pt x="135" y="133"/>
                        </a:lnTo>
                        <a:lnTo>
                          <a:pt x="25" y="176"/>
                        </a:lnTo>
                        <a:lnTo>
                          <a:pt x="0" y="200"/>
                        </a:lnTo>
                        <a:lnTo>
                          <a:pt x="202" y="200"/>
                        </a:lnTo>
                        <a:lnTo>
                          <a:pt x="291" y="176"/>
                        </a:lnTo>
                        <a:lnTo>
                          <a:pt x="513" y="155"/>
                        </a:lnTo>
                        <a:lnTo>
                          <a:pt x="558" y="1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6" name="Freeform 289"/>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7" name="Freeform 290"/>
                  <p:cNvSpPr>
                    <a:spLocks/>
                  </p:cNvSpPr>
                  <p:nvPr/>
                </p:nvSpPr>
                <p:spPr bwMode="auto">
                  <a:xfrm>
                    <a:off x="2509" y="3322"/>
                    <a:ext cx="66" cy="15"/>
                  </a:xfrm>
                  <a:custGeom>
                    <a:avLst/>
                    <a:gdLst>
                      <a:gd name="T0" fmla="*/ 0 w 466"/>
                      <a:gd name="T1" fmla="*/ 0 h 87"/>
                      <a:gd name="T2" fmla="*/ 6 w 466"/>
                      <a:gd name="T3" fmla="*/ 4 h 87"/>
                      <a:gd name="T4" fmla="*/ 47 w 466"/>
                      <a:gd name="T5" fmla="*/ 7 h 87"/>
                      <a:gd name="T6" fmla="*/ 66 w 466"/>
                      <a:gd name="T7" fmla="*/ 15 h 87"/>
                      <a:gd name="T8" fmla="*/ 50 w 466"/>
                      <a:gd name="T9" fmla="*/ 4 h 87"/>
                      <a:gd name="T10" fmla="*/ 0 60000 65536"/>
                      <a:gd name="T11" fmla="*/ 0 60000 65536"/>
                      <a:gd name="T12" fmla="*/ 0 60000 65536"/>
                      <a:gd name="T13" fmla="*/ 0 60000 65536"/>
                      <a:gd name="T14" fmla="*/ 0 60000 65536"/>
                      <a:gd name="T15" fmla="*/ 0 w 466"/>
                      <a:gd name="T16" fmla="*/ 0 h 87"/>
                      <a:gd name="T17" fmla="*/ 466 w 466"/>
                      <a:gd name="T18" fmla="*/ 87 h 87"/>
                    </a:gdLst>
                    <a:ahLst/>
                    <a:cxnLst>
                      <a:cxn ang="T10">
                        <a:pos x="T0" y="T1"/>
                      </a:cxn>
                      <a:cxn ang="T11">
                        <a:pos x="T2" y="T3"/>
                      </a:cxn>
                      <a:cxn ang="T12">
                        <a:pos x="T4" y="T5"/>
                      </a:cxn>
                      <a:cxn ang="T13">
                        <a:pos x="T6" y="T7"/>
                      </a:cxn>
                      <a:cxn ang="T14">
                        <a:pos x="T8" y="T9"/>
                      </a:cxn>
                    </a:cxnLst>
                    <a:rect l="T15" t="T16" r="T17" b="T18"/>
                    <a:pathLst>
                      <a:path w="466" h="87">
                        <a:moveTo>
                          <a:pt x="0" y="0"/>
                        </a:moveTo>
                        <a:lnTo>
                          <a:pt x="45" y="23"/>
                        </a:lnTo>
                        <a:lnTo>
                          <a:pt x="333" y="42"/>
                        </a:lnTo>
                        <a:lnTo>
                          <a:pt x="466" y="87"/>
                        </a:lnTo>
                        <a:lnTo>
                          <a:pt x="356" y="23"/>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8" name="Freeform 291"/>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19" name="Freeform 292"/>
                  <p:cNvSpPr>
                    <a:spLocks/>
                  </p:cNvSpPr>
                  <p:nvPr/>
                </p:nvSpPr>
                <p:spPr bwMode="auto">
                  <a:xfrm>
                    <a:off x="2601" y="3220"/>
                    <a:ext cx="22" cy="59"/>
                  </a:xfrm>
                  <a:custGeom>
                    <a:avLst/>
                    <a:gdLst>
                      <a:gd name="T0" fmla="*/ 19 w 157"/>
                      <a:gd name="T1" fmla="*/ 0 h 351"/>
                      <a:gd name="T2" fmla="*/ 22 w 157"/>
                      <a:gd name="T3" fmla="*/ 7 h 351"/>
                      <a:gd name="T4" fmla="*/ 19 w 157"/>
                      <a:gd name="T5" fmla="*/ 18 h 351"/>
                      <a:gd name="T6" fmla="*/ 16 w 157"/>
                      <a:gd name="T7" fmla="*/ 29 h 351"/>
                      <a:gd name="T8" fmla="*/ 9 w 157"/>
                      <a:gd name="T9" fmla="*/ 41 h 351"/>
                      <a:gd name="T10" fmla="*/ 0 w 157"/>
                      <a:gd name="T11" fmla="*/ 59 h 351"/>
                      <a:gd name="T12" fmla="*/ 0 60000 65536"/>
                      <a:gd name="T13" fmla="*/ 0 60000 65536"/>
                      <a:gd name="T14" fmla="*/ 0 60000 65536"/>
                      <a:gd name="T15" fmla="*/ 0 60000 65536"/>
                      <a:gd name="T16" fmla="*/ 0 60000 65536"/>
                      <a:gd name="T17" fmla="*/ 0 60000 65536"/>
                      <a:gd name="T18" fmla="*/ 0 w 157"/>
                      <a:gd name="T19" fmla="*/ 0 h 351"/>
                      <a:gd name="T20" fmla="*/ 157 w 157"/>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57" h="351">
                        <a:moveTo>
                          <a:pt x="133" y="0"/>
                        </a:moveTo>
                        <a:lnTo>
                          <a:pt x="157" y="42"/>
                        </a:lnTo>
                        <a:lnTo>
                          <a:pt x="133" y="110"/>
                        </a:lnTo>
                        <a:lnTo>
                          <a:pt x="112" y="174"/>
                        </a:lnTo>
                        <a:lnTo>
                          <a:pt x="65" y="241"/>
                        </a:lnTo>
                        <a:lnTo>
                          <a:pt x="0" y="35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0" name="Freeform 293"/>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close/>
                      </a:path>
                    </a:pathLst>
                  </a:custGeom>
                  <a:solidFill>
                    <a:srgbClr val="854505"/>
                  </a:solidFill>
                  <a:ln w="9525">
                    <a:noFill/>
                    <a:round/>
                    <a:headEnd/>
                    <a:tailEnd/>
                  </a:ln>
                </p:spPr>
                <p:txBody>
                  <a:bodyPr/>
                  <a:lstStyle/>
                  <a:p>
                    <a:endParaRPr lang="de-DE">
                      <a:solidFill>
                        <a:prstClr val="black"/>
                      </a:solidFill>
                      <a:latin typeface="Calibri"/>
                    </a:endParaRPr>
                  </a:p>
                </p:txBody>
              </p:sp>
              <p:sp>
                <p:nvSpPr>
                  <p:cNvPr id="44121" name="Freeform 294"/>
                  <p:cNvSpPr>
                    <a:spLocks/>
                  </p:cNvSpPr>
                  <p:nvPr/>
                </p:nvSpPr>
                <p:spPr bwMode="auto">
                  <a:xfrm>
                    <a:off x="2515" y="3184"/>
                    <a:ext cx="93" cy="116"/>
                  </a:xfrm>
                  <a:custGeom>
                    <a:avLst/>
                    <a:gdLst>
                      <a:gd name="T0" fmla="*/ 0 w 649"/>
                      <a:gd name="T1" fmla="*/ 112 h 700"/>
                      <a:gd name="T2" fmla="*/ 13 w 649"/>
                      <a:gd name="T3" fmla="*/ 116 h 700"/>
                      <a:gd name="T4" fmla="*/ 22 w 649"/>
                      <a:gd name="T5" fmla="*/ 115 h 700"/>
                      <a:gd name="T6" fmla="*/ 33 w 649"/>
                      <a:gd name="T7" fmla="*/ 110 h 700"/>
                      <a:gd name="T8" fmla="*/ 41 w 649"/>
                      <a:gd name="T9" fmla="*/ 106 h 700"/>
                      <a:gd name="T10" fmla="*/ 60 w 649"/>
                      <a:gd name="T11" fmla="*/ 90 h 700"/>
                      <a:gd name="T12" fmla="*/ 68 w 649"/>
                      <a:gd name="T13" fmla="*/ 84 h 700"/>
                      <a:gd name="T14" fmla="*/ 74 w 649"/>
                      <a:gd name="T15" fmla="*/ 77 h 700"/>
                      <a:gd name="T16" fmla="*/ 81 w 649"/>
                      <a:gd name="T17" fmla="*/ 69 h 700"/>
                      <a:gd name="T18" fmla="*/ 86 w 649"/>
                      <a:gd name="T19" fmla="*/ 62 h 700"/>
                      <a:gd name="T20" fmla="*/ 89 w 649"/>
                      <a:gd name="T21" fmla="*/ 54 h 700"/>
                      <a:gd name="T22" fmla="*/ 91 w 649"/>
                      <a:gd name="T23" fmla="*/ 47 h 700"/>
                      <a:gd name="T24" fmla="*/ 93 w 649"/>
                      <a:gd name="T25" fmla="*/ 36 h 700"/>
                      <a:gd name="T26" fmla="*/ 93 w 649"/>
                      <a:gd name="T27" fmla="*/ 29 h 700"/>
                      <a:gd name="T28" fmla="*/ 93 w 649"/>
                      <a:gd name="T29" fmla="*/ 22 h 700"/>
                      <a:gd name="T30" fmla="*/ 89 w 649"/>
                      <a:gd name="T31" fmla="*/ 15 h 700"/>
                      <a:gd name="T32" fmla="*/ 83 w 649"/>
                      <a:gd name="T33" fmla="*/ 10 h 700"/>
                      <a:gd name="T34" fmla="*/ 76 w 649"/>
                      <a:gd name="T35" fmla="*/ 0 h 700"/>
                      <a:gd name="T36" fmla="*/ 0 w 649"/>
                      <a:gd name="T37" fmla="*/ 112 h 7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49"/>
                      <a:gd name="T58" fmla="*/ 0 h 700"/>
                      <a:gd name="T59" fmla="*/ 649 w 649"/>
                      <a:gd name="T60" fmla="*/ 700 h 70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49" h="700">
                        <a:moveTo>
                          <a:pt x="0" y="678"/>
                        </a:moveTo>
                        <a:lnTo>
                          <a:pt x="90" y="700"/>
                        </a:lnTo>
                        <a:lnTo>
                          <a:pt x="153" y="696"/>
                        </a:lnTo>
                        <a:lnTo>
                          <a:pt x="228" y="666"/>
                        </a:lnTo>
                        <a:lnTo>
                          <a:pt x="287" y="638"/>
                        </a:lnTo>
                        <a:lnTo>
                          <a:pt x="421" y="545"/>
                        </a:lnTo>
                        <a:lnTo>
                          <a:pt x="472" y="504"/>
                        </a:lnTo>
                        <a:lnTo>
                          <a:pt x="515" y="465"/>
                        </a:lnTo>
                        <a:lnTo>
                          <a:pt x="565" y="417"/>
                        </a:lnTo>
                        <a:lnTo>
                          <a:pt x="600" y="372"/>
                        </a:lnTo>
                        <a:lnTo>
                          <a:pt x="622" y="328"/>
                        </a:lnTo>
                        <a:lnTo>
                          <a:pt x="635" y="281"/>
                        </a:lnTo>
                        <a:lnTo>
                          <a:pt x="647" y="219"/>
                        </a:lnTo>
                        <a:lnTo>
                          <a:pt x="649" y="176"/>
                        </a:lnTo>
                        <a:lnTo>
                          <a:pt x="647" y="130"/>
                        </a:lnTo>
                        <a:lnTo>
                          <a:pt x="622" y="93"/>
                        </a:lnTo>
                        <a:lnTo>
                          <a:pt x="582" y="62"/>
                        </a:lnTo>
                        <a:lnTo>
                          <a:pt x="532" y="0"/>
                        </a:lnTo>
                        <a:lnTo>
                          <a:pt x="0" y="67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2" name="Freeform 295"/>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3" name="Freeform 296"/>
                  <p:cNvSpPr>
                    <a:spLocks/>
                  </p:cNvSpPr>
                  <p:nvPr/>
                </p:nvSpPr>
                <p:spPr bwMode="auto">
                  <a:xfrm>
                    <a:off x="2613" y="3169"/>
                    <a:ext cx="23" cy="87"/>
                  </a:xfrm>
                  <a:custGeom>
                    <a:avLst/>
                    <a:gdLst>
                      <a:gd name="T0" fmla="*/ 0 w 157"/>
                      <a:gd name="T1" fmla="*/ 0 h 524"/>
                      <a:gd name="T2" fmla="*/ 7 w 157"/>
                      <a:gd name="T3" fmla="*/ 15 h 524"/>
                      <a:gd name="T4" fmla="*/ 16 w 157"/>
                      <a:gd name="T5" fmla="*/ 26 h 524"/>
                      <a:gd name="T6" fmla="*/ 20 w 157"/>
                      <a:gd name="T7" fmla="*/ 33 h 524"/>
                      <a:gd name="T8" fmla="*/ 23 w 157"/>
                      <a:gd name="T9" fmla="*/ 40 h 524"/>
                      <a:gd name="T10" fmla="*/ 20 w 157"/>
                      <a:gd name="T11" fmla="*/ 55 h 524"/>
                      <a:gd name="T12" fmla="*/ 13 w 157"/>
                      <a:gd name="T13" fmla="*/ 69 h 524"/>
                      <a:gd name="T14" fmla="*/ 7 w 157"/>
                      <a:gd name="T15" fmla="*/ 87 h 524"/>
                      <a:gd name="T16" fmla="*/ 0 60000 65536"/>
                      <a:gd name="T17" fmla="*/ 0 60000 65536"/>
                      <a:gd name="T18" fmla="*/ 0 60000 65536"/>
                      <a:gd name="T19" fmla="*/ 0 60000 65536"/>
                      <a:gd name="T20" fmla="*/ 0 60000 65536"/>
                      <a:gd name="T21" fmla="*/ 0 60000 65536"/>
                      <a:gd name="T22" fmla="*/ 0 60000 65536"/>
                      <a:gd name="T23" fmla="*/ 0 60000 65536"/>
                      <a:gd name="T24" fmla="*/ 0 w 157"/>
                      <a:gd name="T25" fmla="*/ 0 h 524"/>
                      <a:gd name="T26" fmla="*/ 157 w 157"/>
                      <a:gd name="T27" fmla="*/ 524 h 52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 h="524">
                        <a:moveTo>
                          <a:pt x="0" y="0"/>
                        </a:moveTo>
                        <a:lnTo>
                          <a:pt x="45" y="88"/>
                        </a:lnTo>
                        <a:lnTo>
                          <a:pt x="111" y="154"/>
                        </a:lnTo>
                        <a:lnTo>
                          <a:pt x="136" y="197"/>
                        </a:lnTo>
                        <a:lnTo>
                          <a:pt x="157" y="242"/>
                        </a:lnTo>
                        <a:lnTo>
                          <a:pt x="136" y="330"/>
                        </a:lnTo>
                        <a:lnTo>
                          <a:pt x="90" y="417"/>
                        </a:lnTo>
                        <a:lnTo>
                          <a:pt x="45" y="5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4" name="Freeform 297"/>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5" name="Freeform 298"/>
                  <p:cNvSpPr>
                    <a:spLocks/>
                  </p:cNvSpPr>
                  <p:nvPr/>
                </p:nvSpPr>
                <p:spPr bwMode="auto">
                  <a:xfrm>
                    <a:off x="2577" y="3148"/>
                    <a:ext cx="34" cy="76"/>
                  </a:xfrm>
                  <a:custGeom>
                    <a:avLst/>
                    <a:gdLst>
                      <a:gd name="T0" fmla="*/ 28 w 235"/>
                      <a:gd name="T1" fmla="*/ 0 h 454"/>
                      <a:gd name="T2" fmla="*/ 33 w 235"/>
                      <a:gd name="T3" fmla="*/ 15 h 454"/>
                      <a:gd name="T4" fmla="*/ 34 w 235"/>
                      <a:gd name="T5" fmla="*/ 32 h 454"/>
                      <a:gd name="T6" fmla="*/ 32 w 235"/>
                      <a:gd name="T7" fmla="*/ 43 h 454"/>
                      <a:gd name="T8" fmla="*/ 28 w 235"/>
                      <a:gd name="T9" fmla="*/ 55 h 454"/>
                      <a:gd name="T10" fmla="*/ 20 w 235"/>
                      <a:gd name="T11" fmla="*/ 65 h 454"/>
                      <a:gd name="T12" fmla="*/ 8 w 235"/>
                      <a:gd name="T13" fmla="*/ 76 h 454"/>
                      <a:gd name="T14" fmla="*/ 0 w 235"/>
                      <a:gd name="T15" fmla="*/ 62 h 454"/>
                      <a:gd name="T16" fmla="*/ 28 w 235"/>
                      <a:gd name="T17" fmla="*/ 0 h 4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54"/>
                      <a:gd name="T29" fmla="*/ 235 w 235"/>
                      <a:gd name="T30" fmla="*/ 454 h 4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54">
                        <a:moveTo>
                          <a:pt x="194" y="0"/>
                        </a:moveTo>
                        <a:lnTo>
                          <a:pt x="229" y="91"/>
                        </a:lnTo>
                        <a:lnTo>
                          <a:pt x="235" y="190"/>
                        </a:lnTo>
                        <a:lnTo>
                          <a:pt x="222" y="256"/>
                        </a:lnTo>
                        <a:lnTo>
                          <a:pt x="194" y="329"/>
                        </a:lnTo>
                        <a:lnTo>
                          <a:pt x="135" y="389"/>
                        </a:lnTo>
                        <a:lnTo>
                          <a:pt x="56" y="454"/>
                        </a:lnTo>
                        <a:lnTo>
                          <a:pt x="0" y="368"/>
                        </a:lnTo>
                        <a:lnTo>
                          <a:pt x="19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6" name="Freeform 299"/>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7" name="Freeform 300"/>
                  <p:cNvSpPr>
                    <a:spLocks/>
                  </p:cNvSpPr>
                  <p:nvPr/>
                </p:nvSpPr>
                <p:spPr bwMode="auto">
                  <a:xfrm>
                    <a:off x="2541" y="3285"/>
                    <a:ext cx="44" cy="23"/>
                  </a:xfrm>
                  <a:custGeom>
                    <a:avLst/>
                    <a:gdLst>
                      <a:gd name="T0" fmla="*/ 0 w 312"/>
                      <a:gd name="T1" fmla="*/ 23 h 134"/>
                      <a:gd name="T2" fmla="*/ 25 w 312"/>
                      <a:gd name="T3" fmla="*/ 12 h 134"/>
                      <a:gd name="T4" fmla="*/ 34 w 312"/>
                      <a:gd name="T5" fmla="*/ 4 h 134"/>
                      <a:gd name="T6" fmla="*/ 44 w 312"/>
                      <a:gd name="T7" fmla="*/ 0 h 134"/>
                      <a:gd name="T8" fmla="*/ 0 60000 65536"/>
                      <a:gd name="T9" fmla="*/ 0 60000 65536"/>
                      <a:gd name="T10" fmla="*/ 0 60000 65536"/>
                      <a:gd name="T11" fmla="*/ 0 60000 65536"/>
                      <a:gd name="T12" fmla="*/ 0 w 312"/>
                      <a:gd name="T13" fmla="*/ 0 h 134"/>
                      <a:gd name="T14" fmla="*/ 312 w 312"/>
                      <a:gd name="T15" fmla="*/ 134 h 134"/>
                    </a:gdLst>
                    <a:ahLst/>
                    <a:cxnLst>
                      <a:cxn ang="T8">
                        <a:pos x="T0" y="T1"/>
                      </a:cxn>
                      <a:cxn ang="T9">
                        <a:pos x="T2" y="T3"/>
                      </a:cxn>
                      <a:cxn ang="T10">
                        <a:pos x="T4" y="T5"/>
                      </a:cxn>
                      <a:cxn ang="T11">
                        <a:pos x="T6" y="T7"/>
                      </a:cxn>
                    </a:cxnLst>
                    <a:rect l="T12" t="T13" r="T14" b="T15"/>
                    <a:pathLst>
                      <a:path w="312" h="134">
                        <a:moveTo>
                          <a:pt x="0" y="134"/>
                        </a:moveTo>
                        <a:lnTo>
                          <a:pt x="178" y="67"/>
                        </a:lnTo>
                        <a:lnTo>
                          <a:pt x="243" y="23"/>
                        </a:lnTo>
                        <a:lnTo>
                          <a:pt x="31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28" name="Freeform 301"/>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29" name="Freeform 302"/>
                  <p:cNvSpPr>
                    <a:spLocks/>
                  </p:cNvSpPr>
                  <p:nvPr/>
                </p:nvSpPr>
                <p:spPr bwMode="auto">
                  <a:xfrm>
                    <a:off x="2405" y="3243"/>
                    <a:ext cx="31" cy="43"/>
                  </a:xfrm>
                  <a:custGeom>
                    <a:avLst/>
                    <a:gdLst>
                      <a:gd name="T0" fmla="*/ 27 w 216"/>
                      <a:gd name="T1" fmla="*/ 0 h 259"/>
                      <a:gd name="T2" fmla="*/ 14 w 216"/>
                      <a:gd name="T3" fmla="*/ 9 h 259"/>
                      <a:gd name="T4" fmla="*/ 11 w 216"/>
                      <a:gd name="T5" fmla="*/ 13 h 259"/>
                      <a:gd name="T6" fmla="*/ 6 w 216"/>
                      <a:gd name="T7" fmla="*/ 19 h 259"/>
                      <a:gd name="T8" fmla="*/ 3 w 216"/>
                      <a:gd name="T9" fmla="*/ 25 h 259"/>
                      <a:gd name="T10" fmla="*/ 0 w 216"/>
                      <a:gd name="T11" fmla="*/ 29 h 259"/>
                      <a:gd name="T12" fmla="*/ 0 w 216"/>
                      <a:gd name="T13" fmla="*/ 33 h 259"/>
                      <a:gd name="T14" fmla="*/ 1 w 216"/>
                      <a:gd name="T15" fmla="*/ 39 h 259"/>
                      <a:gd name="T16" fmla="*/ 5 w 216"/>
                      <a:gd name="T17" fmla="*/ 42 h 259"/>
                      <a:gd name="T18" fmla="*/ 12 w 216"/>
                      <a:gd name="T19" fmla="*/ 43 h 259"/>
                      <a:gd name="T20" fmla="*/ 15 w 216"/>
                      <a:gd name="T21" fmla="*/ 39 h 259"/>
                      <a:gd name="T22" fmla="*/ 15 w 216"/>
                      <a:gd name="T23" fmla="*/ 35 h 259"/>
                      <a:gd name="T24" fmla="*/ 16 w 216"/>
                      <a:gd name="T25" fmla="*/ 32 h 259"/>
                      <a:gd name="T26" fmla="*/ 12 w 216"/>
                      <a:gd name="T27" fmla="*/ 32 h 259"/>
                      <a:gd name="T28" fmla="*/ 11 w 216"/>
                      <a:gd name="T29" fmla="*/ 29 h 259"/>
                      <a:gd name="T30" fmla="*/ 14 w 216"/>
                      <a:gd name="T31" fmla="*/ 23 h 259"/>
                      <a:gd name="T32" fmla="*/ 19 w 216"/>
                      <a:gd name="T33" fmla="*/ 18 h 259"/>
                      <a:gd name="T34" fmla="*/ 25 w 216"/>
                      <a:gd name="T35" fmla="*/ 12 h 259"/>
                      <a:gd name="T36" fmla="*/ 27 w 216"/>
                      <a:gd name="T37" fmla="*/ 10 h 259"/>
                      <a:gd name="T38" fmla="*/ 31 w 216"/>
                      <a:gd name="T39" fmla="*/ 6 h 259"/>
                      <a:gd name="T40" fmla="*/ 27 w 216"/>
                      <a:gd name="T41" fmla="*/ 0 h 25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16"/>
                      <a:gd name="T64" fmla="*/ 0 h 259"/>
                      <a:gd name="T65" fmla="*/ 216 w 216"/>
                      <a:gd name="T66" fmla="*/ 259 h 25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16" h="259">
                        <a:moveTo>
                          <a:pt x="185" y="0"/>
                        </a:moveTo>
                        <a:lnTo>
                          <a:pt x="101" y="53"/>
                        </a:lnTo>
                        <a:lnTo>
                          <a:pt x="74" y="80"/>
                        </a:lnTo>
                        <a:lnTo>
                          <a:pt x="42" y="114"/>
                        </a:lnTo>
                        <a:lnTo>
                          <a:pt x="18" y="149"/>
                        </a:lnTo>
                        <a:lnTo>
                          <a:pt x="0" y="174"/>
                        </a:lnTo>
                        <a:lnTo>
                          <a:pt x="0" y="199"/>
                        </a:lnTo>
                        <a:lnTo>
                          <a:pt x="7" y="236"/>
                        </a:lnTo>
                        <a:lnTo>
                          <a:pt x="33" y="253"/>
                        </a:lnTo>
                        <a:lnTo>
                          <a:pt x="81" y="259"/>
                        </a:lnTo>
                        <a:lnTo>
                          <a:pt x="103" y="232"/>
                        </a:lnTo>
                        <a:lnTo>
                          <a:pt x="104" y="213"/>
                        </a:lnTo>
                        <a:lnTo>
                          <a:pt x="108" y="195"/>
                        </a:lnTo>
                        <a:lnTo>
                          <a:pt x="81" y="195"/>
                        </a:lnTo>
                        <a:lnTo>
                          <a:pt x="74" y="174"/>
                        </a:lnTo>
                        <a:lnTo>
                          <a:pt x="95" y="137"/>
                        </a:lnTo>
                        <a:lnTo>
                          <a:pt x="132" y="106"/>
                        </a:lnTo>
                        <a:lnTo>
                          <a:pt x="173" y="71"/>
                        </a:lnTo>
                        <a:lnTo>
                          <a:pt x="191" y="60"/>
                        </a:lnTo>
                        <a:lnTo>
                          <a:pt x="216" y="36"/>
                        </a:lnTo>
                        <a:lnTo>
                          <a:pt x="185"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0" name="Freeform 303"/>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1" name="Freeform 304"/>
                  <p:cNvSpPr>
                    <a:spLocks/>
                  </p:cNvSpPr>
                  <p:nvPr/>
                </p:nvSpPr>
                <p:spPr bwMode="auto">
                  <a:xfrm>
                    <a:off x="2433" y="3269"/>
                    <a:ext cx="28" cy="50"/>
                  </a:xfrm>
                  <a:custGeom>
                    <a:avLst/>
                    <a:gdLst>
                      <a:gd name="T0" fmla="*/ 28 w 197"/>
                      <a:gd name="T1" fmla="*/ 0 h 297"/>
                      <a:gd name="T2" fmla="*/ 20 w 197"/>
                      <a:gd name="T3" fmla="*/ 9 h 297"/>
                      <a:gd name="T4" fmla="*/ 14 w 197"/>
                      <a:gd name="T5" fmla="*/ 18 h 297"/>
                      <a:gd name="T6" fmla="*/ 11 w 197"/>
                      <a:gd name="T7" fmla="*/ 24 h 297"/>
                      <a:gd name="T8" fmla="*/ 11 w 197"/>
                      <a:gd name="T9" fmla="*/ 28 h 297"/>
                      <a:gd name="T10" fmla="*/ 11 w 197"/>
                      <a:gd name="T11" fmla="*/ 33 h 297"/>
                      <a:gd name="T12" fmla="*/ 12 w 197"/>
                      <a:gd name="T13" fmla="*/ 37 h 297"/>
                      <a:gd name="T14" fmla="*/ 16 w 197"/>
                      <a:gd name="T15" fmla="*/ 37 h 297"/>
                      <a:gd name="T16" fmla="*/ 24 w 197"/>
                      <a:gd name="T17" fmla="*/ 34 h 297"/>
                      <a:gd name="T18" fmla="*/ 16 w 197"/>
                      <a:gd name="T19" fmla="*/ 43 h 297"/>
                      <a:gd name="T20" fmla="*/ 12 w 197"/>
                      <a:gd name="T21" fmla="*/ 50 h 297"/>
                      <a:gd name="T22" fmla="*/ 7 w 197"/>
                      <a:gd name="T23" fmla="*/ 49 h 297"/>
                      <a:gd name="T24" fmla="*/ 2 w 197"/>
                      <a:gd name="T25" fmla="*/ 46 h 297"/>
                      <a:gd name="T26" fmla="*/ 0 w 197"/>
                      <a:gd name="T27" fmla="*/ 39 h 297"/>
                      <a:gd name="T28" fmla="*/ 1 w 197"/>
                      <a:gd name="T29" fmla="*/ 31 h 297"/>
                      <a:gd name="T30" fmla="*/ 4 w 197"/>
                      <a:gd name="T31" fmla="*/ 21 h 297"/>
                      <a:gd name="T32" fmla="*/ 8 w 197"/>
                      <a:gd name="T33" fmla="*/ 13 h 297"/>
                      <a:gd name="T34" fmla="*/ 13 w 197"/>
                      <a:gd name="T35" fmla="*/ 6 h 297"/>
                      <a:gd name="T36" fmla="*/ 28 w 197"/>
                      <a:gd name="T37" fmla="*/ 0 h 2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97"/>
                      <a:gd name="T58" fmla="*/ 0 h 297"/>
                      <a:gd name="T59" fmla="*/ 197 w 197"/>
                      <a:gd name="T60" fmla="*/ 297 h 2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97" h="297">
                        <a:moveTo>
                          <a:pt x="197" y="0"/>
                        </a:moveTo>
                        <a:lnTo>
                          <a:pt x="139" y="52"/>
                        </a:lnTo>
                        <a:lnTo>
                          <a:pt x="96" y="104"/>
                        </a:lnTo>
                        <a:lnTo>
                          <a:pt x="80" y="143"/>
                        </a:lnTo>
                        <a:lnTo>
                          <a:pt x="75" y="164"/>
                        </a:lnTo>
                        <a:lnTo>
                          <a:pt x="75" y="194"/>
                        </a:lnTo>
                        <a:lnTo>
                          <a:pt x="85" y="217"/>
                        </a:lnTo>
                        <a:lnTo>
                          <a:pt x="113" y="217"/>
                        </a:lnTo>
                        <a:lnTo>
                          <a:pt x="166" y="201"/>
                        </a:lnTo>
                        <a:lnTo>
                          <a:pt x="111" y="255"/>
                        </a:lnTo>
                        <a:lnTo>
                          <a:pt x="85" y="297"/>
                        </a:lnTo>
                        <a:lnTo>
                          <a:pt x="49" y="293"/>
                        </a:lnTo>
                        <a:lnTo>
                          <a:pt x="17" y="273"/>
                        </a:lnTo>
                        <a:lnTo>
                          <a:pt x="0" y="233"/>
                        </a:lnTo>
                        <a:lnTo>
                          <a:pt x="7" y="187"/>
                        </a:lnTo>
                        <a:lnTo>
                          <a:pt x="29" y="124"/>
                        </a:lnTo>
                        <a:lnTo>
                          <a:pt x="54" y="77"/>
                        </a:lnTo>
                        <a:lnTo>
                          <a:pt x="92" y="33"/>
                        </a:lnTo>
                        <a:lnTo>
                          <a:pt x="197"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2" name="Freeform 305"/>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close/>
                      </a:path>
                    </a:pathLst>
                  </a:custGeom>
                  <a:solidFill>
                    <a:srgbClr val="C24505"/>
                  </a:solidFill>
                  <a:ln w="9525">
                    <a:noFill/>
                    <a:round/>
                    <a:headEnd/>
                    <a:tailEnd/>
                  </a:ln>
                </p:spPr>
                <p:txBody>
                  <a:bodyPr/>
                  <a:lstStyle/>
                  <a:p>
                    <a:endParaRPr lang="de-DE">
                      <a:solidFill>
                        <a:prstClr val="black"/>
                      </a:solidFill>
                      <a:latin typeface="Calibri"/>
                    </a:endParaRPr>
                  </a:p>
                </p:txBody>
              </p:sp>
              <p:sp>
                <p:nvSpPr>
                  <p:cNvPr id="44133" name="Freeform 306"/>
                  <p:cNvSpPr>
                    <a:spLocks/>
                  </p:cNvSpPr>
                  <p:nvPr/>
                </p:nvSpPr>
                <p:spPr bwMode="auto">
                  <a:xfrm>
                    <a:off x="2414" y="3147"/>
                    <a:ext cx="146" cy="161"/>
                  </a:xfrm>
                  <a:custGeom>
                    <a:avLst/>
                    <a:gdLst>
                      <a:gd name="T0" fmla="*/ 0 w 1027"/>
                      <a:gd name="T1" fmla="*/ 47 h 963"/>
                      <a:gd name="T2" fmla="*/ 2 w 1027"/>
                      <a:gd name="T3" fmla="*/ 56 h 963"/>
                      <a:gd name="T4" fmla="*/ 7 w 1027"/>
                      <a:gd name="T5" fmla="*/ 62 h 963"/>
                      <a:gd name="T6" fmla="*/ 11 w 1027"/>
                      <a:gd name="T7" fmla="*/ 64 h 963"/>
                      <a:gd name="T8" fmla="*/ 15 w 1027"/>
                      <a:gd name="T9" fmla="*/ 66 h 963"/>
                      <a:gd name="T10" fmla="*/ 16 w 1027"/>
                      <a:gd name="T11" fmla="*/ 73 h 963"/>
                      <a:gd name="T12" fmla="*/ 16 w 1027"/>
                      <a:gd name="T13" fmla="*/ 91 h 963"/>
                      <a:gd name="T14" fmla="*/ 16 w 1027"/>
                      <a:gd name="T15" fmla="*/ 102 h 963"/>
                      <a:gd name="T16" fmla="*/ 16 w 1027"/>
                      <a:gd name="T17" fmla="*/ 106 h 963"/>
                      <a:gd name="T18" fmla="*/ 18 w 1027"/>
                      <a:gd name="T19" fmla="*/ 110 h 963"/>
                      <a:gd name="T20" fmla="*/ 21 w 1027"/>
                      <a:gd name="T21" fmla="*/ 112 h 963"/>
                      <a:gd name="T22" fmla="*/ 25 w 1027"/>
                      <a:gd name="T23" fmla="*/ 112 h 963"/>
                      <a:gd name="T24" fmla="*/ 31 w 1027"/>
                      <a:gd name="T25" fmla="*/ 110 h 963"/>
                      <a:gd name="T26" fmla="*/ 35 w 1027"/>
                      <a:gd name="T27" fmla="*/ 109 h 963"/>
                      <a:gd name="T28" fmla="*/ 38 w 1027"/>
                      <a:gd name="T29" fmla="*/ 114 h 963"/>
                      <a:gd name="T30" fmla="*/ 38 w 1027"/>
                      <a:gd name="T31" fmla="*/ 121 h 963"/>
                      <a:gd name="T32" fmla="*/ 39 w 1027"/>
                      <a:gd name="T33" fmla="*/ 124 h 963"/>
                      <a:gd name="T34" fmla="*/ 40 w 1027"/>
                      <a:gd name="T35" fmla="*/ 127 h 963"/>
                      <a:gd name="T36" fmla="*/ 46 w 1027"/>
                      <a:gd name="T37" fmla="*/ 130 h 963"/>
                      <a:gd name="T38" fmla="*/ 51 w 1027"/>
                      <a:gd name="T39" fmla="*/ 132 h 963"/>
                      <a:gd name="T40" fmla="*/ 50 w 1027"/>
                      <a:gd name="T41" fmla="*/ 135 h 963"/>
                      <a:gd name="T42" fmla="*/ 50 w 1027"/>
                      <a:gd name="T43" fmla="*/ 140 h 963"/>
                      <a:gd name="T44" fmla="*/ 51 w 1027"/>
                      <a:gd name="T45" fmla="*/ 145 h 963"/>
                      <a:gd name="T46" fmla="*/ 57 w 1027"/>
                      <a:gd name="T47" fmla="*/ 146 h 963"/>
                      <a:gd name="T48" fmla="*/ 64 w 1027"/>
                      <a:gd name="T49" fmla="*/ 149 h 963"/>
                      <a:gd name="T50" fmla="*/ 70 w 1027"/>
                      <a:gd name="T51" fmla="*/ 157 h 963"/>
                      <a:gd name="T52" fmla="*/ 76 w 1027"/>
                      <a:gd name="T53" fmla="*/ 161 h 963"/>
                      <a:gd name="T54" fmla="*/ 117 w 1027"/>
                      <a:gd name="T55" fmla="*/ 150 h 963"/>
                      <a:gd name="T56" fmla="*/ 125 w 1027"/>
                      <a:gd name="T57" fmla="*/ 142 h 963"/>
                      <a:gd name="T58" fmla="*/ 131 w 1027"/>
                      <a:gd name="T59" fmla="*/ 135 h 963"/>
                      <a:gd name="T60" fmla="*/ 136 w 1027"/>
                      <a:gd name="T61" fmla="*/ 128 h 963"/>
                      <a:gd name="T62" fmla="*/ 144 w 1027"/>
                      <a:gd name="T63" fmla="*/ 113 h 963"/>
                      <a:gd name="T64" fmla="*/ 145 w 1027"/>
                      <a:gd name="T65" fmla="*/ 102 h 963"/>
                      <a:gd name="T66" fmla="*/ 146 w 1027"/>
                      <a:gd name="T67" fmla="*/ 95 h 963"/>
                      <a:gd name="T68" fmla="*/ 145 w 1027"/>
                      <a:gd name="T69" fmla="*/ 84 h 963"/>
                      <a:gd name="T70" fmla="*/ 139 w 1027"/>
                      <a:gd name="T71" fmla="*/ 66 h 963"/>
                      <a:gd name="T72" fmla="*/ 107 w 1027"/>
                      <a:gd name="T73" fmla="*/ 0 h 963"/>
                      <a:gd name="T74" fmla="*/ 82 w 1027"/>
                      <a:gd name="T75" fmla="*/ 0 h 963"/>
                      <a:gd name="T76" fmla="*/ 0 w 1027"/>
                      <a:gd name="T77" fmla="*/ 47 h 96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27"/>
                      <a:gd name="T118" fmla="*/ 0 h 963"/>
                      <a:gd name="T119" fmla="*/ 1027 w 1027"/>
                      <a:gd name="T120" fmla="*/ 963 h 96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27" h="963">
                        <a:moveTo>
                          <a:pt x="0" y="284"/>
                        </a:moveTo>
                        <a:lnTo>
                          <a:pt x="16" y="334"/>
                        </a:lnTo>
                        <a:lnTo>
                          <a:pt x="47" y="370"/>
                        </a:lnTo>
                        <a:lnTo>
                          <a:pt x="74" y="381"/>
                        </a:lnTo>
                        <a:lnTo>
                          <a:pt x="104" y="394"/>
                        </a:lnTo>
                        <a:lnTo>
                          <a:pt x="112" y="437"/>
                        </a:lnTo>
                        <a:lnTo>
                          <a:pt x="112" y="547"/>
                        </a:lnTo>
                        <a:lnTo>
                          <a:pt x="113" y="609"/>
                        </a:lnTo>
                        <a:lnTo>
                          <a:pt x="116" y="635"/>
                        </a:lnTo>
                        <a:lnTo>
                          <a:pt x="124" y="660"/>
                        </a:lnTo>
                        <a:lnTo>
                          <a:pt x="145" y="670"/>
                        </a:lnTo>
                        <a:lnTo>
                          <a:pt x="177" y="670"/>
                        </a:lnTo>
                        <a:lnTo>
                          <a:pt x="219" y="660"/>
                        </a:lnTo>
                        <a:lnTo>
                          <a:pt x="245" y="654"/>
                        </a:lnTo>
                        <a:lnTo>
                          <a:pt x="266" y="683"/>
                        </a:lnTo>
                        <a:lnTo>
                          <a:pt x="266" y="721"/>
                        </a:lnTo>
                        <a:lnTo>
                          <a:pt x="271" y="741"/>
                        </a:lnTo>
                        <a:lnTo>
                          <a:pt x="283" y="762"/>
                        </a:lnTo>
                        <a:lnTo>
                          <a:pt x="326" y="777"/>
                        </a:lnTo>
                        <a:lnTo>
                          <a:pt x="356" y="788"/>
                        </a:lnTo>
                        <a:lnTo>
                          <a:pt x="350" y="808"/>
                        </a:lnTo>
                        <a:lnTo>
                          <a:pt x="350" y="840"/>
                        </a:lnTo>
                        <a:lnTo>
                          <a:pt x="361" y="865"/>
                        </a:lnTo>
                        <a:lnTo>
                          <a:pt x="398" y="873"/>
                        </a:lnTo>
                        <a:lnTo>
                          <a:pt x="447" y="893"/>
                        </a:lnTo>
                        <a:lnTo>
                          <a:pt x="490" y="939"/>
                        </a:lnTo>
                        <a:lnTo>
                          <a:pt x="532" y="963"/>
                        </a:lnTo>
                        <a:lnTo>
                          <a:pt x="821" y="896"/>
                        </a:lnTo>
                        <a:lnTo>
                          <a:pt x="876" y="852"/>
                        </a:lnTo>
                        <a:lnTo>
                          <a:pt x="920" y="808"/>
                        </a:lnTo>
                        <a:lnTo>
                          <a:pt x="955" y="763"/>
                        </a:lnTo>
                        <a:lnTo>
                          <a:pt x="1012" y="674"/>
                        </a:lnTo>
                        <a:lnTo>
                          <a:pt x="1022" y="611"/>
                        </a:lnTo>
                        <a:lnTo>
                          <a:pt x="1027" y="568"/>
                        </a:lnTo>
                        <a:lnTo>
                          <a:pt x="1022" y="500"/>
                        </a:lnTo>
                        <a:lnTo>
                          <a:pt x="980" y="393"/>
                        </a:lnTo>
                        <a:lnTo>
                          <a:pt x="756" y="0"/>
                        </a:lnTo>
                        <a:lnTo>
                          <a:pt x="577" y="0"/>
                        </a:lnTo>
                        <a:lnTo>
                          <a:pt x="0" y="28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4" name="Freeform 307"/>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35" name="Freeform 308"/>
                  <p:cNvSpPr>
                    <a:spLocks/>
                  </p:cNvSpPr>
                  <p:nvPr/>
                </p:nvSpPr>
                <p:spPr bwMode="auto">
                  <a:xfrm>
                    <a:off x="2458" y="3209"/>
                    <a:ext cx="35" cy="27"/>
                  </a:xfrm>
                  <a:custGeom>
                    <a:avLst/>
                    <a:gdLst>
                      <a:gd name="T0" fmla="*/ 0 w 244"/>
                      <a:gd name="T1" fmla="*/ 17 h 162"/>
                      <a:gd name="T2" fmla="*/ 12 w 244"/>
                      <a:gd name="T3" fmla="*/ 15 h 162"/>
                      <a:gd name="T4" fmla="*/ 22 w 244"/>
                      <a:gd name="T5" fmla="*/ 8 h 162"/>
                      <a:gd name="T6" fmla="*/ 26 w 244"/>
                      <a:gd name="T7" fmla="*/ 3 h 162"/>
                      <a:gd name="T8" fmla="*/ 29 w 244"/>
                      <a:gd name="T9" fmla="*/ 0 h 162"/>
                      <a:gd name="T10" fmla="*/ 32 w 244"/>
                      <a:gd name="T11" fmla="*/ 4 h 162"/>
                      <a:gd name="T12" fmla="*/ 35 w 244"/>
                      <a:gd name="T13" fmla="*/ 7 h 162"/>
                      <a:gd name="T14" fmla="*/ 30 w 244"/>
                      <a:gd name="T15" fmla="*/ 15 h 162"/>
                      <a:gd name="T16" fmla="*/ 24 w 244"/>
                      <a:gd name="T17" fmla="*/ 21 h 162"/>
                      <a:gd name="T18" fmla="*/ 17 w 244"/>
                      <a:gd name="T19" fmla="*/ 26 h 162"/>
                      <a:gd name="T20" fmla="*/ 10 w 244"/>
                      <a:gd name="T21" fmla="*/ 27 h 162"/>
                      <a:gd name="T22" fmla="*/ 0 w 244"/>
                      <a:gd name="T23" fmla="*/ 27 h 162"/>
                      <a:gd name="T24" fmla="*/ 0 w 244"/>
                      <a:gd name="T25" fmla="*/ 17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4"/>
                      <a:gd name="T40" fmla="*/ 0 h 162"/>
                      <a:gd name="T41" fmla="*/ 244 w 244"/>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4" h="162">
                        <a:moveTo>
                          <a:pt x="0" y="104"/>
                        </a:moveTo>
                        <a:lnTo>
                          <a:pt x="84" y="88"/>
                        </a:lnTo>
                        <a:lnTo>
                          <a:pt x="152" y="47"/>
                        </a:lnTo>
                        <a:lnTo>
                          <a:pt x="178" y="21"/>
                        </a:lnTo>
                        <a:lnTo>
                          <a:pt x="199" y="0"/>
                        </a:lnTo>
                        <a:lnTo>
                          <a:pt x="223" y="22"/>
                        </a:lnTo>
                        <a:lnTo>
                          <a:pt x="244" y="41"/>
                        </a:lnTo>
                        <a:lnTo>
                          <a:pt x="212" y="88"/>
                        </a:lnTo>
                        <a:lnTo>
                          <a:pt x="170" y="125"/>
                        </a:lnTo>
                        <a:lnTo>
                          <a:pt x="117" y="153"/>
                        </a:lnTo>
                        <a:lnTo>
                          <a:pt x="68" y="162"/>
                        </a:lnTo>
                        <a:lnTo>
                          <a:pt x="3" y="162"/>
                        </a:lnTo>
                        <a:lnTo>
                          <a:pt x="0" y="104"/>
                        </a:lnTo>
                      </a:path>
                    </a:pathLst>
                  </a:custGeom>
                  <a:noFill/>
                  <a:ln w="0">
                    <a:solidFill>
                      <a:srgbClr val="FFFFFF"/>
                    </a:solidFill>
                    <a:round/>
                    <a:headEnd/>
                    <a:tailEnd/>
                  </a:ln>
                </p:spPr>
                <p:txBody>
                  <a:bodyPr/>
                  <a:lstStyle/>
                  <a:p>
                    <a:endParaRPr lang="de-DE">
                      <a:solidFill>
                        <a:prstClr val="black"/>
                      </a:solidFill>
                      <a:latin typeface="Calibri"/>
                    </a:endParaRPr>
                  </a:p>
                </p:txBody>
              </p:sp>
              <p:sp>
                <p:nvSpPr>
                  <p:cNvPr id="44136" name="Freeform 309"/>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37" name="Freeform 310"/>
                  <p:cNvSpPr>
                    <a:spLocks/>
                  </p:cNvSpPr>
                  <p:nvPr/>
                </p:nvSpPr>
                <p:spPr bwMode="auto">
                  <a:xfrm>
                    <a:off x="2480" y="3279"/>
                    <a:ext cx="52" cy="48"/>
                  </a:xfrm>
                  <a:custGeom>
                    <a:avLst/>
                    <a:gdLst>
                      <a:gd name="T0" fmla="*/ 1 w 368"/>
                      <a:gd name="T1" fmla="*/ 25 h 289"/>
                      <a:gd name="T2" fmla="*/ 10 w 368"/>
                      <a:gd name="T3" fmla="*/ 21 h 289"/>
                      <a:gd name="T4" fmla="*/ 19 w 368"/>
                      <a:gd name="T5" fmla="*/ 15 h 289"/>
                      <a:gd name="T6" fmla="*/ 25 w 368"/>
                      <a:gd name="T7" fmla="*/ 8 h 289"/>
                      <a:gd name="T8" fmla="*/ 31 w 368"/>
                      <a:gd name="T9" fmla="*/ 1 h 289"/>
                      <a:gd name="T10" fmla="*/ 38 w 368"/>
                      <a:gd name="T11" fmla="*/ 0 h 289"/>
                      <a:gd name="T12" fmla="*/ 44 w 368"/>
                      <a:gd name="T13" fmla="*/ 3 h 289"/>
                      <a:gd name="T14" fmla="*/ 50 w 368"/>
                      <a:gd name="T15" fmla="*/ 6 h 289"/>
                      <a:gd name="T16" fmla="*/ 52 w 368"/>
                      <a:gd name="T17" fmla="*/ 14 h 289"/>
                      <a:gd name="T18" fmla="*/ 51 w 368"/>
                      <a:gd name="T19" fmla="*/ 23 h 289"/>
                      <a:gd name="T20" fmla="*/ 48 w 368"/>
                      <a:gd name="T21" fmla="*/ 32 h 289"/>
                      <a:gd name="T22" fmla="*/ 41 w 368"/>
                      <a:gd name="T23" fmla="*/ 38 h 289"/>
                      <a:gd name="T24" fmla="*/ 35 w 368"/>
                      <a:gd name="T25" fmla="*/ 43 h 289"/>
                      <a:gd name="T26" fmla="*/ 29 w 368"/>
                      <a:gd name="T27" fmla="*/ 47 h 289"/>
                      <a:gd name="T28" fmla="*/ 21 w 368"/>
                      <a:gd name="T29" fmla="*/ 48 h 289"/>
                      <a:gd name="T30" fmla="*/ 19 w 368"/>
                      <a:gd name="T31" fmla="*/ 39 h 289"/>
                      <a:gd name="T32" fmla="*/ 13 w 368"/>
                      <a:gd name="T33" fmla="*/ 39 h 289"/>
                      <a:gd name="T34" fmla="*/ 7 w 368"/>
                      <a:gd name="T35" fmla="*/ 43 h 289"/>
                      <a:gd name="T36" fmla="*/ 4 w 368"/>
                      <a:gd name="T37" fmla="*/ 41 h 289"/>
                      <a:gd name="T38" fmla="*/ 1 w 368"/>
                      <a:gd name="T39" fmla="*/ 35 h 289"/>
                      <a:gd name="T40" fmla="*/ 0 w 368"/>
                      <a:gd name="T41" fmla="*/ 29 h 289"/>
                      <a:gd name="T42" fmla="*/ 1 w 368"/>
                      <a:gd name="T43" fmla="*/ 25 h 28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8"/>
                      <a:gd name="T67" fmla="*/ 0 h 289"/>
                      <a:gd name="T68" fmla="*/ 368 w 368"/>
                      <a:gd name="T69" fmla="*/ 289 h 28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8" h="289">
                        <a:moveTo>
                          <a:pt x="10" y="148"/>
                        </a:moveTo>
                        <a:lnTo>
                          <a:pt x="71" y="127"/>
                        </a:lnTo>
                        <a:lnTo>
                          <a:pt x="134" y="93"/>
                        </a:lnTo>
                        <a:lnTo>
                          <a:pt x="180" y="49"/>
                        </a:lnTo>
                        <a:lnTo>
                          <a:pt x="220" y="7"/>
                        </a:lnTo>
                        <a:lnTo>
                          <a:pt x="267" y="0"/>
                        </a:lnTo>
                        <a:lnTo>
                          <a:pt x="314" y="17"/>
                        </a:lnTo>
                        <a:lnTo>
                          <a:pt x="357" y="38"/>
                        </a:lnTo>
                        <a:lnTo>
                          <a:pt x="368" y="82"/>
                        </a:lnTo>
                        <a:lnTo>
                          <a:pt x="359" y="140"/>
                        </a:lnTo>
                        <a:lnTo>
                          <a:pt x="337" y="194"/>
                        </a:lnTo>
                        <a:lnTo>
                          <a:pt x="293" y="231"/>
                        </a:lnTo>
                        <a:lnTo>
                          <a:pt x="247" y="260"/>
                        </a:lnTo>
                        <a:lnTo>
                          <a:pt x="202" y="281"/>
                        </a:lnTo>
                        <a:lnTo>
                          <a:pt x="147" y="289"/>
                        </a:lnTo>
                        <a:lnTo>
                          <a:pt x="134" y="236"/>
                        </a:lnTo>
                        <a:lnTo>
                          <a:pt x="92" y="236"/>
                        </a:lnTo>
                        <a:lnTo>
                          <a:pt x="53" y="258"/>
                        </a:lnTo>
                        <a:lnTo>
                          <a:pt x="25" y="244"/>
                        </a:lnTo>
                        <a:lnTo>
                          <a:pt x="7" y="208"/>
                        </a:lnTo>
                        <a:lnTo>
                          <a:pt x="0" y="172"/>
                        </a:lnTo>
                        <a:lnTo>
                          <a:pt x="10" y="14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38" name="Freeform 311"/>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39" name="Freeform 312"/>
                  <p:cNvSpPr>
                    <a:spLocks/>
                  </p:cNvSpPr>
                  <p:nvPr/>
                </p:nvSpPr>
                <p:spPr bwMode="auto">
                  <a:xfrm>
                    <a:off x="2515" y="3227"/>
                    <a:ext cx="35" cy="71"/>
                  </a:xfrm>
                  <a:custGeom>
                    <a:avLst/>
                    <a:gdLst>
                      <a:gd name="T0" fmla="*/ 0 w 244"/>
                      <a:gd name="T1" fmla="*/ 66 h 422"/>
                      <a:gd name="T2" fmla="*/ 4 w 244"/>
                      <a:gd name="T3" fmla="*/ 58 h 422"/>
                      <a:gd name="T4" fmla="*/ 10 w 244"/>
                      <a:gd name="T5" fmla="*/ 44 h 422"/>
                      <a:gd name="T6" fmla="*/ 14 w 244"/>
                      <a:gd name="T7" fmla="*/ 33 h 422"/>
                      <a:gd name="T8" fmla="*/ 20 w 244"/>
                      <a:gd name="T9" fmla="*/ 19 h 422"/>
                      <a:gd name="T10" fmla="*/ 25 w 244"/>
                      <a:gd name="T11" fmla="*/ 3 h 422"/>
                      <a:gd name="T12" fmla="*/ 26 w 244"/>
                      <a:gd name="T13" fmla="*/ 0 h 422"/>
                      <a:gd name="T14" fmla="*/ 35 w 244"/>
                      <a:gd name="T15" fmla="*/ 4 h 422"/>
                      <a:gd name="T16" fmla="*/ 31 w 244"/>
                      <a:gd name="T17" fmla="*/ 17 h 422"/>
                      <a:gd name="T18" fmla="*/ 25 w 244"/>
                      <a:gd name="T19" fmla="*/ 37 h 422"/>
                      <a:gd name="T20" fmla="*/ 20 w 244"/>
                      <a:gd name="T21" fmla="*/ 48 h 422"/>
                      <a:gd name="T22" fmla="*/ 16 w 244"/>
                      <a:gd name="T23" fmla="*/ 60 h 422"/>
                      <a:gd name="T24" fmla="*/ 9 w 244"/>
                      <a:gd name="T25" fmla="*/ 71 h 422"/>
                      <a:gd name="T26" fmla="*/ 0 w 244"/>
                      <a:gd name="T27" fmla="*/ 66 h 42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22"/>
                      <a:gd name="T44" fmla="*/ 244 w 244"/>
                      <a:gd name="T45" fmla="*/ 422 h 42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22">
                        <a:moveTo>
                          <a:pt x="0" y="394"/>
                        </a:moveTo>
                        <a:lnTo>
                          <a:pt x="25" y="343"/>
                        </a:lnTo>
                        <a:lnTo>
                          <a:pt x="67" y="262"/>
                        </a:lnTo>
                        <a:lnTo>
                          <a:pt x="96" y="195"/>
                        </a:lnTo>
                        <a:lnTo>
                          <a:pt x="138" y="111"/>
                        </a:lnTo>
                        <a:lnTo>
                          <a:pt x="172" y="20"/>
                        </a:lnTo>
                        <a:lnTo>
                          <a:pt x="178" y="0"/>
                        </a:lnTo>
                        <a:lnTo>
                          <a:pt x="244" y="21"/>
                        </a:lnTo>
                        <a:lnTo>
                          <a:pt x="219" y="102"/>
                        </a:lnTo>
                        <a:lnTo>
                          <a:pt x="174" y="217"/>
                        </a:lnTo>
                        <a:lnTo>
                          <a:pt x="141" y="285"/>
                        </a:lnTo>
                        <a:lnTo>
                          <a:pt x="109" y="354"/>
                        </a:lnTo>
                        <a:lnTo>
                          <a:pt x="66" y="422"/>
                        </a:lnTo>
                        <a:lnTo>
                          <a:pt x="0" y="39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0" name="Freeform 313"/>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close/>
                      </a:path>
                    </a:pathLst>
                  </a:custGeom>
                  <a:solidFill>
                    <a:srgbClr val="737373"/>
                  </a:solidFill>
                  <a:ln w="9525">
                    <a:noFill/>
                    <a:round/>
                    <a:headEnd/>
                    <a:tailEnd/>
                  </a:ln>
                </p:spPr>
                <p:txBody>
                  <a:bodyPr/>
                  <a:lstStyle/>
                  <a:p>
                    <a:endParaRPr lang="de-DE">
                      <a:solidFill>
                        <a:prstClr val="black"/>
                      </a:solidFill>
                      <a:latin typeface="Calibri"/>
                    </a:endParaRPr>
                  </a:p>
                </p:txBody>
              </p:sp>
              <p:sp>
                <p:nvSpPr>
                  <p:cNvPr id="44141" name="Freeform 314"/>
                  <p:cNvSpPr>
                    <a:spLocks/>
                  </p:cNvSpPr>
                  <p:nvPr/>
                </p:nvSpPr>
                <p:spPr bwMode="auto">
                  <a:xfrm>
                    <a:off x="2490" y="3306"/>
                    <a:ext cx="24" cy="17"/>
                  </a:xfrm>
                  <a:custGeom>
                    <a:avLst/>
                    <a:gdLst>
                      <a:gd name="T0" fmla="*/ 0 w 171"/>
                      <a:gd name="T1" fmla="*/ 15 h 100"/>
                      <a:gd name="T2" fmla="*/ 6 w 171"/>
                      <a:gd name="T3" fmla="*/ 10 h 100"/>
                      <a:gd name="T4" fmla="*/ 15 w 171"/>
                      <a:gd name="T5" fmla="*/ 0 h 100"/>
                      <a:gd name="T6" fmla="*/ 24 w 171"/>
                      <a:gd name="T7" fmla="*/ 6 h 100"/>
                      <a:gd name="T8" fmla="*/ 21 w 171"/>
                      <a:gd name="T9" fmla="*/ 10 h 100"/>
                      <a:gd name="T10" fmla="*/ 16 w 171"/>
                      <a:gd name="T11" fmla="*/ 15 h 100"/>
                      <a:gd name="T12" fmla="*/ 11 w 171"/>
                      <a:gd name="T13" fmla="*/ 17 h 100"/>
                      <a:gd name="T14" fmla="*/ 0 w 171"/>
                      <a:gd name="T15" fmla="*/ 15 h 100"/>
                      <a:gd name="T16" fmla="*/ 0 60000 65536"/>
                      <a:gd name="T17" fmla="*/ 0 60000 65536"/>
                      <a:gd name="T18" fmla="*/ 0 60000 65536"/>
                      <a:gd name="T19" fmla="*/ 0 60000 65536"/>
                      <a:gd name="T20" fmla="*/ 0 60000 65536"/>
                      <a:gd name="T21" fmla="*/ 0 60000 65536"/>
                      <a:gd name="T22" fmla="*/ 0 60000 65536"/>
                      <a:gd name="T23" fmla="*/ 0 60000 65536"/>
                      <a:gd name="T24" fmla="*/ 0 w 171"/>
                      <a:gd name="T25" fmla="*/ 0 h 100"/>
                      <a:gd name="T26" fmla="*/ 171 w 171"/>
                      <a:gd name="T27" fmla="*/ 100 h 1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1" h="100">
                        <a:moveTo>
                          <a:pt x="0" y="89"/>
                        </a:moveTo>
                        <a:lnTo>
                          <a:pt x="45" y="58"/>
                        </a:lnTo>
                        <a:lnTo>
                          <a:pt x="106" y="0"/>
                        </a:lnTo>
                        <a:lnTo>
                          <a:pt x="171" y="36"/>
                        </a:lnTo>
                        <a:lnTo>
                          <a:pt x="152" y="61"/>
                        </a:lnTo>
                        <a:lnTo>
                          <a:pt x="112" y="89"/>
                        </a:lnTo>
                        <a:lnTo>
                          <a:pt x="79" y="100"/>
                        </a:lnTo>
                        <a:lnTo>
                          <a:pt x="0" y="8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2" name="Freeform 315"/>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43" name="Freeform 316"/>
                  <p:cNvSpPr>
                    <a:spLocks/>
                  </p:cNvSpPr>
                  <p:nvPr/>
                </p:nvSpPr>
                <p:spPr bwMode="auto">
                  <a:xfrm>
                    <a:off x="2385" y="3024"/>
                    <a:ext cx="225" cy="215"/>
                  </a:xfrm>
                  <a:custGeom>
                    <a:avLst/>
                    <a:gdLst>
                      <a:gd name="T0" fmla="*/ 108 w 1573"/>
                      <a:gd name="T1" fmla="*/ 164 h 1287"/>
                      <a:gd name="T2" fmla="*/ 103 w 1573"/>
                      <a:gd name="T3" fmla="*/ 158 h 1287"/>
                      <a:gd name="T4" fmla="*/ 98 w 1573"/>
                      <a:gd name="T5" fmla="*/ 155 h 1287"/>
                      <a:gd name="T6" fmla="*/ 91 w 1573"/>
                      <a:gd name="T7" fmla="*/ 157 h 1287"/>
                      <a:gd name="T8" fmla="*/ 77 w 1573"/>
                      <a:gd name="T9" fmla="*/ 162 h 1287"/>
                      <a:gd name="T10" fmla="*/ 65 w 1573"/>
                      <a:gd name="T11" fmla="*/ 169 h 1287"/>
                      <a:gd name="T12" fmla="*/ 51 w 1573"/>
                      <a:gd name="T13" fmla="*/ 173 h 1287"/>
                      <a:gd name="T14" fmla="*/ 38 w 1573"/>
                      <a:gd name="T15" fmla="*/ 178 h 1287"/>
                      <a:gd name="T16" fmla="*/ 25 w 1573"/>
                      <a:gd name="T17" fmla="*/ 182 h 1287"/>
                      <a:gd name="T18" fmla="*/ 19 w 1573"/>
                      <a:gd name="T19" fmla="*/ 182 h 1287"/>
                      <a:gd name="T20" fmla="*/ 12 w 1573"/>
                      <a:gd name="T21" fmla="*/ 178 h 1287"/>
                      <a:gd name="T22" fmla="*/ 10 w 1573"/>
                      <a:gd name="T23" fmla="*/ 172 h 1287"/>
                      <a:gd name="T24" fmla="*/ 3 w 1573"/>
                      <a:gd name="T25" fmla="*/ 153 h 1287"/>
                      <a:gd name="T26" fmla="*/ 0 w 1573"/>
                      <a:gd name="T27" fmla="*/ 132 h 1287"/>
                      <a:gd name="T28" fmla="*/ 0 w 1573"/>
                      <a:gd name="T29" fmla="*/ 112 h 1287"/>
                      <a:gd name="T30" fmla="*/ 3 w 1573"/>
                      <a:gd name="T31" fmla="*/ 91 h 1287"/>
                      <a:gd name="T32" fmla="*/ 10 w 1573"/>
                      <a:gd name="T33" fmla="*/ 72 h 1287"/>
                      <a:gd name="T34" fmla="*/ 18 w 1573"/>
                      <a:gd name="T35" fmla="*/ 54 h 1287"/>
                      <a:gd name="T36" fmla="*/ 24 w 1573"/>
                      <a:gd name="T37" fmla="*/ 47 h 1287"/>
                      <a:gd name="T38" fmla="*/ 39 w 1573"/>
                      <a:gd name="T39" fmla="*/ 31 h 1287"/>
                      <a:gd name="T40" fmla="*/ 56 w 1573"/>
                      <a:gd name="T41" fmla="*/ 18 h 1287"/>
                      <a:gd name="T42" fmla="*/ 74 w 1573"/>
                      <a:gd name="T43" fmla="*/ 8 h 1287"/>
                      <a:gd name="T44" fmla="*/ 93 w 1573"/>
                      <a:gd name="T45" fmla="*/ 3 h 1287"/>
                      <a:gd name="T46" fmla="*/ 114 w 1573"/>
                      <a:gd name="T47" fmla="*/ 0 h 1287"/>
                      <a:gd name="T48" fmla="*/ 133 w 1573"/>
                      <a:gd name="T49" fmla="*/ 1 h 1287"/>
                      <a:gd name="T50" fmla="*/ 152 w 1573"/>
                      <a:gd name="T51" fmla="*/ 5 h 1287"/>
                      <a:gd name="T52" fmla="*/ 170 w 1573"/>
                      <a:gd name="T53" fmla="*/ 14 h 1287"/>
                      <a:gd name="T54" fmla="*/ 175 w 1573"/>
                      <a:gd name="T55" fmla="*/ 17 h 1287"/>
                      <a:gd name="T56" fmla="*/ 179 w 1573"/>
                      <a:gd name="T57" fmla="*/ 21 h 1287"/>
                      <a:gd name="T58" fmla="*/ 192 w 1573"/>
                      <a:gd name="T59" fmla="*/ 39 h 1287"/>
                      <a:gd name="T60" fmla="*/ 206 w 1573"/>
                      <a:gd name="T61" fmla="*/ 61 h 1287"/>
                      <a:gd name="T62" fmla="*/ 217 w 1573"/>
                      <a:gd name="T63" fmla="*/ 86 h 1287"/>
                      <a:gd name="T64" fmla="*/ 225 w 1573"/>
                      <a:gd name="T65" fmla="*/ 111 h 1287"/>
                      <a:gd name="T66" fmla="*/ 225 w 1573"/>
                      <a:gd name="T67" fmla="*/ 113 h 1287"/>
                      <a:gd name="T68" fmla="*/ 223 w 1573"/>
                      <a:gd name="T69" fmla="*/ 124 h 1287"/>
                      <a:gd name="T70" fmla="*/ 212 w 1573"/>
                      <a:gd name="T71" fmla="*/ 162 h 1287"/>
                      <a:gd name="T72" fmla="*/ 207 w 1573"/>
                      <a:gd name="T73" fmla="*/ 180 h 1287"/>
                      <a:gd name="T74" fmla="*/ 200 w 1573"/>
                      <a:gd name="T75" fmla="*/ 200 h 1287"/>
                      <a:gd name="T76" fmla="*/ 195 w 1573"/>
                      <a:gd name="T77" fmla="*/ 206 h 1287"/>
                      <a:gd name="T78" fmla="*/ 185 w 1573"/>
                      <a:gd name="T79" fmla="*/ 212 h 1287"/>
                      <a:gd name="T80" fmla="*/ 173 w 1573"/>
                      <a:gd name="T81" fmla="*/ 215 h 1287"/>
                      <a:gd name="T82" fmla="*/ 162 w 1573"/>
                      <a:gd name="T83" fmla="*/ 214 h 1287"/>
                      <a:gd name="T84" fmla="*/ 150 w 1573"/>
                      <a:gd name="T85" fmla="*/ 211 h 1287"/>
                      <a:gd name="T86" fmla="*/ 141 w 1573"/>
                      <a:gd name="T87" fmla="*/ 203 h 1287"/>
                      <a:gd name="T88" fmla="*/ 133 w 1573"/>
                      <a:gd name="T89" fmla="*/ 193 h 1287"/>
                      <a:gd name="T90" fmla="*/ 108 w 1573"/>
                      <a:gd name="T91" fmla="*/ 164 h 128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573"/>
                      <a:gd name="T139" fmla="*/ 0 h 1287"/>
                      <a:gd name="T140" fmla="*/ 1573 w 1573"/>
                      <a:gd name="T141" fmla="*/ 1287 h 128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573" h="1287">
                        <a:moveTo>
                          <a:pt x="758" y="980"/>
                        </a:moveTo>
                        <a:lnTo>
                          <a:pt x="722" y="944"/>
                        </a:lnTo>
                        <a:lnTo>
                          <a:pt x="682" y="926"/>
                        </a:lnTo>
                        <a:lnTo>
                          <a:pt x="639" y="937"/>
                        </a:lnTo>
                        <a:lnTo>
                          <a:pt x="541" y="972"/>
                        </a:lnTo>
                        <a:lnTo>
                          <a:pt x="451" y="1009"/>
                        </a:lnTo>
                        <a:lnTo>
                          <a:pt x="360" y="1033"/>
                        </a:lnTo>
                        <a:lnTo>
                          <a:pt x="267" y="1067"/>
                        </a:lnTo>
                        <a:lnTo>
                          <a:pt x="176" y="1091"/>
                        </a:lnTo>
                        <a:lnTo>
                          <a:pt x="131" y="1088"/>
                        </a:lnTo>
                        <a:lnTo>
                          <a:pt x="84" y="1067"/>
                        </a:lnTo>
                        <a:lnTo>
                          <a:pt x="67" y="1028"/>
                        </a:lnTo>
                        <a:lnTo>
                          <a:pt x="21" y="913"/>
                        </a:lnTo>
                        <a:lnTo>
                          <a:pt x="0" y="790"/>
                        </a:lnTo>
                        <a:lnTo>
                          <a:pt x="0" y="668"/>
                        </a:lnTo>
                        <a:lnTo>
                          <a:pt x="21" y="546"/>
                        </a:lnTo>
                        <a:lnTo>
                          <a:pt x="67" y="429"/>
                        </a:lnTo>
                        <a:lnTo>
                          <a:pt x="129" y="322"/>
                        </a:lnTo>
                        <a:lnTo>
                          <a:pt x="169" y="279"/>
                        </a:lnTo>
                        <a:lnTo>
                          <a:pt x="271" y="185"/>
                        </a:lnTo>
                        <a:lnTo>
                          <a:pt x="389" y="107"/>
                        </a:lnTo>
                        <a:lnTo>
                          <a:pt x="516" y="50"/>
                        </a:lnTo>
                        <a:lnTo>
                          <a:pt x="650" y="15"/>
                        </a:lnTo>
                        <a:lnTo>
                          <a:pt x="795" y="0"/>
                        </a:lnTo>
                        <a:lnTo>
                          <a:pt x="933" y="8"/>
                        </a:lnTo>
                        <a:lnTo>
                          <a:pt x="1065" y="28"/>
                        </a:lnTo>
                        <a:lnTo>
                          <a:pt x="1191" y="81"/>
                        </a:lnTo>
                        <a:lnTo>
                          <a:pt x="1220" y="103"/>
                        </a:lnTo>
                        <a:lnTo>
                          <a:pt x="1250" y="127"/>
                        </a:lnTo>
                        <a:lnTo>
                          <a:pt x="1345" y="233"/>
                        </a:lnTo>
                        <a:lnTo>
                          <a:pt x="1440" y="367"/>
                        </a:lnTo>
                        <a:lnTo>
                          <a:pt x="1519" y="514"/>
                        </a:lnTo>
                        <a:lnTo>
                          <a:pt x="1572" y="662"/>
                        </a:lnTo>
                        <a:lnTo>
                          <a:pt x="1573" y="674"/>
                        </a:lnTo>
                        <a:lnTo>
                          <a:pt x="1561" y="744"/>
                        </a:lnTo>
                        <a:lnTo>
                          <a:pt x="1485" y="972"/>
                        </a:lnTo>
                        <a:lnTo>
                          <a:pt x="1448" y="1079"/>
                        </a:lnTo>
                        <a:lnTo>
                          <a:pt x="1398" y="1200"/>
                        </a:lnTo>
                        <a:lnTo>
                          <a:pt x="1362" y="1232"/>
                        </a:lnTo>
                        <a:lnTo>
                          <a:pt x="1291" y="1269"/>
                        </a:lnTo>
                        <a:lnTo>
                          <a:pt x="1210" y="1287"/>
                        </a:lnTo>
                        <a:lnTo>
                          <a:pt x="1130" y="1282"/>
                        </a:lnTo>
                        <a:lnTo>
                          <a:pt x="1051" y="1261"/>
                        </a:lnTo>
                        <a:lnTo>
                          <a:pt x="985" y="1215"/>
                        </a:lnTo>
                        <a:lnTo>
                          <a:pt x="931" y="1153"/>
                        </a:lnTo>
                        <a:lnTo>
                          <a:pt x="758" y="98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4" name="Freeform 317"/>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45" name="Freeform 318"/>
                  <p:cNvSpPr>
                    <a:spLocks/>
                  </p:cNvSpPr>
                  <p:nvPr/>
                </p:nvSpPr>
                <p:spPr bwMode="auto">
                  <a:xfrm>
                    <a:off x="2385" y="3024"/>
                    <a:ext cx="226" cy="181"/>
                  </a:xfrm>
                  <a:custGeom>
                    <a:avLst/>
                    <a:gdLst>
                      <a:gd name="T0" fmla="*/ 19 w 1577"/>
                      <a:gd name="T1" fmla="*/ 181 h 1088"/>
                      <a:gd name="T2" fmla="*/ 13 w 1577"/>
                      <a:gd name="T3" fmla="*/ 178 h 1088"/>
                      <a:gd name="T4" fmla="*/ 10 w 1577"/>
                      <a:gd name="T5" fmla="*/ 171 h 1088"/>
                      <a:gd name="T6" fmla="*/ 4 w 1577"/>
                      <a:gd name="T7" fmla="*/ 152 h 1088"/>
                      <a:gd name="T8" fmla="*/ 0 w 1577"/>
                      <a:gd name="T9" fmla="*/ 131 h 1088"/>
                      <a:gd name="T10" fmla="*/ 0 w 1577"/>
                      <a:gd name="T11" fmla="*/ 111 h 1088"/>
                      <a:gd name="T12" fmla="*/ 4 w 1577"/>
                      <a:gd name="T13" fmla="*/ 91 h 1088"/>
                      <a:gd name="T14" fmla="*/ 10 w 1577"/>
                      <a:gd name="T15" fmla="*/ 71 h 1088"/>
                      <a:gd name="T16" fmla="*/ 19 w 1577"/>
                      <a:gd name="T17" fmla="*/ 54 h 1088"/>
                      <a:gd name="T18" fmla="*/ 25 w 1577"/>
                      <a:gd name="T19" fmla="*/ 46 h 1088"/>
                      <a:gd name="T20" fmla="*/ 39 w 1577"/>
                      <a:gd name="T21" fmla="*/ 31 h 1088"/>
                      <a:gd name="T22" fmla="*/ 56 w 1577"/>
                      <a:gd name="T23" fmla="*/ 18 h 1088"/>
                      <a:gd name="T24" fmla="*/ 74 w 1577"/>
                      <a:gd name="T25" fmla="*/ 8 h 1088"/>
                      <a:gd name="T26" fmla="*/ 93 w 1577"/>
                      <a:gd name="T27" fmla="*/ 2 h 1088"/>
                      <a:gd name="T28" fmla="*/ 114 w 1577"/>
                      <a:gd name="T29" fmla="*/ 0 h 1088"/>
                      <a:gd name="T30" fmla="*/ 134 w 1577"/>
                      <a:gd name="T31" fmla="*/ 1 h 1088"/>
                      <a:gd name="T32" fmla="*/ 153 w 1577"/>
                      <a:gd name="T33" fmla="*/ 5 h 1088"/>
                      <a:gd name="T34" fmla="*/ 171 w 1577"/>
                      <a:gd name="T35" fmla="*/ 13 h 1088"/>
                      <a:gd name="T36" fmla="*/ 175 w 1577"/>
                      <a:gd name="T37" fmla="*/ 17 h 1088"/>
                      <a:gd name="T38" fmla="*/ 179 w 1577"/>
                      <a:gd name="T39" fmla="*/ 21 h 1088"/>
                      <a:gd name="T40" fmla="*/ 193 w 1577"/>
                      <a:gd name="T41" fmla="*/ 39 h 1088"/>
                      <a:gd name="T42" fmla="*/ 206 w 1577"/>
                      <a:gd name="T43" fmla="*/ 61 h 1088"/>
                      <a:gd name="T44" fmla="*/ 218 w 1577"/>
                      <a:gd name="T45" fmla="*/ 86 h 1088"/>
                      <a:gd name="T46" fmla="*/ 225 w 1577"/>
                      <a:gd name="T47" fmla="*/ 110 h 1088"/>
                      <a:gd name="T48" fmla="*/ 226 w 1577"/>
                      <a:gd name="T49" fmla="*/ 112 h 1088"/>
                      <a:gd name="T50" fmla="*/ 224 w 1577"/>
                      <a:gd name="T51" fmla="*/ 120 h 1088"/>
                      <a:gd name="T52" fmla="*/ 224 w 1577"/>
                      <a:gd name="T53" fmla="*/ 120 h 1088"/>
                      <a:gd name="T54" fmla="*/ 223 w 1577"/>
                      <a:gd name="T55" fmla="*/ 114 h 1088"/>
                      <a:gd name="T56" fmla="*/ 221 w 1577"/>
                      <a:gd name="T57" fmla="*/ 110 h 1088"/>
                      <a:gd name="T58" fmla="*/ 214 w 1577"/>
                      <a:gd name="T59" fmla="*/ 90 h 1088"/>
                      <a:gd name="T60" fmla="*/ 203 w 1577"/>
                      <a:gd name="T61" fmla="*/ 66 h 1088"/>
                      <a:gd name="T62" fmla="*/ 190 w 1577"/>
                      <a:gd name="T63" fmla="*/ 45 h 1088"/>
                      <a:gd name="T64" fmla="*/ 177 w 1577"/>
                      <a:gd name="T65" fmla="*/ 28 h 1088"/>
                      <a:gd name="T66" fmla="*/ 173 w 1577"/>
                      <a:gd name="T67" fmla="*/ 24 h 1088"/>
                      <a:gd name="T68" fmla="*/ 169 w 1577"/>
                      <a:gd name="T69" fmla="*/ 21 h 1088"/>
                      <a:gd name="T70" fmla="*/ 152 w 1577"/>
                      <a:gd name="T71" fmla="*/ 12 h 1088"/>
                      <a:gd name="T72" fmla="*/ 134 w 1577"/>
                      <a:gd name="T73" fmla="*/ 9 h 1088"/>
                      <a:gd name="T74" fmla="*/ 115 w 1577"/>
                      <a:gd name="T75" fmla="*/ 8 h 1088"/>
                      <a:gd name="T76" fmla="*/ 96 w 1577"/>
                      <a:gd name="T77" fmla="*/ 11 h 1088"/>
                      <a:gd name="T78" fmla="*/ 77 w 1577"/>
                      <a:gd name="T79" fmla="*/ 16 h 1088"/>
                      <a:gd name="T80" fmla="*/ 60 w 1577"/>
                      <a:gd name="T81" fmla="*/ 25 h 1088"/>
                      <a:gd name="T82" fmla="*/ 44 w 1577"/>
                      <a:gd name="T83" fmla="*/ 37 h 1088"/>
                      <a:gd name="T84" fmla="*/ 30 w 1577"/>
                      <a:gd name="T85" fmla="*/ 52 h 1088"/>
                      <a:gd name="T86" fmla="*/ 25 w 1577"/>
                      <a:gd name="T87" fmla="*/ 59 h 1088"/>
                      <a:gd name="T88" fmla="*/ 16 w 1577"/>
                      <a:gd name="T89" fmla="*/ 76 h 1088"/>
                      <a:gd name="T90" fmla="*/ 10 w 1577"/>
                      <a:gd name="T91" fmla="*/ 94 h 1088"/>
                      <a:gd name="T92" fmla="*/ 7 w 1577"/>
                      <a:gd name="T93" fmla="*/ 113 h 1088"/>
                      <a:gd name="T94" fmla="*/ 7 w 1577"/>
                      <a:gd name="T95" fmla="*/ 133 h 1088"/>
                      <a:gd name="T96" fmla="*/ 10 w 1577"/>
                      <a:gd name="T97" fmla="*/ 152 h 1088"/>
                      <a:gd name="T98" fmla="*/ 16 w 1577"/>
                      <a:gd name="T99" fmla="*/ 171 h 1088"/>
                      <a:gd name="T100" fmla="*/ 18 w 1577"/>
                      <a:gd name="T101" fmla="*/ 177 h 1088"/>
                      <a:gd name="T102" fmla="*/ 19 w 1577"/>
                      <a:gd name="T103" fmla="*/ 181 h 10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77"/>
                      <a:gd name="T157" fmla="*/ 0 h 1088"/>
                      <a:gd name="T158" fmla="*/ 1577 w 1577"/>
                      <a:gd name="T159" fmla="*/ 1088 h 10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77" h="1088">
                        <a:moveTo>
                          <a:pt x="132" y="1088"/>
                        </a:moveTo>
                        <a:lnTo>
                          <a:pt x="88" y="1067"/>
                        </a:lnTo>
                        <a:lnTo>
                          <a:pt x="67" y="1028"/>
                        </a:lnTo>
                        <a:lnTo>
                          <a:pt x="25" y="913"/>
                        </a:lnTo>
                        <a:lnTo>
                          <a:pt x="0" y="790"/>
                        </a:lnTo>
                        <a:lnTo>
                          <a:pt x="0" y="668"/>
                        </a:lnTo>
                        <a:lnTo>
                          <a:pt x="25" y="546"/>
                        </a:lnTo>
                        <a:lnTo>
                          <a:pt x="67" y="429"/>
                        </a:lnTo>
                        <a:lnTo>
                          <a:pt x="131" y="322"/>
                        </a:lnTo>
                        <a:lnTo>
                          <a:pt x="172" y="279"/>
                        </a:lnTo>
                        <a:lnTo>
                          <a:pt x="271" y="185"/>
                        </a:lnTo>
                        <a:lnTo>
                          <a:pt x="391" y="107"/>
                        </a:lnTo>
                        <a:lnTo>
                          <a:pt x="516" y="50"/>
                        </a:lnTo>
                        <a:lnTo>
                          <a:pt x="651" y="15"/>
                        </a:lnTo>
                        <a:lnTo>
                          <a:pt x="796" y="0"/>
                        </a:lnTo>
                        <a:lnTo>
                          <a:pt x="934" y="8"/>
                        </a:lnTo>
                        <a:lnTo>
                          <a:pt x="1067" y="28"/>
                        </a:lnTo>
                        <a:lnTo>
                          <a:pt x="1191" y="81"/>
                        </a:lnTo>
                        <a:lnTo>
                          <a:pt x="1222" y="103"/>
                        </a:lnTo>
                        <a:lnTo>
                          <a:pt x="1252" y="127"/>
                        </a:lnTo>
                        <a:lnTo>
                          <a:pt x="1347" y="233"/>
                        </a:lnTo>
                        <a:lnTo>
                          <a:pt x="1440" y="367"/>
                        </a:lnTo>
                        <a:lnTo>
                          <a:pt x="1521" y="514"/>
                        </a:lnTo>
                        <a:lnTo>
                          <a:pt x="1573" y="662"/>
                        </a:lnTo>
                        <a:lnTo>
                          <a:pt x="1577" y="674"/>
                        </a:lnTo>
                        <a:lnTo>
                          <a:pt x="1565" y="724"/>
                        </a:lnTo>
                        <a:lnTo>
                          <a:pt x="1565" y="722"/>
                        </a:lnTo>
                        <a:lnTo>
                          <a:pt x="1554" y="686"/>
                        </a:lnTo>
                        <a:lnTo>
                          <a:pt x="1543" y="662"/>
                        </a:lnTo>
                        <a:lnTo>
                          <a:pt x="1490" y="540"/>
                        </a:lnTo>
                        <a:lnTo>
                          <a:pt x="1416" y="394"/>
                        </a:lnTo>
                        <a:lnTo>
                          <a:pt x="1324" y="268"/>
                        </a:lnTo>
                        <a:lnTo>
                          <a:pt x="1237" y="168"/>
                        </a:lnTo>
                        <a:lnTo>
                          <a:pt x="1209" y="145"/>
                        </a:lnTo>
                        <a:lnTo>
                          <a:pt x="1179" y="127"/>
                        </a:lnTo>
                        <a:lnTo>
                          <a:pt x="1061" y="75"/>
                        </a:lnTo>
                        <a:lnTo>
                          <a:pt x="934" y="55"/>
                        </a:lnTo>
                        <a:lnTo>
                          <a:pt x="803" y="46"/>
                        </a:lnTo>
                        <a:lnTo>
                          <a:pt x="668" y="64"/>
                        </a:lnTo>
                        <a:lnTo>
                          <a:pt x="536" y="98"/>
                        </a:lnTo>
                        <a:lnTo>
                          <a:pt x="416" y="150"/>
                        </a:lnTo>
                        <a:lnTo>
                          <a:pt x="307" y="222"/>
                        </a:lnTo>
                        <a:lnTo>
                          <a:pt x="209" y="311"/>
                        </a:lnTo>
                        <a:lnTo>
                          <a:pt x="173" y="354"/>
                        </a:lnTo>
                        <a:lnTo>
                          <a:pt x="114" y="455"/>
                        </a:lnTo>
                        <a:lnTo>
                          <a:pt x="72" y="566"/>
                        </a:lnTo>
                        <a:lnTo>
                          <a:pt x="49" y="679"/>
                        </a:lnTo>
                        <a:lnTo>
                          <a:pt x="49" y="799"/>
                        </a:lnTo>
                        <a:lnTo>
                          <a:pt x="72" y="913"/>
                        </a:lnTo>
                        <a:lnTo>
                          <a:pt x="114" y="1026"/>
                        </a:lnTo>
                        <a:lnTo>
                          <a:pt x="129" y="1064"/>
                        </a:lnTo>
                        <a:lnTo>
                          <a:pt x="132" y="108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6" name="Freeform 319"/>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47" name="Freeform 320"/>
                  <p:cNvSpPr>
                    <a:spLocks/>
                  </p:cNvSpPr>
                  <p:nvPr/>
                </p:nvSpPr>
                <p:spPr bwMode="auto">
                  <a:xfrm>
                    <a:off x="2385" y="3024"/>
                    <a:ext cx="226" cy="181"/>
                  </a:xfrm>
                  <a:custGeom>
                    <a:avLst/>
                    <a:gdLst>
                      <a:gd name="T0" fmla="*/ 224 w 1577"/>
                      <a:gd name="T1" fmla="*/ 120 h 1088"/>
                      <a:gd name="T2" fmla="*/ 226 w 1577"/>
                      <a:gd name="T3" fmla="*/ 112 h 1088"/>
                      <a:gd name="T4" fmla="*/ 225 w 1577"/>
                      <a:gd name="T5" fmla="*/ 110 h 1088"/>
                      <a:gd name="T6" fmla="*/ 218 w 1577"/>
                      <a:gd name="T7" fmla="*/ 86 h 1088"/>
                      <a:gd name="T8" fmla="*/ 206 w 1577"/>
                      <a:gd name="T9" fmla="*/ 61 h 1088"/>
                      <a:gd name="T10" fmla="*/ 193 w 1577"/>
                      <a:gd name="T11" fmla="*/ 39 h 1088"/>
                      <a:gd name="T12" fmla="*/ 179 w 1577"/>
                      <a:gd name="T13" fmla="*/ 21 h 1088"/>
                      <a:gd name="T14" fmla="*/ 175 w 1577"/>
                      <a:gd name="T15" fmla="*/ 17 h 1088"/>
                      <a:gd name="T16" fmla="*/ 171 w 1577"/>
                      <a:gd name="T17" fmla="*/ 13 h 1088"/>
                      <a:gd name="T18" fmla="*/ 153 w 1577"/>
                      <a:gd name="T19" fmla="*/ 5 h 1088"/>
                      <a:gd name="T20" fmla="*/ 134 w 1577"/>
                      <a:gd name="T21" fmla="*/ 1 h 1088"/>
                      <a:gd name="T22" fmla="*/ 114 w 1577"/>
                      <a:gd name="T23" fmla="*/ 0 h 1088"/>
                      <a:gd name="T24" fmla="*/ 93 w 1577"/>
                      <a:gd name="T25" fmla="*/ 2 h 1088"/>
                      <a:gd name="T26" fmla="*/ 74 w 1577"/>
                      <a:gd name="T27" fmla="*/ 8 h 1088"/>
                      <a:gd name="T28" fmla="*/ 56 w 1577"/>
                      <a:gd name="T29" fmla="*/ 18 h 1088"/>
                      <a:gd name="T30" fmla="*/ 39 w 1577"/>
                      <a:gd name="T31" fmla="*/ 31 h 1088"/>
                      <a:gd name="T32" fmla="*/ 25 w 1577"/>
                      <a:gd name="T33" fmla="*/ 46 h 1088"/>
                      <a:gd name="T34" fmla="*/ 19 w 1577"/>
                      <a:gd name="T35" fmla="*/ 54 h 1088"/>
                      <a:gd name="T36" fmla="*/ 10 w 1577"/>
                      <a:gd name="T37" fmla="*/ 71 h 1088"/>
                      <a:gd name="T38" fmla="*/ 4 w 1577"/>
                      <a:gd name="T39" fmla="*/ 91 h 1088"/>
                      <a:gd name="T40" fmla="*/ 0 w 1577"/>
                      <a:gd name="T41" fmla="*/ 111 h 1088"/>
                      <a:gd name="T42" fmla="*/ 0 w 1577"/>
                      <a:gd name="T43" fmla="*/ 131 h 1088"/>
                      <a:gd name="T44" fmla="*/ 4 w 1577"/>
                      <a:gd name="T45" fmla="*/ 152 h 1088"/>
                      <a:gd name="T46" fmla="*/ 10 w 1577"/>
                      <a:gd name="T47" fmla="*/ 171 h 1088"/>
                      <a:gd name="T48" fmla="*/ 13 w 1577"/>
                      <a:gd name="T49" fmla="*/ 178 h 1088"/>
                      <a:gd name="T50" fmla="*/ 19 w 1577"/>
                      <a:gd name="T51" fmla="*/ 181 h 1088"/>
                      <a:gd name="T52" fmla="*/ 16 w 1577"/>
                      <a:gd name="T53" fmla="*/ 177 h 1088"/>
                      <a:gd name="T54" fmla="*/ 16 w 1577"/>
                      <a:gd name="T55" fmla="*/ 177 h 1088"/>
                      <a:gd name="T56" fmla="*/ 14 w 1577"/>
                      <a:gd name="T57" fmla="*/ 171 h 1088"/>
                      <a:gd name="T58" fmla="*/ 8 w 1577"/>
                      <a:gd name="T59" fmla="*/ 152 h 1088"/>
                      <a:gd name="T60" fmla="*/ 4 w 1577"/>
                      <a:gd name="T61" fmla="*/ 132 h 1088"/>
                      <a:gd name="T62" fmla="*/ 4 w 1577"/>
                      <a:gd name="T63" fmla="*/ 112 h 1088"/>
                      <a:gd name="T64" fmla="*/ 8 w 1577"/>
                      <a:gd name="T65" fmla="*/ 93 h 1088"/>
                      <a:gd name="T66" fmla="*/ 14 w 1577"/>
                      <a:gd name="T67" fmla="*/ 74 h 1088"/>
                      <a:gd name="T68" fmla="*/ 22 w 1577"/>
                      <a:gd name="T69" fmla="*/ 56 h 1088"/>
                      <a:gd name="T70" fmla="*/ 28 w 1577"/>
                      <a:gd name="T71" fmla="*/ 49 h 1088"/>
                      <a:gd name="T72" fmla="*/ 42 w 1577"/>
                      <a:gd name="T73" fmla="*/ 34 h 1088"/>
                      <a:gd name="T74" fmla="*/ 58 w 1577"/>
                      <a:gd name="T75" fmla="*/ 22 h 1088"/>
                      <a:gd name="T76" fmla="*/ 76 w 1577"/>
                      <a:gd name="T77" fmla="*/ 12 h 1088"/>
                      <a:gd name="T78" fmla="*/ 95 w 1577"/>
                      <a:gd name="T79" fmla="*/ 6 h 1088"/>
                      <a:gd name="T80" fmla="*/ 115 w 1577"/>
                      <a:gd name="T81" fmla="*/ 4 h 1088"/>
                      <a:gd name="T82" fmla="*/ 134 w 1577"/>
                      <a:gd name="T83" fmla="*/ 5 h 1088"/>
                      <a:gd name="T84" fmla="*/ 153 w 1577"/>
                      <a:gd name="T85" fmla="*/ 8 h 1088"/>
                      <a:gd name="T86" fmla="*/ 170 w 1577"/>
                      <a:gd name="T87" fmla="*/ 17 h 1088"/>
                      <a:gd name="T88" fmla="*/ 175 w 1577"/>
                      <a:gd name="T89" fmla="*/ 21 h 1088"/>
                      <a:gd name="T90" fmla="*/ 178 w 1577"/>
                      <a:gd name="T91" fmla="*/ 25 h 1088"/>
                      <a:gd name="T92" fmla="*/ 191 w 1577"/>
                      <a:gd name="T93" fmla="*/ 41 h 1088"/>
                      <a:gd name="T94" fmla="*/ 205 w 1577"/>
                      <a:gd name="T95" fmla="*/ 64 h 1088"/>
                      <a:gd name="T96" fmla="*/ 216 w 1577"/>
                      <a:gd name="T97" fmla="*/ 87 h 1088"/>
                      <a:gd name="T98" fmla="*/ 224 w 1577"/>
                      <a:gd name="T99" fmla="*/ 111 h 1088"/>
                      <a:gd name="T100" fmla="*/ 224 w 1577"/>
                      <a:gd name="T101" fmla="*/ 113 h 1088"/>
                      <a:gd name="T102" fmla="*/ 225 w 1577"/>
                      <a:gd name="T103" fmla="*/ 116 h 1088"/>
                      <a:gd name="T104" fmla="*/ 224 w 1577"/>
                      <a:gd name="T105" fmla="*/ 120 h 10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77"/>
                      <a:gd name="T160" fmla="*/ 0 h 1088"/>
                      <a:gd name="T161" fmla="*/ 1577 w 1577"/>
                      <a:gd name="T162" fmla="*/ 1088 h 108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77" h="1088">
                        <a:moveTo>
                          <a:pt x="1565" y="724"/>
                        </a:moveTo>
                        <a:lnTo>
                          <a:pt x="1577" y="674"/>
                        </a:lnTo>
                        <a:lnTo>
                          <a:pt x="1573" y="662"/>
                        </a:lnTo>
                        <a:lnTo>
                          <a:pt x="1521" y="514"/>
                        </a:lnTo>
                        <a:lnTo>
                          <a:pt x="1440" y="367"/>
                        </a:lnTo>
                        <a:lnTo>
                          <a:pt x="1347" y="233"/>
                        </a:lnTo>
                        <a:lnTo>
                          <a:pt x="1252" y="127"/>
                        </a:lnTo>
                        <a:lnTo>
                          <a:pt x="1222" y="103"/>
                        </a:lnTo>
                        <a:lnTo>
                          <a:pt x="1191" y="81"/>
                        </a:lnTo>
                        <a:lnTo>
                          <a:pt x="1067" y="28"/>
                        </a:lnTo>
                        <a:lnTo>
                          <a:pt x="934" y="8"/>
                        </a:lnTo>
                        <a:lnTo>
                          <a:pt x="796" y="0"/>
                        </a:lnTo>
                        <a:lnTo>
                          <a:pt x="651" y="15"/>
                        </a:lnTo>
                        <a:lnTo>
                          <a:pt x="516" y="50"/>
                        </a:lnTo>
                        <a:lnTo>
                          <a:pt x="391" y="107"/>
                        </a:lnTo>
                        <a:lnTo>
                          <a:pt x="271" y="185"/>
                        </a:lnTo>
                        <a:lnTo>
                          <a:pt x="172" y="279"/>
                        </a:lnTo>
                        <a:lnTo>
                          <a:pt x="131" y="322"/>
                        </a:lnTo>
                        <a:lnTo>
                          <a:pt x="67" y="429"/>
                        </a:lnTo>
                        <a:lnTo>
                          <a:pt x="25" y="546"/>
                        </a:lnTo>
                        <a:lnTo>
                          <a:pt x="0" y="668"/>
                        </a:lnTo>
                        <a:lnTo>
                          <a:pt x="0" y="790"/>
                        </a:lnTo>
                        <a:lnTo>
                          <a:pt x="25" y="913"/>
                        </a:lnTo>
                        <a:lnTo>
                          <a:pt x="67" y="1028"/>
                        </a:lnTo>
                        <a:lnTo>
                          <a:pt x="88" y="1067"/>
                        </a:lnTo>
                        <a:lnTo>
                          <a:pt x="132" y="1088"/>
                        </a:lnTo>
                        <a:lnTo>
                          <a:pt x="109" y="1064"/>
                        </a:lnTo>
                        <a:lnTo>
                          <a:pt x="111" y="1064"/>
                        </a:lnTo>
                        <a:lnTo>
                          <a:pt x="95" y="1026"/>
                        </a:lnTo>
                        <a:lnTo>
                          <a:pt x="53" y="912"/>
                        </a:lnTo>
                        <a:lnTo>
                          <a:pt x="30" y="793"/>
                        </a:lnTo>
                        <a:lnTo>
                          <a:pt x="30" y="673"/>
                        </a:lnTo>
                        <a:lnTo>
                          <a:pt x="53" y="558"/>
                        </a:lnTo>
                        <a:lnTo>
                          <a:pt x="95" y="442"/>
                        </a:lnTo>
                        <a:lnTo>
                          <a:pt x="156" y="336"/>
                        </a:lnTo>
                        <a:lnTo>
                          <a:pt x="193" y="294"/>
                        </a:lnTo>
                        <a:lnTo>
                          <a:pt x="293" y="205"/>
                        </a:lnTo>
                        <a:lnTo>
                          <a:pt x="406" y="130"/>
                        </a:lnTo>
                        <a:lnTo>
                          <a:pt x="531" y="73"/>
                        </a:lnTo>
                        <a:lnTo>
                          <a:pt x="661" y="39"/>
                        </a:lnTo>
                        <a:lnTo>
                          <a:pt x="803" y="24"/>
                        </a:lnTo>
                        <a:lnTo>
                          <a:pt x="937" y="33"/>
                        </a:lnTo>
                        <a:lnTo>
                          <a:pt x="1067" y="51"/>
                        </a:lnTo>
                        <a:lnTo>
                          <a:pt x="1189" y="103"/>
                        </a:lnTo>
                        <a:lnTo>
                          <a:pt x="1218" y="124"/>
                        </a:lnTo>
                        <a:lnTo>
                          <a:pt x="1245" y="148"/>
                        </a:lnTo>
                        <a:lnTo>
                          <a:pt x="1336" y="248"/>
                        </a:lnTo>
                        <a:lnTo>
                          <a:pt x="1432" y="382"/>
                        </a:lnTo>
                        <a:lnTo>
                          <a:pt x="1508" y="525"/>
                        </a:lnTo>
                        <a:lnTo>
                          <a:pt x="1561" y="668"/>
                        </a:lnTo>
                        <a:lnTo>
                          <a:pt x="1565" y="679"/>
                        </a:lnTo>
                        <a:lnTo>
                          <a:pt x="1572" y="695"/>
                        </a:lnTo>
                        <a:lnTo>
                          <a:pt x="1565" y="724"/>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48" name="Freeform 321"/>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49" name="Freeform 322"/>
                  <p:cNvSpPr>
                    <a:spLocks/>
                  </p:cNvSpPr>
                  <p:nvPr/>
                </p:nvSpPr>
                <p:spPr bwMode="auto">
                  <a:xfrm>
                    <a:off x="2392" y="3185"/>
                    <a:ext cx="27" cy="21"/>
                  </a:xfrm>
                  <a:custGeom>
                    <a:avLst/>
                    <a:gdLst>
                      <a:gd name="T0" fmla="*/ 0 w 194"/>
                      <a:gd name="T1" fmla="*/ 4 h 127"/>
                      <a:gd name="T2" fmla="*/ 12 w 194"/>
                      <a:gd name="T3" fmla="*/ 3 h 127"/>
                      <a:gd name="T4" fmla="*/ 22 w 194"/>
                      <a:gd name="T5" fmla="*/ 0 h 127"/>
                      <a:gd name="T6" fmla="*/ 27 w 194"/>
                      <a:gd name="T7" fmla="*/ 19 h 127"/>
                      <a:gd name="T8" fmla="*/ 15 w 194"/>
                      <a:gd name="T9" fmla="*/ 20 h 127"/>
                      <a:gd name="T10" fmla="*/ 9 w 194"/>
                      <a:gd name="T11" fmla="*/ 21 h 127"/>
                      <a:gd name="T12" fmla="*/ 5 w 194"/>
                      <a:gd name="T13" fmla="*/ 20 h 127"/>
                      <a:gd name="T14" fmla="*/ 0 w 194"/>
                      <a:gd name="T15" fmla="*/ 4 h 127"/>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127"/>
                      <a:gd name="T26" fmla="*/ 194 w 194"/>
                      <a:gd name="T27" fmla="*/ 127 h 12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127">
                        <a:moveTo>
                          <a:pt x="0" y="25"/>
                        </a:moveTo>
                        <a:lnTo>
                          <a:pt x="88" y="16"/>
                        </a:lnTo>
                        <a:lnTo>
                          <a:pt x="155" y="0"/>
                        </a:lnTo>
                        <a:lnTo>
                          <a:pt x="194" y="113"/>
                        </a:lnTo>
                        <a:lnTo>
                          <a:pt x="109" y="123"/>
                        </a:lnTo>
                        <a:lnTo>
                          <a:pt x="66" y="127"/>
                        </a:lnTo>
                        <a:lnTo>
                          <a:pt x="38" y="123"/>
                        </a:lnTo>
                        <a:lnTo>
                          <a:pt x="0" y="2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0" name="Freeform 323"/>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1" name="Freeform 324"/>
                  <p:cNvSpPr>
                    <a:spLocks/>
                  </p:cNvSpPr>
                  <p:nvPr/>
                </p:nvSpPr>
                <p:spPr bwMode="auto">
                  <a:xfrm>
                    <a:off x="2427" y="3172"/>
                    <a:ext cx="70" cy="23"/>
                  </a:xfrm>
                  <a:custGeom>
                    <a:avLst/>
                    <a:gdLst>
                      <a:gd name="T0" fmla="*/ 70 w 488"/>
                      <a:gd name="T1" fmla="*/ 9 h 140"/>
                      <a:gd name="T2" fmla="*/ 65 w 488"/>
                      <a:gd name="T3" fmla="*/ 3 h 140"/>
                      <a:gd name="T4" fmla="*/ 59 w 488"/>
                      <a:gd name="T5" fmla="*/ 0 h 140"/>
                      <a:gd name="T6" fmla="*/ 53 w 488"/>
                      <a:gd name="T7" fmla="*/ 1 h 140"/>
                      <a:gd name="T8" fmla="*/ 39 w 488"/>
                      <a:gd name="T9" fmla="*/ 8 h 140"/>
                      <a:gd name="T10" fmla="*/ 26 w 488"/>
                      <a:gd name="T11" fmla="*/ 14 h 140"/>
                      <a:gd name="T12" fmla="*/ 13 w 488"/>
                      <a:gd name="T13" fmla="*/ 18 h 140"/>
                      <a:gd name="T14" fmla="*/ 0 w 488"/>
                      <a:gd name="T15" fmla="*/ 23 h 140"/>
                      <a:gd name="T16" fmla="*/ 0 60000 65536"/>
                      <a:gd name="T17" fmla="*/ 0 60000 65536"/>
                      <a:gd name="T18" fmla="*/ 0 60000 65536"/>
                      <a:gd name="T19" fmla="*/ 0 60000 65536"/>
                      <a:gd name="T20" fmla="*/ 0 60000 65536"/>
                      <a:gd name="T21" fmla="*/ 0 60000 65536"/>
                      <a:gd name="T22" fmla="*/ 0 60000 65536"/>
                      <a:gd name="T23" fmla="*/ 0 60000 65536"/>
                      <a:gd name="T24" fmla="*/ 0 w 488"/>
                      <a:gd name="T25" fmla="*/ 0 h 140"/>
                      <a:gd name="T26" fmla="*/ 488 w 488"/>
                      <a:gd name="T27" fmla="*/ 140 h 1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88" h="140">
                        <a:moveTo>
                          <a:pt x="488" y="53"/>
                        </a:moveTo>
                        <a:lnTo>
                          <a:pt x="454" y="20"/>
                        </a:lnTo>
                        <a:lnTo>
                          <a:pt x="411" y="0"/>
                        </a:lnTo>
                        <a:lnTo>
                          <a:pt x="369" y="9"/>
                        </a:lnTo>
                        <a:lnTo>
                          <a:pt x="273" y="48"/>
                        </a:lnTo>
                        <a:lnTo>
                          <a:pt x="181" y="83"/>
                        </a:lnTo>
                        <a:lnTo>
                          <a:pt x="89" y="107"/>
                        </a:lnTo>
                        <a:lnTo>
                          <a:pt x="0" y="14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2" name="Freeform 325"/>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3" name="Freeform 326"/>
                  <p:cNvSpPr>
                    <a:spLocks/>
                  </p:cNvSpPr>
                  <p:nvPr/>
                </p:nvSpPr>
                <p:spPr bwMode="auto">
                  <a:xfrm>
                    <a:off x="2522" y="3210"/>
                    <a:ext cx="61" cy="21"/>
                  </a:xfrm>
                  <a:custGeom>
                    <a:avLst/>
                    <a:gdLst>
                      <a:gd name="T0" fmla="*/ 61 w 429"/>
                      <a:gd name="T1" fmla="*/ 12 h 132"/>
                      <a:gd name="T2" fmla="*/ 51 w 429"/>
                      <a:gd name="T3" fmla="*/ 18 h 132"/>
                      <a:gd name="T4" fmla="*/ 40 w 429"/>
                      <a:gd name="T5" fmla="*/ 21 h 132"/>
                      <a:gd name="T6" fmla="*/ 28 w 429"/>
                      <a:gd name="T7" fmla="*/ 21 h 132"/>
                      <a:gd name="T8" fmla="*/ 17 w 429"/>
                      <a:gd name="T9" fmla="*/ 17 h 132"/>
                      <a:gd name="T10" fmla="*/ 7 w 429"/>
                      <a:gd name="T11" fmla="*/ 10 h 132"/>
                      <a:gd name="T12" fmla="*/ 0 w 429"/>
                      <a:gd name="T13" fmla="*/ 0 h 132"/>
                      <a:gd name="T14" fmla="*/ 0 60000 65536"/>
                      <a:gd name="T15" fmla="*/ 0 60000 65536"/>
                      <a:gd name="T16" fmla="*/ 0 60000 65536"/>
                      <a:gd name="T17" fmla="*/ 0 60000 65536"/>
                      <a:gd name="T18" fmla="*/ 0 60000 65536"/>
                      <a:gd name="T19" fmla="*/ 0 60000 65536"/>
                      <a:gd name="T20" fmla="*/ 0 60000 65536"/>
                      <a:gd name="T21" fmla="*/ 0 w 429"/>
                      <a:gd name="T22" fmla="*/ 0 h 132"/>
                      <a:gd name="T23" fmla="*/ 429 w 42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9" h="132">
                        <a:moveTo>
                          <a:pt x="429" y="77"/>
                        </a:moveTo>
                        <a:lnTo>
                          <a:pt x="359" y="115"/>
                        </a:lnTo>
                        <a:lnTo>
                          <a:pt x="278" y="132"/>
                        </a:lnTo>
                        <a:lnTo>
                          <a:pt x="198" y="129"/>
                        </a:lnTo>
                        <a:lnTo>
                          <a:pt x="118" y="105"/>
                        </a:lnTo>
                        <a:lnTo>
                          <a:pt x="52" y="60"/>
                        </a:lnTo>
                        <a:lnTo>
                          <a:pt x="0"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4" name="Freeform 327"/>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5" name="Freeform 328"/>
                  <p:cNvSpPr>
                    <a:spLocks/>
                  </p:cNvSpPr>
                  <p:nvPr/>
                </p:nvSpPr>
                <p:spPr bwMode="auto">
                  <a:xfrm>
                    <a:off x="2428" y="3213"/>
                    <a:ext cx="9" cy="1"/>
                  </a:xfrm>
                  <a:custGeom>
                    <a:avLst/>
                    <a:gdLst>
                      <a:gd name="T0" fmla="*/ 0 w 62"/>
                      <a:gd name="T1" fmla="*/ 0 h 8"/>
                      <a:gd name="T2" fmla="*/ 2 w 62"/>
                      <a:gd name="T3" fmla="*/ 1 h 8"/>
                      <a:gd name="T4" fmla="*/ 4 w 62"/>
                      <a:gd name="T5" fmla="*/ 1 h 8"/>
                      <a:gd name="T6" fmla="*/ 7 w 62"/>
                      <a:gd name="T7" fmla="*/ 0 h 8"/>
                      <a:gd name="T8" fmla="*/ 9 w 62"/>
                      <a:gd name="T9" fmla="*/ 0 h 8"/>
                      <a:gd name="T10" fmla="*/ 9 w 62"/>
                      <a:gd name="T11" fmla="*/ 0 h 8"/>
                      <a:gd name="T12" fmla="*/ 0 60000 65536"/>
                      <a:gd name="T13" fmla="*/ 0 60000 65536"/>
                      <a:gd name="T14" fmla="*/ 0 60000 65536"/>
                      <a:gd name="T15" fmla="*/ 0 60000 65536"/>
                      <a:gd name="T16" fmla="*/ 0 60000 65536"/>
                      <a:gd name="T17" fmla="*/ 0 60000 65536"/>
                      <a:gd name="T18" fmla="*/ 0 w 62"/>
                      <a:gd name="T19" fmla="*/ 0 h 8"/>
                      <a:gd name="T20" fmla="*/ 62 w 62"/>
                      <a:gd name="T21" fmla="*/ 8 h 8"/>
                    </a:gdLst>
                    <a:ahLst/>
                    <a:cxnLst>
                      <a:cxn ang="T12">
                        <a:pos x="T0" y="T1"/>
                      </a:cxn>
                      <a:cxn ang="T13">
                        <a:pos x="T2" y="T3"/>
                      </a:cxn>
                      <a:cxn ang="T14">
                        <a:pos x="T4" y="T5"/>
                      </a:cxn>
                      <a:cxn ang="T15">
                        <a:pos x="T6" y="T7"/>
                      </a:cxn>
                      <a:cxn ang="T16">
                        <a:pos x="T8" y="T9"/>
                      </a:cxn>
                      <a:cxn ang="T17">
                        <a:pos x="T10" y="T11"/>
                      </a:cxn>
                    </a:cxnLst>
                    <a:rect l="T18" t="T19" r="T20" b="T21"/>
                    <a:pathLst>
                      <a:path w="62" h="8">
                        <a:moveTo>
                          <a:pt x="0" y="3"/>
                        </a:moveTo>
                        <a:lnTo>
                          <a:pt x="17" y="8"/>
                        </a:lnTo>
                        <a:lnTo>
                          <a:pt x="29" y="8"/>
                        </a:lnTo>
                        <a:lnTo>
                          <a:pt x="45" y="3"/>
                        </a:lnTo>
                        <a:lnTo>
                          <a:pt x="59" y="0"/>
                        </a:lnTo>
                        <a:lnTo>
                          <a:pt x="62"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6" name="Freeform 329"/>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7" name="Freeform 330"/>
                  <p:cNvSpPr>
                    <a:spLocks/>
                  </p:cNvSpPr>
                  <p:nvPr/>
                </p:nvSpPr>
                <p:spPr bwMode="auto">
                  <a:xfrm>
                    <a:off x="2430" y="3219"/>
                    <a:ext cx="4" cy="1"/>
                  </a:xfrm>
                  <a:custGeom>
                    <a:avLst/>
                    <a:gdLst>
                      <a:gd name="T0" fmla="*/ 0 w 29"/>
                      <a:gd name="T1" fmla="*/ 0 h 4"/>
                      <a:gd name="T2" fmla="*/ 2 w 29"/>
                      <a:gd name="T3" fmla="*/ 0 h 4"/>
                      <a:gd name="T4" fmla="*/ 3 w 29"/>
                      <a:gd name="T5" fmla="*/ 1 h 4"/>
                      <a:gd name="T6" fmla="*/ 4 w 29"/>
                      <a:gd name="T7" fmla="*/ 0 h 4"/>
                      <a:gd name="T8" fmla="*/ 0 60000 65536"/>
                      <a:gd name="T9" fmla="*/ 0 60000 65536"/>
                      <a:gd name="T10" fmla="*/ 0 60000 65536"/>
                      <a:gd name="T11" fmla="*/ 0 60000 65536"/>
                      <a:gd name="T12" fmla="*/ 0 w 29"/>
                      <a:gd name="T13" fmla="*/ 0 h 4"/>
                      <a:gd name="T14" fmla="*/ 29 w 29"/>
                      <a:gd name="T15" fmla="*/ 4 h 4"/>
                    </a:gdLst>
                    <a:ahLst/>
                    <a:cxnLst>
                      <a:cxn ang="T8">
                        <a:pos x="T0" y="T1"/>
                      </a:cxn>
                      <a:cxn ang="T9">
                        <a:pos x="T2" y="T3"/>
                      </a:cxn>
                      <a:cxn ang="T10">
                        <a:pos x="T4" y="T5"/>
                      </a:cxn>
                      <a:cxn ang="T11">
                        <a:pos x="T6" y="T7"/>
                      </a:cxn>
                    </a:cxnLst>
                    <a:rect l="T12" t="T13" r="T14" b="T15"/>
                    <a:pathLst>
                      <a:path w="29" h="4">
                        <a:moveTo>
                          <a:pt x="0" y="0"/>
                        </a:moveTo>
                        <a:lnTo>
                          <a:pt x="11" y="0"/>
                        </a:lnTo>
                        <a:lnTo>
                          <a:pt x="20" y="4"/>
                        </a:lnTo>
                        <a:lnTo>
                          <a:pt x="29"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8" name="Freeform 331"/>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59" name="Freeform 332"/>
                  <p:cNvSpPr>
                    <a:spLocks/>
                  </p:cNvSpPr>
                  <p:nvPr/>
                </p:nvSpPr>
                <p:spPr bwMode="auto">
                  <a:xfrm>
                    <a:off x="2444" y="3194"/>
                    <a:ext cx="29" cy="12"/>
                  </a:xfrm>
                  <a:custGeom>
                    <a:avLst/>
                    <a:gdLst>
                      <a:gd name="T0" fmla="*/ 0 w 203"/>
                      <a:gd name="T1" fmla="*/ 11 h 73"/>
                      <a:gd name="T2" fmla="*/ 4 w 203"/>
                      <a:gd name="T3" fmla="*/ 12 h 73"/>
                      <a:gd name="T4" fmla="*/ 9 w 203"/>
                      <a:gd name="T5" fmla="*/ 12 h 73"/>
                      <a:gd name="T6" fmla="*/ 9 w 203"/>
                      <a:gd name="T7" fmla="*/ 12 h 73"/>
                      <a:gd name="T8" fmla="*/ 8 w 203"/>
                      <a:gd name="T9" fmla="*/ 11 h 73"/>
                      <a:gd name="T10" fmla="*/ 6 w 203"/>
                      <a:gd name="T11" fmla="*/ 10 h 73"/>
                      <a:gd name="T12" fmla="*/ 7 w 203"/>
                      <a:gd name="T13" fmla="*/ 10 h 73"/>
                      <a:gd name="T14" fmla="*/ 10 w 203"/>
                      <a:gd name="T15" fmla="*/ 10 h 73"/>
                      <a:gd name="T16" fmla="*/ 9 w 203"/>
                      <a:gd name="T17" fmla="*/ 8 h 73"/>
                      <a:gd name="T18" fmla="*/ 9 w 203"/>
                      <a:gd name="T19" fmla="*/ 8 h 73"/>
                      <a:gd name="T20" fmla="*/ 12 w 203"/>
                      <a:gd name="T21" fmla="*/ 8 h 73"/>
                      <a:gd name="T22" fmla="*/ 14 w 203"/>
                      <a:gd name="T23" fmla="*/ 6 h 73"/>
                      <a:gd name="T24" fmla="*/ 15 w 203"/>
                      <a:gd name="T25" fmla="*/ 4 h 73"/>
                      <a:gd name="T26" fmla="*/ 17 w 203"/>
                      <a:gd name="T27" fmla="*/ 2 h 73"/>
                      <a:gd name="T28" fmla="*/ 19 w 203"/>
                      <a:gd name="T29" fmla="*/ 1 h 73"/>
                      <a:gd name="T30" fmla="*/ 21 w 203"/>
                      <a:gd name="T31" fmla="*/ 1 h 73"/>
                      <a:gd name="T32" fmla="*/ 24 w 203"/>
                      <a:gd name="T33" fmla="*/ 1 h 73"/>
                      <a:gd name="T34" fmla="*/ 26 w 203"/>
                      <a:gd name="T35" fmla="*/ 1 h 73"/>
                      <a:gd name="T36" fmla="*/ 28 w 203"/>
                      <a:gd name="T37" fmla="*/ 0 h 73"/>
                      <a:gd name="T38" fmla="*/ 29 w 203"/>
                      <a:gd name="T39" fmla="*/ 0 h 7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03"/>
                      <a:gd name="T61" fmla="*/ 0 h 73"/>
                      <a:gd name="T62" fmla="*/ 203 w 203"/>
                      <a:gd name="T63" fmla="*/ 73 h 7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03" h="73">
                        <a:moveTo>
                          <a:pt x="0" y="66"/>
                        </a:moveTo>
                        <a:lnTo>
                          <a:pt x="29" y="73"/>
                        </a:lnTo>
                        <a:lnTo>
                          <a:pt x="62" y="70"/>
                        </a:lnTo>
                        <a:lnTo>
                          <a:pt x="66" y="70"/>
                        </a:lnTo>
                        <a:lnTo>
                          <a:pt x="58" y="66"/>
                        </a:lnTo>
                        <a:lnTo>
                          <a:pt x="41" y="61"/>
                        </a:lnTo>
                        <a:lnTo>
                          <a:pt x="49" y="61"/>
                        </a:lnTo>
                        <a:lnTo>
                          <a:pt x="70" y="61"/>
                        </a:lnTo>
                        <a:lnTo>
                          <a:pt x="62" y="51"/>
                        </a:lnTo>
                        <a:lnTo>
                          <a:pt x="66" y="49"/>
                        </a:lnTo>
                        <a:lnTo>
                          <a:pt x="82" y="46"/>
                        </a:lnTo>
                        <a:lnTo>
                          <a:pt x="95" y="36"/>
                        </a:lnTo>
                        <a:lnTo>
                          <a:pt x="106" y="22"/>
                        </a:lnTo>
                        <a:lnTo>
                          <a:pt x="119" y="15"/>
                        </a:lnTo>
                        <a:lnTo>
                          <a:pt x="131" y="8"/>
                        </a:lnTo>
                        <a:lnTo>
                          <a:pt x="145" y="8"/>
                        </a:lnTo>
                        <a:lnTo>
                          <a:pt x="167" y="8"/>
                        </a:lnTo>
                        <a:lnTo>
                          <a:pt x="183" y="8"/>
                        </a:lnTo>
                        <a:lnTo>
                          <a:pt x="199" y="3"/>
                        </a:lnTo>
                        <a:lnTo>
                          <a:pt x="203"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0" name="Freeform 333"/>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1" name="Freeform 334"/>
                  <p:cNvSpPr>
                    <a:spLocks/>
                  </p:cNvSpPr>
                  <p:nvPr/>
                </p:nvSpPr>
                <p:spPr bwMode="auto">
                  <a:xfrm>
                    <a:off x="2449" y="3238"/>
                    <a:ext cx="16" cy="18"/>
                  </a:xfrm>
                  <a:custGeom>
                    <a:avLst/>
                    <a:gdLst>
                      <a:gd name="T0" fmla="*/ 0 w 111"/>
                      <a:gd name="T1" fmla="*/ 18 h 107"/>
                      <a:gd name="T2" fmla="*/ 3 w 111"/>
                      <a:gd name="T3" fmla="*/ 17 h 107"/>
                      <a:gd name="T4" fmla="*/ 6 w 111"/>
                      <a:gd name="T5" fmla="*/ 17 h 107"/>
                      <a:gd name="T6" fmla="*/ 9 w 111"/>
                      <a:gd name="T7" fmla="*/ 17 h 107"/>
                      <a:gd name="T8" fmla="*/ 12 w 111"/>
                      <a:gd name="T9" fmla="*/ 17 h 107"/>
                      <a:gd name="T10" fmla="*/ 14 w 111"/>
                      <a:gd name="T11" fmla="*/ 15 h 107"/>
                      <a:gd name="T12" fmla="*/ 15 w 111"/>
                      <a:gd name="T13" fmla="*/ 14 h 107"/>
                      <a:gd name="T14" fmla="*/ 16 w 111"/>
                      <a:gd name="T15" fmla="*/ 10 h 107"/>
                      <a:gd name="T16" fmla="*/ 16 w 111"/>
                      <a:gd name="T17" fmla="*/ 6 h 107"/>
                      <a:gd name="T18" fmla="*/ 15 w 111"/>
                      <a:gd name="T19" fmla="*/ 5 h 107"/>
                      <a:gd name="T20" fmla="*/ 15 w 111"/>
                      <a:gd name="T21" fmla="*/ 4 h 107"/>
                      <a:gd name="T22" fmla="*/ 13 w 111"/>
                      <a:gd name="T23" fmla="*/ 2 h 107"/>
                      <a:gd name="T24" fmla="*/ 11 w 111"/>
                      <a:gd name="T25" fmla="*/ 1 h 107"/>
                      <a:gd name="T26" fmla="*/ 7 w 111"/>
                      <a:gd name="T27" fmla="*/ 0 h 107"/>
                      <a:gd name="T28" fmla="*/ 5 w 111"/>
                      <a:gd name="T29" fmla="*/ 0 h 10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1"/>
                      <a:gd name="T46" fmla="*/ 0 h 107"/>
                      <a:gd name="T47" fmla="*/ 111 w 111"/>
                      <a:gd name="T48" fmla="*/ 107 h 10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1" h="107">
                        <a:moveTo>
                          <a:pt x="0" y="107"/>
                        </a:moveTo>
                        <a:lnTo>
                          <a:pt x="24" y="104"/>
                        </a:lnTo>
                        <a:lnTo>
                          <a:pt x="44" y="104"/>
                        </a:lnTo>
                        <a:lnTo>
                          <a:pt x="59" y="104"/>
                        </a:lnTo>
                        <a:lnTo>
                          <a:pt x="85" y="99"/>
                        </a:lnTo>
                        <a:lnTo>
                          <a:pt x="97" y="91"/>
                        </a:lnTo>
                        <a:lnTo>
                          <a:pt x="106" y="83"/>
                        </a:lnTo>
                        <a:lnTo>
                          <a:pt x="111" y="59"/>
                        </a:lnTo>
                        <a:lnTo>
                          <a:pt x="111" y="38"/>
                        </a:lnTo>
                        <a:lnTo>
                          <a:pt x="106" y="31"/>
                        </a:lnTo>
                        <a:lnTo>
                          <a:pt x="103" y="21"/>
                        </a:lnTo>
                        <a:lnTo>
                          <a:pt x="90" y="13"/>
                        </a:lnTo>
                        <a:lnTo>
                          <a:pt x="79" y="6"/>
                        </a:lnTo>
                        <a:lnTo>
                          <a:pt x="48" y="0"/>
                        </a:lnTo>
                        <a:lnTo>
                          <a:pt x="36"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2" name="Freeform 335"/>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3" name="Freeform 336"/>
                  <p:cNvSpPr>
                    <a:spLocks/>
                  </p:cNvSpPr>
                  <p:nvPr/>
                </p:nvSpPr>
                <p:spPr bwMode="auto">
                  <a:xfrm>
                    <a:off x="2465" y="3271"/>
                    <a:ext cx="19" cy="8"/>
                  </a:xfrm>
                  <a:custGeom>
                    <a:avLst/>
                    <a:gdLst>
                      <a:gd name="T0" fmla="*/ 0 w 134"/>
                      <a:gd name="T1" fmla="*/ 8 h 46"/>
                      <a:gd name="T2" fmla="*/ 3 w 134"/>
                      <a:gd name="T3" fmla="*/ 7 h 46"/>
                      <a:gd name="T4" fmla="*/ 6 w 134"/>
                      <a:gd name="T5" fmla="*/ 5 h 46"/>
                      <a:gd name="T6" fmla="*/ 9 w 134"/>
                      <a:gd name="T7" fmla="*/ 4 h 46"/>
                      <a:gd name="T8" fmla="*/ 11 w 134"/>
                      <a:gd name="T9" fmla="*/ 4 h 46"/>
                      <a:gd name="T10" fmla="*/ 13 w 134"/>
                      <a:gd name="T11" fmla="*/ 3 h 46"/>
                      <a:gd name="T12" fmla="*/ 15 w 134"/>
                      <a:gd name="T13" fmla="*/ 3 h 46"/>
                      <a:gd name="T14" fmla="*/ 16 w 134"/>
                      <a:gd name="T15" fmla="*/ 2 h 46"/>
                      <a:gd name="T16" fmla="*/ 19 w 134"/>
                      <a:gd name="T17" fmla="*/ 1 h 46"/>
                      <a:gd name="T18" fmla="*/ 19 w 134"/>
                      <a:gd name="T19" fmla="*/ 0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4"/>
                      <a:gd name="T31" fmla="*/ 0 h 46"/>
                      <a:gd name="T32" fmla="*/ 134 w 134"/>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4" h="46">
                        <a:moveTo>
                          <a:pt x="0" y="46"/>
                        </a:moveTo>
                        <a:lnTo>
                          <a:pt x="22" y="39"/>
                        </a:lnTo>
                        <a:lnTo>
                          <a:pt x="45" y="29"/>
                        </a:lnTo>
                        <a:lnTo>
                          <a:pt x="61" y="25"/>
                        </a:lnTo>
                        <a:lnTo>
                          <a:pt x="79" y="22"/>
                        </a:lnTo>
                        <a:lnTo>
                          <a:pt x="95" y="17"/>
                        </a:lnTo>
                        <a:lnTo>
                          <a:pt x="106" y="15"/>
                        </a:lnTo>
                        <a:lnTo>
                          <a:pt x="116" y="11"/>
                        </a:lnTo>
                        <a:lnTo>
                          <a:pt x="131" y="4"/>
                        </a:lnTo>
                        <a:lnTo>
                          <a:pt x="13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4" name="Freeform 337"/>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5" name="Freeform 338"/>
                  <p:cNvSpPr>
                    <a:spLocks/>
                  </p:cNvSpPr>
                  <p:nvPr/>
                </p:nvSpPr>
                <p:spPr bwMode="auto">
                  <a:xfrm>
                    <a:off x="2458" y="3266"/>
                    <a:ext cx="32" cy="5"/>
                  </a:xfrm>
                  <a:custGeom>
                    <a:avLst/>
                    <a:gdLst>
                      <a:gd name="T0" fmla="*/ 0 w 224"/>
                      <a:gd name="T1" fmla="*/ 5 h 35"/>
                      <a:gd name="T2" fmla="*/ 11 w 224"/>
                      <a:gd name="T3" fmla="*/ 4 h 35"/>
                      <a:gd name="T4" fmla="*/ 17 w 224"/>
                      <a:gd name="T5" fmla="*/ 4 h 35"/>
                      <a:gd name="T6" fmla="*/ 23 w 224"/>
                      <a:gd name="T7" fmla="*/ 2 h 35"/>
                      <a:gd name="T8" fmla="*/ 26 w 224"/>
                      <a:gd name="T9" fmla="*/ 2 h 35"/>
                      <a:gd name="T10" fmla="*/ 30 w 224"/>
                      <a:gd name="T11" fmla="*/ 1 h 35"/>
                      <a:gd name="T12" fmla="*/ 32 w 224"/>
                      <a:gd name="T13" fmla="*/ 0 h 35"/>
                      <a:gd name="T14" fmla="*/ 0 60000 65536"/>
                      <a:gd name="T15" fmla="*/ 0 60000 65536"/>
                      <a:gd name="T16" fmla="*/ 0 60000 65536"/>
                      <a:gd name="T17" fmla="*/ 0 60000 65536"/>
                      <a:gd name="T18" fmla="*/ 0 60000 65536"/>
                      <a:gd name="T19" fmla="*/ 0 60000 65536"/>
                      <a:gd name="T20" fmla="*/ 0 60000 65536"/>
                      <a:gd name="T21" fmla="*/ 0 w 224"/>
                      <a:gd name="T22" fmla="*/ 0 h 35"/>
                      <a:gd name="T23" fmla="*/ 224 w 224"/>
                      <a:gd name="T24" fmla="*/ 35 h 3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4" h="35">
                        <a:moveTo>
                          <a:pt x="0" y="35"/>
                        </a:moveTo>
                        <a:lnTo>
                          <a:pt x="74" y="28"/>
                        </a:lnTo>
                        <a:lnTo>
                          <a:pt x="121" y="26"/>
                        </a:lnTo>
                        <a:lnTo>
                          <a:pt x="163" y="14"/>
                        </a:lnTo>
                        <a:lnTo>
                          <a:pt x="184" y="11"/>
                        </a:lnTo>
                        <a:lnTo>
                          <a:pt x="211" y="6"/>
                        </a:lnTo>
                        <a:lnTo>
                          <a:pt x="224"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6" name="Freeform 339"/>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7" name="Freeform 340"/>
                  <p:cNvSpPr>
                    <a:spLocks/>
                  </p:cNvSpPr>
                  <p:nvPr/>
                </p:nvSpPr>
                <p:spPr bwMode="auto">
                  <a:xfrm>
                    <a:off x="2490" y="3263"/>
                    <a:ext cx="3" cy="5"/>
                  </a:xfrm>
                  <a:custGeom>
                    <a:avLst/>
                    <a:gdLst>
                      <a:gd name="T0" fmla="*/ 0 w 24"/>
                      <a:gd name="T1" fmla="*/ 0 h 29"/>
                      <a:gd name="T2" fmla="*/ 0 w 24"/>
                      <a:gd name="T3" fmla="*/ 2 h 29"/>
                      <a:gd name="T4" fmla="*/ 2 w 24"/>
                      <a:gd name="T5" fmla="*/ 4 h 29"/>
                      <a:gd name="T6" fmla="*/ 2 w 24"/>
                      <a:gd name="T7" fmla="*/ 5 h 29"/>
                      <a:gd name="T8" fmla="*/ 2 w 24"/>
                      <a:gd name="T9" fmla="*/ 4 h 29"/>
                      <a:gd name="T10" fmla="*/ 3 w 24"/>
                      <a:gd name="T11" fmla="*/ 3 h 29"/>
                      <a:gd name="T12" fmla="*/ 3 w 24"/>
                      <a:gd name="T13" fmla="*/ 1 h 29"/>
                      <a:gd name="T14" fmla="*/ 0 60000 65536"/>
                      <a:gd name="T15" fmla="*/ 0 60000 65536"/>
                      <a:gd name="T16" fmla="*/ 0 60000 65536"/>
                      <a:gd name="T17" fmla="*/ 0 60000 65536"/>
                      <a:gd name="T18" fmla="*/ 0 60000 65536"/>
                      <a:gd name="T19" fmla="*/ 0 60000 65536"/>
                      <a:gd name="T20" fmla="*/ 0 60000 65536"/>
                      <a:gd name="T21" fmla="*/ 0 w 24"/>
                      <a:gd name="T22" fmla="*/ 0 h 29"/>
                      <a:gd name="T23" fmla="*/ 24 w 2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29">
                        <a:moveTo>
                          <a:pt x="0" y="0"/>
                        </a:moveTo>
                        <a:lnTo>
                          <a:pt x="3" y="11"/>
                        </a:lnTo>
                        <a:lnTo>
                          <a:pt x="12" y="26"/>
                        </a:lnTo>
                        <a:lnTo>
                          <a:pt x="12" y="29"/>
                        </a:lnTo>
                        <a:lnTo>
                          <a:pt x="17" y="26"/>
                        </a:lnTo>
                        <a:lnTo>
                          <a:pt x="24" y="15"/>
                        </a:lnTo>
                        <a:lnTo>
                          <a:pt x="24" y="8"/>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68" name="Freeform 341"/>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69" name="Freeform 342"/>
                  <p:cNvSpPr>
                    <a:spLocks/>
                  </p:cNvSpPr>
                  <p:nvPr/>
                </p:nvSpPr>
                <p:spPr bwMode="auto">
                  <a:xfrm>
                    <a:off x="2457" y="3208"/>
                    <a:ext cx="18" cy="12"/>
                  </a:xfrm>
                  <a:custGeom>
                    <a:avLst/>
                    <a:gdLst>
                      <a:gd name="T0" fmla="*/ 0 w 123"/>
                      <a:gd name="T1" fmla="*/ 4 h 78"/>
                      <a:gd name="T2" fmla="*/ 5 w 123"/>
                      <a:gd name="T3" fmla="*/ 2 h 78"/>
                      <a:gd name="T4" fmla="*/ 8 w 123"/>
                      <a:gd name="T5" fmla="*/ 2 h 78"/>
                      <a:gd name="T6" fmla="*/ 12 w 123"/>
                      <a:gd name="T7" fmla="*/ 1 h 78"/>
                      <a:gd name="T8" fmla="*/ 15 w 123"/>
                      <a:gd name="T9" fmla="*/ 1 h 78"/>
                      <a:gd name="T10" fmla="*/ 18 w 123"/>
                      <a:gd name="T11" fmla="*/ 1 h 78"/>
                      <a:gd name="T12" fmla="*/ 18 w 123"/>
                      <a:gd name="T13" fmla="*/ 0 h 78"/>
                      <a:gd name="T14" fmla="*/ 16 w 123"/>
                      <a:gd name="T15" fmla="*/ 4 h 78"/>
                      <a:gd name="T16" fmla="*/ 13 w 123"/>
                      <a:gd name="T17" fmla="*/ 8 h 78"/>
                      <a:gd name="T18" fmla="*/ 12 w 123"/>
                      <a:gd name="T19" fmla="*/ 9 h 78"/>
                      <a:gd name="T20" fmla="*/ 9 w 123"/>
                      <a:gd name="T21" fmla="*/ 11 h 78"/>
                      <a:gd name="T22" fmla="*/ 6 w 123"/>
                      <a:gd name="T23" fmla="*/ 12 h 78"/>
                      <a:gd name="T24" fmla="*/ 4 w 123"/>
                      <a:gd name="T25" fmla="*/ 12 h 78"/>
                      <a:gd name="T26" fmla="*/ 3 w 123"/>
                      <a:gd name="T27" fmla="*/ 12 h 78"/>
                      <a:gd name="T28" fmla="*/ 1 w 123"/>
                      <a:gd name="T29" fmla="*/ 10 h 78"/>
                      <a:gd name="T30" fmla="*/ 0 w 123"/>
                      <a:gd name="T31" fmla="*/ 8 h 78"/>
                      <a:gd name="T32" fmla="*/ 0 w 123"/>
                      <a:gd name="T33" fmla="*/ 5 h 78"/>
                      <a:gd name="T34" fmla="*/ 0 w 123"/>
                      <a:gd name="T35" fmla="*/ 4 h 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
                      <a:gd name="T55" fmla="*/ 0 h 78"/>
                      <a:gd name="T56" fmla="*/ 123 w 123"/>
                      <a:gd name="T57" fmla="*/ 78 h 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 h="78">
                        <a:moveTo>
                          <a:pt x="2" y="26"/>
                        </a:moveTo>
                        <a:lnTo>
                          <a:pt x="33" y="14"/>
                        </a:lnTo>
                        <a:lnTo>
                          <a:pt x="55" y="11"/>
                        </a:lnTo>
                        <a:lnTo>
                          <a:pt x="80" y="8"/>
                        </a:lnTo>
                        <a:lnTo>
                          <a:pt x="103" y="8"/>
                        </a:lnTo>
                        <a:lnTo>
                          <a:pt x="121" y="8"/>
                        </a:lnTo>
                        <a:lnTo>
                          <a:pt x="123" y="0"/>
                        </a:lnTo>
                        <a:lnTo>
                          <a:pt x="110" y="26"/>
                        </a:lnTo>
                        <a:lnTo>
                          <a:pt x="90" y="51"/>
                        </a:lnTo>
                        <a:lnTo>
                          <a:pt x="80" y="58"/>
                        </a:lnTo>
                        <a:lnTo>
                          <a:pt x="62" y="71"/>
                        </a:lnTo>
                        <a:lnTo>
                          <a:pt x="38" y="76"/>
                        </a:lnTo>
                        <a:lnTo>
                          <a:pt x="26" y="78"/>
                        </a:lnTo>
                        <a:lnTo>
                          <a:pt x="20" y="78"/>
                        </a:lnTo>
                        <a:lnTo>
                          <a:pt x="6" y="65"/>
                        </a:lnTo>
                        <a:lnTo>
                          <a:pt x="0" y="51"/>
                        </a:lnTo>
                        <a:lnTo>
                          <a:pt x="0" y="35"/>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0" name="Freeform 343"/>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1" name="Freeform 344"/>
                  <p:cNvSpPr>
                    <a:spLocks/>
                  </p:cNvSpPr>
                  <p:nvPr/>
                </p:nvSpPr>
                <p:spPr bwMode="auto">
                  <a:xfrm>
                    <a:off x="2453" y="3206"/>
                    <a:ext cx="11" cy="5"/>
                  </a:xfrm>
                  <a:custGeom>
                    <a:avLst/>
                    <a:gdLst>
                      <a:gd name="T0" fmla="*/ 0 w 71"/>
                      <a:gd name="T1" fmla="*/ 4 h 25"/>
                      <a:gd name="T2" fmla="*/ 4 w 71"/>
                      <a:gd name="T3" fmla="*/ 5 h 25"/>
                      <a:gd name="T4" fmla="*/ 5 w 71"/>
                      <a:gd name="T5" fmla="*/ 5 h 25"/>
                      <a:gd name="T6" fmla="*/ 6 w 71"/>
                      <a:gd name="T7" fmla="*/ 3 h 25"/>
                      <a:gd name="T8" fmla="*/ 8 w 71"/>
                      <a:gd name="T9" fmla="*/ 1 h 25"/>
                      <a:gd name="T10" fmla="*/ 9 w 71"/>
                      <a:gd name="T11" fmla="*/ 0 h 25"/>
                      <a:gd name="T12" fmla="*/ 9 w 71"/>
                      <a:gd name="T13" fmla="*/ 0 h 25"/>
                      <a:gd name="T14" fmla="*/ 11 w 71"/>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71"/>
                      <a:gd name="T25" fmla="*/ 0 h 25"/>
                      <a:gd name="T26" fmla="*/ 71 w 71"/>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1" h="25">
                        <a:moveTo>
                          <a:pt x="0" y="20"/>
                        </a:moveTo>
                        <a:lnTo>
                          <a:pt x="29" y="25"/>
                        </a:lnTo>
                        <a:lnTo>
                          <a:pt x="33" y="25"/>
                        </a:lnTo>
                        <a:lnTo>
                          <a:pt x="40" y="17"/>
                        </a:lnTo>
                        <a:lnTo>
                          <a:pt x="49" y="6"/>
                        </a:lnTo>
                        <a:lnTo>
                          <a:pt x="58" y="0"/>
                        </a:lnTo>
                        <a:lnTo>
                          <a:pt x="60" y="0"/>
                        </a:lnTo>
                        <a:lnTo>
                          <a:pt x="71" y="0"/>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2" name="Freeform 345"/>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close/>
                      </a:path>
                    </a:pathLst>
                  </a:custGeom>
                  <a:solidFill>
                    <a:srgbClr val="000000"/>
                  </a:solidFill>
                  <a:ln w="9525">
                    <a:noFill/>
                    <a:round/>
                    <a:headEnd/>
                    <a:tailEnd/>
                  </a:ln>
                </p:spPr>
                <p:txBody>
                  <a:bodyPr/>
                  <a:lstStyle/>
                  <a:p>
                    <a:endParaRPr lang="de-DE">
                      <a:solidFill>
                        <a:prstClr val="black"/>
                      </a:solidFill>
                      <a:latin typeface="Calibri"/>
                    </a:endParaRPr>
                  </a:p>
                </p:txBody>
              </p:sp>
              <p:sp>
                <p:nvSpPr>
                  <p:cNvPr id="44173" name="Freeform 346"/>
                  <p:cNvSpPr>
                    <a:spLocks/>
                  </p:cNvSpPr>
                  <p:nvPr/>
                </p:nvSpPr>
                <p:spPr bwMode="auto">
                  <a:xfrm>
                    <a:off x="2457" y="3213"/>
                    <a:ext cx="5" cy="7"/>
                  </a:xfrm>
                  <a:custGeom>
                    <a:avLst/>
                    <a:gdLst>
                      <a:gd name="T0" fmla="*/ 0 w 33"/>
                      <a:gd name="T1" fmla="*/ 4 h 44"/>
                      <a:gd name="T2" fmla="*/ 0 w 33"/>
                      <a:gd name="T3" fmla="*/ 3 h 44"/>
                      <a:gd name="T4" fmla="*/ 0 w 33"/>
                      <a:gd name="T5" fmla="*/ 1 h 44"/>
                      <a:gd name="T6" fmla="*/ 0 w 33"/>
                      <a:gd name="T7" fmla="*/ 0 h 44"/>
                      <a:gd name="T8" fmla="*/ 0 w 33"/>
                      <a:gd name="T9" fmla="*/ 0 h 44"/>
                      <a:gd name="T10" fmla="*/ 3 w 33"/>
                      <a:gd name="T11" fmla="*/ 0 h 44"/>
                      <a:gd name="T12" fmla="*/ 3 w 33"/>
                      <a:gd name="T13" fmla="*/ 1 h 44"/>
                      <a:gd name="T14" fmla="*/ 4 w 33"/>
                      <a:gd name="T15" fmla="*/ 1 h 44"/>
                      <a:gd name="T16" fmla="*/ 5 w 33"/>
                      <a:gd name="T17" fmla="*/ 3 h 44"/>
                      <a:gd name="T18" fmla="*/ 5 w 33"/>
                      <a:gd name="T19" fmla="*/ 4 h 44"/>
                      <a:gd name="T20" fmla="*/ 5 w 33"/>
                      <a:gd name="T21" fmla="*/ 7 h 44"/>
                      <a:gd name="T22" fmla="*/ 3 w 33"/>
                      <a:gd name="T23" fmla="*/ 7 h 44"/>
                      <a:gd name="T24" fmla="*/ 2 w 33"/>
                      <a:gd name="T25" fmla="*/ 6 h 44"/>
                      <a:gd name="T26" fmla="*/ 0 w 33"/>
                      <a:gd name="T27" fmla="*/ 4 h 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
                      <a:gd name="T43" fmla="*/ 0 h 44"/>
                      <a:gd name="T44" fmla="*/ 33 w 33"/>
                      <a:gd name="T45" fmla="*/ 44 h 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 h="44">
                        <a:moveTo>
                          <a:pt x="2" y="26"/>
                        </a:moveTo>
                        <a:lnTo>
                          <a:pt x="0" y="20"/>
                        </a:lnTo>
                        <a:lnTo>
                          <a:pt x="0" y="8"/>
                        </a:lnTo>
                        <a:lnTo>
                          <a:pt x="0" y="0"/>
                        </a:lnTo>
                        <a:lnTo>
                          <a:pt x="2" y="0"/>
                        </a:lnTo>
                        <a:lnTo>
                          <a:pt x="19" y="0"/>
                        </a:lnTo>
                        <a:lnTo>
                          <a:pt x="21" y="4"/>
                        </a:lnTo>
                        <a:lnTo>
                          <a:pt x="25" y="4"/>
                        </a:lnTo>
                        <a:lnTo>
                          <a:pt x="32" y="17"/>
                        </a:lnTo>
                        <a:lnTo>
                          <a:pt x="33" y="26"/>
                        </a:lnTo>
                        <a:lnTo>
                          <a:pt x="32" y="44"/>
                        </a:lnTo>
                        <a:lnTo>
                          <a:pt x="21" y="44"/>
                        </a:lnTo>
                        <a:lnTo>
                          <a:pt x="12" y="39"/>
                        </a:lnTo>
                        <a:lnTo>
                          <a:pt x="2" y="26"/>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4" name="Freeform 347"/>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close/>
                      </a:path>
                    </a:pathLst>
                  </a:custGeom>
                  <a:solidFill>
                    <a:srgbClr val="0366E3"/>
                  </a:solidFill>
                  <a:ln w="9525">
                    <a:noFill/>
                    <a:round/>
                    <a:headEnd/>
                    <a:tailEnd/>
                  </a:ln>
                </p:spPr>
                <p:txBody>
                  <a:bodyPr/>
                  <a:lstStyle/>
                  <a:p>
                    <a:endParaRPr lang="de-DE">
                      <a:solidFill>
                        <a:prstClr val="black"/>
                      </a:solidFill>
                      <a:latin typeface="Calibri"/>
                    </a:endParaRPr>
                  </a:p>
                </p:txBody>
              </p:sp>
              <p:sp>
                <p:nvSpPr>
                  <p:cNvPr id="44175" name="Freeform 348"/>
                  <p:cNvSpPr>
                    <a:spLocks/>
                  </p:cNvSpPr>
                  <p:nvPr/>
                </p:nvSpPr>
                <p:spPr bwMode="auto">
                  <a:xfrm>
                    <a:off x="2588" y="3116"/>
                    <a:ext cx="17" cy="28"/>
                  </a:xfrm>
                  <a:custGeom>
                    <a:avLst/>
                    <a:gdLst>
                      <a:gd name="T0" fmla="*/ 4 w 119"/>
                      <a:gd name="T1" fmla="*/ 10 h 167"/>
                      <a:gd name="T2" fmla="*/ 3 w 119"/>
                      <a:gd name="T3" fmla="*/ 7 h 167"/>
                      <a:gd name="T4" fmla="*/ 5 w 119"/>
                      <a:gd name="T5" fmla="*/ 5 h 167"/>
                      <a:gd name="T6" fmla="*/ 8 w 119"/>
                      <a:gd name="T7" fmla="*/ 10 h 167"/>
                      <a:gd name="T8" fmla="*/ 8 w 119"/>
                      <a:gd name="T9" fmla="*/ 12 h 167"/>
                      <a:gd name="T10" fmla="*/ 5 w 119"/>
                      <a:gd name="T11" fmla="*/ 14 h 167"/>
                      <a:gd name="T12" fmla="*/ 5 w 119"/>
                      <a:gd name="T13" fmla="*/ 17 h 167"/>
                      <a:gd name="T14" fmla="*/ 10 w 119"/>
                      <a:gd name="T15" fmla="*/ 28 h 167"/>
                      <a:gd name="T16" fmla="*/ 17 w 119"/>
                      <a:gd name="T17" fmla="*/ 24 h 167"/>
                      <a:gd name="T18" fmla="*/ 15 w 119"/>
                      <a:gd name="T19" fmla="*/ 19 h 167"/>
                      <a:gd name="T20" fmla="*/ 10 w 119"/>
                      <a:gd name="T21" fmla="*/ 21 h 167"/>
                      <a:gd name="T22" fmla="*/ 8 w 119"/>
                      <a:gd name="T23" fmla="*/ 17 h 167"/>
                      <a:gd name="T24" fmla="*/ 11 w 119"/>
                      <a:gd name="T25" fmla="*/ 15 h 167"/>
                      <a:gd name="T26" fmla="*/ 11 w 119"/>
                      <a:gd name="T27" fmla="*/ 11 h 167"/>
                      <a:gd name="T28" fmla="*/ 7 w 119"/>
                      <a:gd name="T29" fmla="*/ 1 h 167"/>
                      <a:gd name="T30" fmla="*/ 4 w 119"/>
                      <a:gd name="T31" fmla="*/ 0 h 167"/>
                      <a:gd name="T32" fmla="*/ 0 w 119"/>
                      <a:gd name="T33" fmla="*/ 2 h 167"/>
                      <a:gd name="T34" fmla="*/ 0 w 119"/>
                      <a:gd name="T35" fmla="*/ 6 h 167"/>
                      <a:gd name="T36" fmla="*/ 2 w 119"/>
                      <a:gd name="T37" fmla="*/ 11 h 167"/>
                      <a:gd name="T38" fmla="*/ 4 w 119"/>
                      <a:gd name="T39" fmla="*/ 10 h 1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9"/>
                      <a:gd name="T61" fmla="*/ 0 h 167"/>
                      <a:gd name="T62" fmla="*/ 119 w 119"/>
                      <a:gd name="T63" fmla="*/ 167 h 1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9" h="167">
                        <a:moveTo>
                          <a:pt x="31" y="61"/>
                        </a:moveTo>
                        <a:lnTo>
                          <a:pt x="19" y="41"/>
                        </a:lnTo>
                        <a:lnTo>
                          <a:pt x="38" y="30"/>
                        </a:lnTo>
                        <a:lnTo>
                          <a:pt x="55" y="62"/>
                        </a:lnTo>
                        <a:lnTo>
                          <a:pt x="56" y="73"/>
                        </a:lnTo>
                        <a:lnTo>
                          <a:pt x="38" y="83"/>
                        </a:lnTo>
                        <a:lnTo>
                          <a:pt x="38" y="103"/>
                        </a:lnTo>
                        <a:lnTo>
                          <a:pt x="71" y="167"/>
                        </a:lnTo>
                        <a:lnTo>
                          <a:pt x="119" y="141"/>
                        </a:lnTo>
                        <a:lnTo>
                          <a:pt x="105" y="114"/>
                        </a:lnTo>
                        <a:lnTo>
                          <a:pt x="71" y="128"/>
                        </a:lnTo>
                        <a:lnTo>
                          <a:pt x="56" y="101"/>
                        </a:lnTo>
                        <a:lnTo>
                          <a:pt x="80" y="90"/>
                        </a:lnTo>
                        <a:lnTo>
                          <a:pt x="80" y="67"/>
                        </a:lnTo>
                        <a:lnTo>
                          <a:pt x="48" y="8"/>
                        </a:lnTo>
                        <a:lnTo>
                          <a:pt x="31" y="0"/>
                        </a:lnTo>
                        <a:lnTo>
                          <a:pt x="3" y="14"/>
                        </a:lnTo>
                        <a:lnTo>
                          <a:pt x="0" y="34"/>
                        </a:lnTo>
                        <a:lnTo>
                          <a:pt x="17" y="67"/>
                        </a:lnTo>
                        <a:lnTo>
                          <a:pt x="31" y="61"/>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76" name="Freeform 349"/>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close/>
                      </a:path>
                    </a:pathLst>
                  </a:custGeom>
                  <a:solidFill>
                    <a:srgbClr val="40C2FF"/>
                  </a:solidFill>
                  <a:ln w="9525">
                    <a:noFill/>
                    <a:round/>
                    <a:headEnd/>
                    <a:tailEnd/>
                  </a:ln>
                </p:spPr>
                <p:txBody>
                  <a:bodyPr/>
                  <a:lstStyle/>
                  <a:p>
                    <a:endParaRPr lang="de-DE">
                      <a:solidFill>
                        <a:prstClr val="black"/>
                      </a:solidFill>
                      <a:latin typeface="Calibri"/>
                    </a:endParaRPr>
                  </a:p>
                </p:txBody>
              </p:sp>
              <p:sp>
                <p:nvSpPr>
                  <p:cNvPr id="44177" name="Freeform 350"/>
                  <p:cNvSpPr>
                    <a:spLocks/>
                  </p:cNvSpPr>
                  <p:nvPr/>
                </p:nvSpPr>
                <p:spPr bwMode="auto">
                  <a:xfrm>
                    <a:off x="2464" y="3074"/>
                    <a:ext cx="81" cy="94"/>
                  </a:xfrm>
                  <a:custGeom>
                    <a:avLst/>
                    <a:gdLst>
                      <a:gd name="T0" fmla="*/ 70 w 570"/>
                      <a:gd name="T1" fmla="*/ 33 h 566"/>
                      <a:gd name="T2" fmla="*/ 70 w 570"/>
                      <a:gd name="T3" fmla="*/ 34 h 566"/>
                      <a:gd name="T4" fmla="*/ 72 w 570"/>
                      <a:gd name="T5" fmla="*/ 46 h 566"/>
                      <a:gd name="T6" fmla="*/ 70 w 570"/>
                      <a:gd name="T7" fmla="*/ 58 h 566"/>
                      <a:gd name="T8" fmla="*/ 66 w 570"/>
                      <a:gd name="T9" fmla="*/ 68 h 566"/>
                      <a:gd name="T10" fmla="*/ 58 w 570"/>
                      <a:gd name="T11" fmla="*/ 77 h 566"/>
                      <a:gd name="T12" fmla="*/ 49 w 570"/>
                      <a:gd name="T13" fmla="*/ 82 h 566"/>
                      <a:gd name="T14" fmla="*/ 39 w 570"/>
                      <a:gd name="T15" fmla="*/ 83 h 566"/>
                      <a:gd name="T16" fmla="*/ 28 w 570"/>
                      <a:gd name="T17" fmla="*/ 81 h 566"/>
                      <a:gd name="T18" fmla="*/ 20 w 570"/>
                      <a:gd name="T19" fmla="*/ 75 h 566"/>
                      <a:gd name="T20" fmla="*/ 13 w 570"/>
                      <a:gd name="T21" fmla="*/ 66 h 566"/>
                      <a:gd name="T22" fmla="*/ 9 w 570"/>
                      <a:gd name="T23" fmla="*/ 54 h 566"/>
                      <a:gd name="T24" fmla="*/ 9 w 570"/>
                      <a:gd name="T25" fmla="*/ 43 h 566"/>
                      <a:gd name="T26" fmla="*/ 12 w 570"/>
                      <a:gd name="T27" fmla="*/ 31 h 566"/>
                      <a:gd name="T28" fmla="*/ 18 w 570"/>
                      <a:gd name="T29" fmla="*/ 21 h 566"/>
                      <a:gd name="T30" fmla="*/ 26 w 570"/>
                      <a:gd name="T31" fmla="*/ 14 h 566"/>
                      <a:gd name="T32" fmla="*/ 36 w 570"/>
                      <a:gd name="T33" fmla="*/ 11 h 566"/>
                      <a:gd name="T34" fmla="*/ 46 w 570"/>
                      <a:gd name="T35" fmla="*/ 11 h 566"/>
                      <a:gd name="T36" fmla="*/ 56 w 570"/>
                      <a:gd name="T37" fmla="*/ 15 h 566"/>
                      <a:gd name="T38" fmla="*/ 64 w 570"/>
                      <a:gd name="T39" fmla="*/ 23 h 566"/>
                      <a:gd name="T40" fmla="*/ 70 w 570"/>
                      <a:gd name="T41" fmla="*/ 33 h 566"/>
                      <a:gd name="T42" fmla="*/ 78 w 570"/>
                      <a:gd name="T43" fmla="*/ 29 h 566"/>
                      <a:gd name="T44" fmla="*/ 72 w 570"/>
                      <a:gd name="T45" fmla="*/ 18 h 566"/>
                      <a:gd name="T46" fmla="*/ 63 w 570"/>
                      <a:gd name="T47" fmla="*/ 8 h 566"/>
                      <a:gd name="T48" fmla="*/ 53 w 570"/>
                      <a:gd name="T49" fmla="*/ 2 h 566"/>
                      <a:gd name="T50" fmla="*/ 41 w 570"/>
                      <a:gd name="T51" fmla="*/ 0 h 566"/>
                      <a:gd name="T52" fmla="*/ 29 w 570"/>
                      <a:gd name="T53" fmla="*/ 1 h 566"/>
                      <a:gd name="T54" fmla="*/ 18 w 570"/>
                      <a:gd name="T55" fmla="*/ 7 h 566"/>
                      <a:gd name="T56" fmla="*/ 10 w 570"/>
                      <a:gd name="T57" fmla="*/ 16 h 566"/>
                      <a:gd name="T58" fmla="*/ 3 w 570"/>
                      <a:gd name="T59" fmla="*/ 27 h 566"/>
                      <a:gd name="T60" fmla="*/ 0 w 570"/>
                      <a:gd name="T61" fmla="*/ 40 h 566"/>
                      <a:gd name="T62" fmla="*/ 0 w 570"/>
                      <a:gd name="T63" fmla="*/ 54 h 566"/>
                      <a:gd name="T64" fmla="*/ 3 w 570"/>
                      <a:gd name="T65" fmla="*/ 67 h 566"/>
                      <a:gd name="T66" fmla="*/ 10 w 570"/>
                      <a:gd name="T67" fmla="*/ 78 h 566"/>
                      <a:gd name="T68" fmla="*/ 19 w 570"/>
                      <a:gd name="T69" fmla="*/ 87 h 566"/>
                      <a:gd name="T70" fmla="*/ 30 w 570"/>
                      <a:gd name="T71" fmla="*/ 92 h 566"/>
                      <a:gd name="T72" fmla="*/ 41 w 570"/>
                      <a:gd name="T73" fmla="*/ 94 h 566"/>
                      <a:gd name="T74" fmla="*/ 53 w 570"/>
                      <a:gd name="T75" fmla="*/ 92 h 566"/>
                      <a:gd name="T76" fmla="*/ 64 w 570"/>
                      <a:gd name="T77" fmla="*/ 86 h 566"/>
                      <a:gd name="T78" fmla="*/ 72 w 570"/>
                      <a:gd name="T79" fmla="*/ 76 h 566"/>
                      <a:gd name="T80" fmla="*/ 78 w 570"/>
                      <a:gd name="T81" fmla="*/ 64 h 566"/>
                      <a:gd name="T82" fmla="*/ 81 w 570"/>
                      <a:gd name="T83" fmla="*/ 51 h 566"/>
                      <a:gd name="T84" fmla="*/ 80 w 570"/>
                      <a:gd name="T85" fmla="*/ 37 h 566"/>
                      <a:gd name="T86" fmla="*/ 78 w 570"/>
                      <a:gd name="T87" fmla="*/ 29 h 566"/>
                      <a:gd name="T88" fmla="*/ 70 w 570"/>
                      <a:gd name="T89" fmla="*/ 33 h 5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570"/>
                      <a:gd name="T136" fmla="*/ 0 h 566"/>
                      <a:gd name="T137" fmla="*/ 570 w 570"/>
                      <a:gd name="T138" fmla="*/ 566 h 56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570" h="566">
                        <a:moveTo>
                          <a:pt x="490" y="201"/>
                        </a:moveTo>
                        <a:lnTo>
                          <a:pt x="491" y="204"/>
                        </a:lnTo>
                        <a:lnTo>
                          <a:pt x="504" y="274"/>
                        </a:lnTo>
                        <a:lnTo>
                          <a:pt x="494" y="348"/>
                        </a:lnTo>
                        <a:lnTo>
                          <a:pt x="463" y="411"/>
                        </a:lnTo>
                        <a:lnTo>
                          <a:pt x="411" y="464"/>
                        </a:lnTo>
                        <a:lnTo>
                          <a:pt x="345" y="495"/>
                        </a:lnTo>
                        <a:lnTo>
                          <a:pt x="276" y="502"/>
                        </a:lnTo>
                        <a:lnTo>
                          <a:pt x="200" y="486"/>
                        </a:lnTo>
                        <a:lnTo>
                          <a:pt x="141" y="452"/>
                        </a:lnTo>
                        <a:lnTo>
                          <a:pt x="92" y="395"/>
                        </a:lnTo>
                        <a:lnTo>
                          <a:pt x="63" y="328"/>
                        </a:lnTo>
                        <a:lnTo>
                          <a:pt x="61" y="258"/>
                        </a:lnTo>
                        <a:lnTo>
                          <a:pt x="81" y="188"/>
                        </a:lnTo>
                        <a:lnTo>
                          <a:pt x="124" y="129"/>
                        </a:lnTo>
                        <a:lnTo>
                          <a:pt x="181" y="86"/>
                        </a:lnTo>
                        <a:lnTo>
                          <a:pt x="252" y="64"/>
                        </a:lnTo>
                        <a:lnTo>
                          <a:pt x="327" y="68"/>
                        </a:lnTo>
                        <a:lnTo>
                          <a:pt x="394" y="92"/>
                        </a:lnTo>
                        <a:lnTo>
                          <a:pt x="451" y="140"/>
                        </a:lnTo>
                        <a:lnTo>
                          <a:pt x="490" y="201"/>
                        </a:lnTo>
                        <a:lnTo>
                          <a:pt x="549" y="177"/>
                        </a:lnTo>
                        <a:lnTo>
                          <a:pt x="506" y="109"/>
                        </a:lnTo>
                        <a:lnTo>
                          <a:pt x="443" y="50"/>
                        </a:lnTo>
                        <a:lnTo>
                          <a:pt x="373" y="13"/>
                        </a:lnTo>
                        <a:lnTo>
                          <a:pt x="289" y="0"/>
                        </a:lnTo>
                        <a:lnTo>
                          <a:pt x="206" y="7"/>
                        </a:lnTo>
                        <a:lnTo>
                          <a:pt x="128" y="43"/>
                        </a:lnTo>
                        <a:lnTo>
                          <a:pt x="68" y="94"/>
                        </a:lnTo>
                        <a:lnTo>
                          <a:pt x="21" y="162"/>
                        </a:lnTo>
                        <a:lnTo>
                          <a:pt x="0" y="242"/>
                        </a:lnTo>
                        <a:lnTo>
                          <a:pt x="2" y="325"/>
                        </a:lnTo>
                        <a:lnTo>
                          <a:pt x="21" y="402"/>
                        </a:lnTo>
                        <a:lnTo>
                          <a:pt x="68" y="470"/>
                        </a:lnTo>
                        <a:lnTo>
                          <a:pt x="132" y="524"/>
                        </a:lnTo>
                        <a:lnTo>
                          <a:pt x="210" y="556"/>
                        </a:lnTo>
                        <a:lnTo>
                          <a:pt x="291" y="566"/>
                        </a:lnTo>
                        <a:lnTo>
                          <a:pt x="374" y="551"/>
                        </a:lnTo>
                        <a:lnTo>
                          <a:pt x="448" y="516"/>
                        </a:lnTo>
                        <a:lnTo>
                          <a:pt x="507" y="458"/>
                        </a:lnTo>
                        <a:lnTo>
                          <a:pt x="551" y="388"/>
                        </a:lnTo>
                        <a:lnTo>
                          <a:pt x="570" y="308"/>
                        </a:lnTo>
                        <a:lnTo>
                          <a:pt x="561" y="225"/>
                        </a:lnTo>
                        <a:lnTo>
                          <a:pt x="549" y="177"/>
                        </a:lnTo>
                        <a:lnTo>
                          <a:pt x="490" y="201"/>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8" name="Freeform 351"/>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40C2FF"/>
                    </a:solidFill>
                    <a:round/>
                    <a:headEnd/>
                    <a:tailEnd/>
                  </a:ln>
                </p:spPr>
                <p:txBody>
                  <a:bodyPr/>
                  <a:lstStyle/>
                  <a:p>
                    <a:endParaRPr lang="de-DE">
                      <a:solidFill>
                        <a:prstClr val="black"/>
                      </a:solidFill>
                      <a:latin typeface="Calibri"/>
                    </a:endParaRPr>
                  </a:p>
                </p:txBody>
              </p:sp>
              <p:sp>
                <p:nvSpPr>
                  <p:cNvPr id="44179" name="Freeform 352"/>
                  <p:cNvSpPr>
                    <a:spLocks/>
                  </p:cNvSpPr>
                  <p:nvPr/>
                </p:nvSpPr>
                <p:spPr bwMode="auto">
                  <a:xfrm>
                    <a:off x="2473" y="3084"/>
                    <a:ext cx="63" cy="74"/>
                  </a:xfrm>
                  <a:custGeom>
                    <a:avLst/>
                    <a:gdLst>
                      <a:gd name="T0" fmla="*/ 61 w 443"/>
                      <a:gd name="T1" fmla="*/ 23 h 439"/>
                      <a:gd name="T2" fmla="*/ 61 w 443"/>
                      <a:gd name="T3" fmla="*/ 24 h 439"/>
                      <a:gd name="T4" fmla="*/ 63 w 443"/>
                      <a:gd name="T5" fmla="*/ 36 h 439"/>
                      <a:gd name="T6" fmla="*/ 62 w 443"/>
                      <a:gd name="T7" fmla="*/ 48 h 439"/>
                      <a:gd name="T8" fmla="*/ 57 w 443"/>
                      <a:gd name="T9" fmla="*/ 59 h 439"/>
                      <a:gd name="T10" fmla="*/ 50 w 443"/>
                      <a:gd name="T11" fmla="*/ 67 h 439"/>
                      <a:gd name="T12" fmla="*/ 40 w 443"/>
                      <a:gd name="T13" fmla="*/ 72 h 439"/>
                      <a:gd name="T14" fmla="*/ 30 w 443"/>
                      <a:gd name="T15" fmla="*/ 74 h 439"/>
                      <a:gd name="T16" fmla="*/ 20 w 443"/>
                      <a:gd name="T17" fmla="*/ 71 h 439"/>
                      <a:gd name="T18" fmla="*/ 11 w 443"/>
                      <a:gd name="T19" fmla="*/ 66 h 439"/>
                      <a:gd name="T20" fmla="*/ 5 w 443"/>
                      <a:gd name="T21" fmla="*/ 56 h 439"/>
                      <a:gd name="T22" fmla="*/ 1 w 443"/>
                      <a:gd name="T23" fmla="*/ 45 h 439"/>
                      <a:gd name="T24" fmla="*/ 0 w 443"/>
                      <a:gd name="T25" fmla="*/ 33 h 439"/>
                      <a:gd name="T26" fmla="*/ 3 w 443"/>
                      <a:gd name="T27" fmla="*/ 21 h 439"/>
                      <a:gd name="T28" fmla="*/ 9 w 443"/>
                      <a:gd name="T29" fmla="*/ 11 h 439"/>
                      <a:gd name="T30" fmla="*/ 17 w 443"/>
                      <a:gd name="T31" fmla="*/ 4 h 439"/>
                      <a:gd name="T32" fmla="*/ 27 w 443"/>
                      <a:gd name="T33" fmla="*/ 0 h 439"/>
                      <a:gd name="T34" fmla="*/ 38 w 443"/>
                      <a:gd name="T35" fmla="*/ 1 h 439"/>
                      <a:gd name="T36" fmla="*/ 47 w 443"/>
                      <a:gd name="T37" fmla="*/ 5 h 439"/>
                      <a:gd name="T38" fmla="*/ 55 w 443"/>
                      <a:gd name="T39" fmla="*/ 13 h 439"/>
                      <a:gd name="T40" fmla="*/ 61 w 443"/>
                      <a:gd name="T41" fmla="*/ 23 h 43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3"/>
                      <a:gd name="T64" fmla="*/ 0 h 439"/>
                      <a:gd name="T65" fmla="*/ 443 w 443"/>
                      <a:gd name="T66" fmla="*/ 439 h 43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3" h="439">
                        <a:moveTo>
                          <a:pt x="428" y="137"/>
                        </a:moveTo>
                        <a:lnTo>
                          <a:pt x="430" y="141"/>
                        </a:lnTo>
                        <a:lnTo>
                          <a:pt x="443" y="211"/>
                        </a:lnTo>
                        <a:lnTo>
                          <a:pt x="435" y="285"/>
                        </a:lnTo>
                        <a:lnTo>
                          <a:pt x="400" y="348"/>
                        </a:lnTo>
                        <a:lnTo>
                          <a:pt x="349" y="397"/>
                        </a:lnTo>
                        <a:lnTo>
                          <a:pt x="282" y="430"/>
                        </a:lnTo>
                        <a:lnTo>
                          <a:pt x="213" y="439"/>
                        </a:lnTo>
                        <a:lnTo>
                          <a:pt x="139" y="423"/>
                        </a:lnTo>
                        <a:lnTo>
                          <a:pt x="78" y="389"/>
                        </a:lnTo>
                        <a:lnTo>
                          <a:pt x="33" y="332"/>
                        </a:lnTo>
                        <a:lnTo>
                          <a:pt x="4" y="265"/>
                        </a:lnTo>
                        <a:lnTo>
                          <a:pt x="0" y="195"/>
                        </a:lnTo>
                        <a:lnTo>
                          <a:pt x="21" y="125"/>
                        </a:lnTo>
                        <a:lnTo>
                          <a:pt x="62" y="66"/>
                        </a:lnTo>
                        <a:lnTo>
                          <a:pt x="121" y="23"/>
                        </a:lnTo>
                        <a:lnTo>
                          <a:pt x="190" y="0"/>
                        </a:lnTo>
                        <a:lnTo>
                          <a:pt x="266" y="4"/>
                        </a:lnTo>
                        <a:lnTo>
                          <a:pt x="332" y="29"/>
                        </a:lnTo>
                        <a:lnTo>
                          <a:pt x="388" y="75"/>
                        </a:lnTo>
                        <a:lnTo>
                          <a:pt x="428" y="13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0" name="Freeform 353"/>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1" name="Freeform 354"/>
                  <p:cNvSpPr>
                    <a:spLocks/>
                  </p:cNvSpPr>
                  <p:nvPr/>
                </p:nvSpPr>
                <p:spPr bwMode="auto">
                  <a:xfrm>
                    <a:off x="2464" y="3074"/>
                    <a:ext cx="81" cy="94"/>
                  </a:xfrm>
                  <a:custGeom>
                    <a:avLst/>
                    <a:gdLst>
                      <a:gd name="T0" fmla="*/ 78 w 568"/>
                      <a:gd name="T1" fmla="*/ 29 h 566"/>
                      <a:gd name="T2" fmla="*/ 72 w 568"/>
                      <a:gd name="T3" fmla="*/ 18 h 566"/>
                      <a:gd name="T4" fmla="*/ 63 w 568"/>
                      <a:gd name="T5" fmla="*/ 8 h 566"/>
                      <a:gd name="T6" fmla="*/ 53 w 568"/>
                      <a:gd name="T7" fmla="*/ 2 h 566"/>
                      <a:gd name="T8" fmla="*/ 41 w 568"/>
                      <a:gd name="T9" fmla="*/ 0 h 566"/>
                      <a:gd name="T10" fmla="*/ 30 w 568"/>
                      <a:gd name="T11" fmla="*/ 1 h 566"/>
                      <a:gd name="T12" fmla="*/ 18 w 568"/>
                      <a:gd name="T13" fmla="*/ 7 h 566"/>
                      <a:gd name="T14" fmla="*/ 9 w 568"/>
                      <a:gd name="T15" fmla="*/ 15 h 566"/>
                      <a:gd name="T16" fmla="*/ 3 w 568"/>
                      <a:gd name="T17" fmla="*/ 27 h 566"/>
                      <a:gd name="T18" fmla="*/ 0 w 568"/>
                      <a:gd name="T19" fmla="*/ 40 h 566"/>
                      <a:gd name="T20" fmla="*/ 0 w 568"/>
                      <a:gd name="T21" fmla="*/ 54 h 566"/>
                      <a:gd name="T22" fmla="*/ 3 w 568"/>
                      <a:gd name="T23" fmla="*/ 67 h 566"/>
                      <a:gd name="T24" fmla="*/ 9 w 568"/>
                      <a:gd name="T25" fmla="*/ 78 h 566"/>
                      <a:gd name="T26" fmla="*/ 19 w 568"/>
                      <a:gd name="T27" fmla="*/ 87 h 566"/>
                      <a:gd name="T28" fmla="*/ 30 w 568"/>
                      <a:gd name="T29" fmla="*/ 92 h 566"/>
                      <a:gd name="T30" fmla="*/ 41 w 568"/>
                      <a:gd name="T31" fmla="*/ 94 h 566"/>
                      <a:gd name="T32" fmla="*/ 53 w 568"/>
                      <a:gd name="T33" fmla="*/ 92 h 566"/>
                      <a:gd name="T34" fmla="*/ 64 w 568"/>
                      <a:gd name="T35" fmla="*/ 85 h 566"/>
                      <a:gd name="T36" fmla="*/ 73 w 568"/>
                      <a:gd name="T37" fmla="*/ 76 h 566"/>
                      <a:gd name="T38" fmla="*/ 78 w 568"/>
                      <a:gd name="T39" fmla="*/ 64 h 566"/>
                      <a:gd name="T40" fmla="*/ 81 w 568"/>
                      <a:gd name="T41" fmla="*/ 51 h 566"/>
                      <a:gd name="T42" fmla="*/ 80 w 568"/>
                      <a:gd name="T43" fmla="*/ 37 h 566"/>
                      <a:gd name="T44" fmla="*/ 78 w 568"/>
                      <a:gd name="T45" fmla="*/ 29 h 5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68"/>
                      <a:gd name="T70" fmla="*/ 0 h 566"/>
                      <a:gd name="T71" fmla="*/ 568 w 568"/>
                      <a:gd name="T72" fmla="*/ 566 h 5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68" h="566">
                        <a:moveTo>
                          <a:pt x="549" y="177"/>
                        </a:moveTo>
                        <a:lnTo>
                          <a:pt x="505" y="109"/>
                        </a:lnTo>
                        <a:lnTo>
                          <a:pt x="445" y="50"/>
                        </a:lnTo>
                        <a:lnTo>
                          <a:pt x="371" y="13"/>
                        </a:lnTo>
                        <a:lnTo>
                          <a:pt x="289" y="0"/>
                        </a:lnTo>
                        <a:lnTo>
                          <a:pt x="207" y="7"/>
                        </a:lnTo>
                        <a:lnTo>
                          <a:pt x="129" y="42"/>
                        </a:lnTo>
                        <a:lnTo>
                          <a:pt x="66" y="92"/>
                        </a:lnTo>
                        <a:lnTo>
                          <a:pt x="22" y="161"/>
                        </a:lnTo>
                        <a:lnTo>
                          <a:pt x="0" y="242"/>
                        </a:lnTo>
                        <a:lnTo>
                          <a:pt x="0" y="325"/>
                        </a:lnTo>
                        <a:lnTo>
                          <a:pt x="22" y="402"/>
                        </a:lnTo>
                        <a:lnTo>
                          <a:pt x="66" y="470"/>
                        </a:lnTo>
                        <a:lnTo>
                          <a:pt x="132" y="523"/>
                        </a:lnTo>
                        <a:lnTo>
                          <a:pt x="210" y="556"/>
                        </a:lnTo>
                        <a:lnTo>
                          <a:pt x="291" y="566"/>
                        </a:lnTo>
                        <a:lnTo>
                          <a:pt x="374" y="551"/>
                        </a:lnTo>
                        <a:lnTo>
                          <a:pt x="448" y="513"/>
                        </a:lnTo>
                        <a:lnTo>
                          <a:pt x="509" y="458"/>
                        </a:lnTo>
                        <a:lnTo>
                          <a:pt x="550" y="388"/>
                        </a:lnTo>
                        <a:lnTo>
                          <a:pt x="568" y="305"/>
                        </a:lnTo>
                        <a:lnTo>
                          <a:pt x="560" y="225"/>
                        </a:lnTo>
                        <a:lnTo>
                          <a:pt x="549" y="17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2" name="Freeform 355"/>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close/>
                      </a:path>
                    </a:pathLst>
                  </a:custGeom>
                  <a:solidFill>
                    <a:srgbClr val="050585"/>
                  </a:solidFill>
                  <a:ln w="9525">
                    <a:noFill/>
                    <a:round/>
                    <a:headEnd/>
                    <a:tailEnd/>
                  </a:ln>
                </p:spPr>
                <p:txBody>
                  <a:bodyPr/>
                  <a:lstStyle/>
                  <a:p>
                    <a:endParaRPr lang="de-DE">
                      <a:solidFill>
                        <a:prstClr val="black"/>
                      </a:solidFill>
                      <a:latin typeface="Calibri"/>
                    </a:endParaRPr>
                  </a:p>
                </p:txBody>
              </p:sp>
              <p:sp>
                <p:nvSpPr>
                  <p:cNvPr id="44183" name="Freeform 356"/>
                  <p:cNvSpPr>
                    <a:spLocks/>
                  </p:cNvSpPr>
                  <p:nvPr/>
                </p:nvSpPr>
                <p:spPr bwMode="auto">
                  <a:xfrm>
                    <a:off x="2428" y="3050"/>
                    <a:ext cx="115" cy="105"/>
                  </a:xfrm>
                  <a:custGeom>
                    <a:avLst/>
                    <a:gdLst>
                      <a:gd name="T0" fmla="*/ 68 w 802"/>
                      <a:gd name="T1" fmla="*/ 67 h 627"/>
                      <a:gd name="T2" fmla="*/ 72 w 802"/>
                      <a:gd name="T3" fmla="*/ 37 h 627"/>
                      <a:gd name="T4" fmla="*/ 76 w 802"/>
                      <a:gd name="T5" fmla="*/ 31 h 627"/>
                      <a:gd name="T6" fmla="*/ 91 w 802"/>
                      <a:gd name="T7" fmla="*/ 12 h 627"/>
                      <a:gd name="T8" fmla="*/ 93 w 802"/>
                      <a:gd name="T9" fmla="*/ 14 h 627"/>
                      <a:gd name="T10" fmla="*/ 95 w 802"/>
                      <a:gd name="T11" fmla="*/ 15 h 627"/>
                      <a:gd name="T12" fmla="*/ 100 w 802"/>
                      <a:gd name="T13" fmla="*/ 11 h 627"/>
                      <a:gd name="T14" fmla="*/ 110 w 802"/>
                      <a:gd name="T15" fmla="*/ 3 h 627"/>
                      <a:gd name="T16" fmla="*/ 99 w 802"/>
                      <a:gd name="T17" fmla="*/ 24 h 627"/>
                      <a:gd name="T18" fmla="*/ 111 w 802"/>
                      <a:gd name="T19" fmla="*/ 15 h 627"/>
                      <a:gd name="T20" fmla="*/ 115 w 802"/>
                      <a:gd name="T21" fmla="*/ 16 h 627"/>
                      <a:gd name="T22" fmla="*/ 115 w 802"/>
                      <a:gd name="T23" fmla="*/ 23 h 627"/>
                      <a:gd name="T24" fmla="*/ 114 w 802"/>
                      <a:gd name="T25" fmla="*/ 28 h 627"/>
                      <a:gd name="T26" fmla="*/ 113 w 802"/>
                      <a:gd name="T27" fmla="*/ 33 h 627"/>
                      <a:gd name="T28" fmla="*/ 100 w 802"/>
                      <a:gd name="T29" fmla="*/ 50 h 627"/>
                      <a:gd name="T30" fmla="*/ 94 w 802"/>
                      <a:gd name="T31" fmla="*/ 73 h 627"/>
                      <a:gd name="T32" fmla="*/ 88 w 802"/>
                      <a:gd name="T33" fmla="*/ 81 h 627"/>
                      <a:gd name="T34" fmla="*/ 90 w 802"/>
                      <a:gd name="T35" fmla="*/ 83 h 627"/>
                      <a:gd name="T36" fmla="*/ 101 w 802"/>
                      <a:gd name="T37" fmla="*/ 79 h 627"/>
                      <a:gd name="T38" fmla="*/ 105 w 802"/>
                      <a:gd name="T39" fmla="*/ 82 h 627"/>
                      <a:gd name="T40" fmla="*/ 95 w 802"/>
                      <a:gd name="T41" fmla="*/ 89 h 627"/>
                      <a:gd name="T42" fmla="*/ 85 w 802"/>
                      <a:gd name="T43" fmla="*/ 92 h 627"/>
                      <a:gd name="T44" fmla="*/ 94 w 802"/>
                      <a:gd name="T45" fmla="*/ 101 h 627"/>
                      <a:gd name="T46" fmla="*/ 98 w 802"/>
                      <a:gd name="T47" fmla="*/ 102 h 627"/>
                      <a:gd name="T48" fmla="*/ 92 w 802"/>
                      <a:gd name="T49" fmla="*/ 102 h 627"/>
                      <a:gd name="T50" fmla="*/ 88 w 802"/>
                      <a:gd name="T51" fmla="*/ 102 h 627"/>
                      <a:gd name="T52" fmla="*/ 82 w 802"/>
                      <a:gd name="T53" fmla="*/ 100 h 627"/>
                      <a:gd name="T54" fmla="*/ 87 w 802"/>
                      <a:gd name="T55" fmla="*/ 105 h 627"/>
                      <a:gd name="T56" fmla="*/ 79 w 802"/>
                      <a:gd name="T57" fmla="*/ 102 h 627"/>
                      <a:gd name="T58" fmla="*/ 60 w 802"/>
                      <a:gd name="T59" fmla="*/ 98 h 627"/>
                      <a:gd name="T60" fmla="*/ 50 w 802"/>
                      <a:gd name="T61" fmla="*/ 97 h 627"/>
                      <a:gd name="T62" fmla="*/ 45 w 802"/>
                      <a:gd name="T63" fmla="*/ 98 h 627"/>
                      <a:gd name="T64" fmla="*/ 43 w 802"/>
                      <a:gd name="T65" fmla="*/ 100 h 627"/>
                      <a:gd name="T66" fmla="*/ 42 w 802"/>
                      <a:gd name="T67" fmla="*/ 100 h 627"/>
                      <a:gd name="T68" fmla="*/ 42 w 802"/>
                      <a:gd name="T69" fmla="*/ 97 h 627"/>
                      <a:gd name="T70" fmla="*/ 52 w 802"/>
                      <a:gd name="T71" fmla="*/ 88 h 627"/>
                      <a:gd name="T72" fmla="*/ 44 w 802"/>
                      <a:gd name="T73" fmla="*/ 81 h 627"/>
                      <a:gd name="T74" fmla="*/ 19 w 802"/>
                      <a:gd name="T75" fmla="*/ 82 h 627"/>
                      <a:gd name="T76" fmla="*/ 0 w 802"/>
                      <a:gd name="T77" fmla="*/ 87 h 627"/>
                      <a:gd name="T78" fmla="*/ 10 w 802"/>
                      <a:gd name="T79" fmla="*/ 83 h 627"/>
                      <a:gd name="T80" fmla="*/ 31 w 802"/>
                      <a:gd name="T81" fmla="*/ 75 h 627"/>
                      <a:gd name="T82" fmla="*/ 51 w 802"/>
                      <a:gd name="T83" fmla="*/ 72 h 627"/>
                      <a:gd name="T84" fmla="*/ 64 w 802"/>
                      <a:gd name="T85" fmla="*/ 76 h 6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02"/>
                      <a:gd name="T130" fmla="*/ 0 h 627"/>
                      <a:gd name="T131" fmla="*/ 802 w 802"/>
                      <a:gd name="T132" fmla="*/ 627 h 6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02" h="627">
                        <a:moveTo>
                          <a:pt x="446" y="455"/>
                        </a:moveTo>
                        <a:lnTo>
                          <a:pt x="472" y="399"/>
                        </a:lnTo>
                        <a:lnTo>
                          <a:pt x="488" y="303"/>
                        </a:lnTo>
                        <a:lnTo>
                          <a:pt x="499" y="223"/>
                        </a:lnTo>
                        <a:lnTo>
                          <a:pt x="536" y="142"/>
                        </a:lnTo>
                        <a:lnTo>
                          <a:pt x="528" y="188"/>
                        </a:lnTo>
                        <a:lnTo>
                          <a:pt x="591" y="140"/>
                        </a:lnTo>
                        <a:lnTo>
                          <a:pt x="637" y="74"/>
                        </a:lnTo>
                        <a:lnTo>
                          <a:pt x="673" y="0"/>
                        </a:lnTo>
                        <a:lnTo>
                          <a:pt x="649" y="82"/>
                        </a:lnTo>
                        <a:lnTo>
                          <a:pt x="610" y="168"/>
                        </a:lnTo>
                        <a:lnTo>
                          <a:pt x="666" y="89"/>
                        </a:lnTo>
                        <a:lnTo>
                          <a:pt x="706" y="6"/>
                        </a:lnTo>
                        <a:lnTo>
                          <a:pt x="698" y="63"/>
                        </a:lnTo>
                        <a:lnTo>
                          <a:pt x="677" y="127"/>
                        </a:lnTo>
                        <a:lnTo>
                          <a:pt x="764" y="18"/>
                        </a:lnTo>
                        <a:lnTo>
                          <a:pt x="750" y="60"/>
                        </a:lnTo>
                        <a:lnTo>
                          <a:pt x="688" y="146"/>
                        </a:lnTo>
                        <a:lnTo>
                          <a:pt x="791" y="46"/>
                        </a:lnTo>
                        <a:lnTo>
                          <a:pt x="774" y="88"/>
                        </a:lnTo>
                        <a:lnTo>
                          <a:pt x="716" y="154"/>
                        </a:lnTo>
                        <a:lnTo>
                          <a:pt x="800" y="94"/>
                        </a:lnTo>
                        <a:lnTo>
                          <a:pt x="734" y="163"/>
                        </a:lnTo>
                        <a:lnTo>
                          <a:pt x="802" y="135"/>
                        </a:lnTo>
                        <a:lnTo>
                          <a:pt x="741" y="183"/>
                        </a:lnTo>
                        <a:lnTo>
                          <a:pt x="794" y="169"/>
                        </a:lnTo>
                        <a:lnTo>
                          <a:pt x="741" y="197"/>
                        </a:lnTo>
                        <a:lnTo>
                          <a:pt x="791" y="200"/>
                        </a:lnTo>
                        <a:lnTo>
                          <a:pt x="741" y="235"/>
                        </a:lnTo>
                        <a:lnTo>
                          <a:pt x="700" y="300"/>
                        </a:lnTo>
                        <a:lnTo>
                          <a:pt x="674" y="391"/>
                        </a:lnTo>
                        <a:lnTo>
                          <a:pt x="656" y="436"/>
                        </a:lnTo>
                        <a:lnTo>
                          <a:pt x="632" y="466"/>
                        </a:lnTo>
                        <a:lnTo>
                          <a:pt x="611" y="482"/>
                        </a:lnTo>
                        <a:lnTo>
                          <a:pt x="586" y="495"/>
                        </a:lnTo>
                        <a:lnTo>
                          <a:pt x="630" y="498"/>
                        </a:lnTo>
                        <a:lnTo>
                          <a:pt x="666" y="492"/>
                        </a:lnTo>
                        <a:lnTo>
                          <a:pt x="704" y="474"/>
                        </a:lnTo>
                        <a:lnTo>
                          <a:pt x="758" y="449"/>
                        </a:lnTo>
                        <a:lnTo>
                          <a:pt x="731" y="490"/>
                        </a:lnTo>
                        <a:lnTo>
                          <a:pt x="703" y="515"/>
                        </a:lnTo>
                        <a:lnTo>
                          <a:pt x="666" y="531"/>
                        </a:lnTo>
                        <a:lnTo>
                          <a:pt x="627" y="543"/>
                        </a:lnTo>
                        <a:lnTo>
                          <a:pt x="595" y="548"/>
                        </a:lnTo>
                        <a:lnTo>
                          <a:pt x="638" y="582"/>
                        </a:lnTo>
                        <a:lnTo>
                          <a:pt x="653" y="606"/>
                        </a:lnTo>
                        <a:lnTo>
                          <a:pt x="664" y="610"/>
                        </a:lnTo>
                        <a:lnTo>
                          <a:pt x="684" y="610"/>
                        </a:lnTo>
                        <a:lnTo>
                          <a:pt x="664" y="616"/>
                        </a:lnTo>
                        <a:lnTo>
                          <a:pt x="642" y="612"/>
                        </a:lnTo>
                        <a:lnTo>
                          <a:pt x="630" y="611"/>
                        </a:lnTo>
                        <a:lnTo>
                          <a:pt x="612" y="611"/>
                        </a:lnTo>
                        <a:lnTo>
                          <a:pt x="584" y="596"/>
                        </a:lnTo>
                        <a:lnTo>
                          <a:pt x="574" y="596"/>
                        </a:lnTo>
                        <a:lnTo>
                          <a:pt x="584" y="613"/>
                        </a:lnTo>
                        <a:lnTo>
                          <a:pt x="607" y="627"/>
                        </a:lnTo>
                        <a:lnTo>
                          <a:pt x="586" y="623"/>
                        </a:lnTo>
                        <a:lnTo>
                          <a:pt x="550" y="611"/>
                        </a:lnTo>
                        <a:lnTo>
                          <a:pt x="482" y="578"/>
                        </a:lnTo>
                        <a:lnTo>
                          <a:pt x="419" y="584"/>
                        </a:lnTo>
                        <a:lnTo>
                          <a:pt x="360" y="582"/>
                        </a:lnTo>
                        <a:lnTo>
                          <a:pt x="347" y="582"/>
                        </a:lnTo>
                        <a:lnTo>
                          <a:pt x="328" y="587"/>
                        </a:lnTo>
                        <a:lnTo>
                          <a:pt x="315" y="585"/>
                        </a:lnTo>
                        <a:lnTo>
                          <a:pt x="303" y="592"/>
                        </a:lnTo>
                        <a:lnTo>
                          <a:pt x="303" y="596"/>
                        </a:lnTo>
                        <a:lnTo>
                          <a:pt x="305" y="601"/>
                        </a:lnTo>
                        <a:lnTo>
                          <a:pt x="296" y="599"/>
                        </a:lnTo>
                        <a:lnTo>
                          <a:pt x="289" y="590"/>
                        </a:lnTo>
                        <a:lnTo>
                          <a:pt x="292" y="578"/>
                        </a:lnTo>
                        <a:lnTo>
                          <a:pt x="314" y="552"/>
                        </a:lnTo>
                        <a:lnTo>
                          <a:pt x="360" y="526"/>
                        </a:lnTo>
                        <a:lnTo>
                          <a:pt x="385" y="509"/>
                        </a:lnTo>
                        <a:lnTo>
                          <a:pt x="305" y="482"/>
                        </a:lnTo>
                        <a:lnTo>
                          <a:pt x="205" y="474"/>
                        </a:lnTo>
                        <a:lnTo>
                          <a:pt x="130" y="490"/>
                        </a:lnTo>
                        <a:lnTo>
                          <a:pt x="76" y="509"/>
                        </a:lnTo>
                        <a:lnTo>
                          <a:pt x="0" y="519"/>
                        </a:lnTo>
                        <a:lnTo>
                          <a:pt x="80" y="501"/>
                        </a:lnTo>
                        <a:lnTo>
                          <a:pt x="72" y="493"/>
                        </a:lnTo>
                        <a:lnTo>
                          <a:pt x="141" y="476"/>
                        </a:lnTo>
                        <a:lnTo>
                          <a:pt x="215" y="450"/>
                        </a:lnTo>
                        <a:lnTo>
                          <a:pt x="318" y="430"/>
                        </a:lnTo>
                        <a:lnTo>
                          <a:pt x="357" y="429"/>
                        </a:lnTo>
                        <a:lnTo>
                          <a:pt x="398" y="437"/>
                        </a:lnTo>
                        <a:lnTo>
                          <a:pt x="446" y="45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4" name="Freeform 357"/>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5" name="Freeform 358"/>
                  <p:cNvSpPr>
                    <a:spLocks/>
                  </p:cNvSpPr>
                  <p:nvPr/>
                </p:nvSpPr>
                <p:spPr bwMode="auto">
                  <a:xfrm>
                    <a:off x="2475" y="3131"/>
                    <a:ext cx="13" cy="12"/>
                  </a:xfrm>
                  <a:custGeom>
                    <a:avLst/>
                    <a:gdLst>
                      <a:gd name="T0" fmla="*/ 1 w 89"/>
                      <a:gd name="T1" fmla="*/ 11 h 67"/>
                      <a:gd name="T2" fmla="*/ 5 w 89"/>
                      <a:gd name="T3" fmla="*/ 9 h 67"/>
                      <a:gd name="T4" fmla="*/ 7 w 89"/>
                      <a:gd name="T5" fmla="*/ 11 h 67"/>
                      <a:gd name="T6" fmla="*/ 7 w 89"/>
                      <a:gd name="T7" fmla="*/ 12 h 67"/>
                      <a:gd name="T8" fmla="*/ 10 w 89"/>
                      <a:gd name="T9" fmla="*/ 12 h 67"/>
                      <a:gd name="T10" fmla="*/ 13 w 89"/>
                      <a:gd name="T11" fmla="*/ 8 h 67"/>
                      <a:gd name="T12" fmla="*/ 12 w 89"/>
                      <a:gd name="T13" fmla="*/ 4 h 67"/>
                      <a:gd name="T14" fmla="*/ 10 w 89"/>
                      <a:gd name="T15" fmla="*/ 1 h 67"/>
                      <a:gd name="T16" fmla="*/ 7 w 89"/>
                      <a:gd name="T17" fmla="*/ 0 h 67"/>
                      <a:gd name="T18" fmla="*/ 3 w 89"/>
                      <a:gd name="T19" fmla="*/ 1 h 67"/>
                      <a:gd name="T20" fmla="*/ 1 w 89"/>
                      <a:gd name="T21" fmla="*/ 4 h 67"/>
                      <a:gd name="T22" fmla="*/ 0 w 89"/>
                      <a:gd name="T23" fmla="*/ 8 h 67"/>
                      <a:gd name="T24" fmla="*/ 0 w 89"/>
                      <a:gd name="T25" fmla="*/ 10 h 67"/>
                      <a:gd name="T26" fmla="*/ 1 w 89"/>
                      <a:gd name="T27" fmla="*/ 11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9"/>
                      <a:gd name="T43" fmla="*/ 0 h 67"/>
                      <a:gd name="T44" fmla="*/ 89 w 89"/>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9" h="67">
                        <a:moveTo>
                          <a:pt x="7" y="59"/>
                        </a:moveTo>
                        <a:lnTo>
                          <a:pt x="34" y="51"/>
                        </a:lnTo>
                        <a:lnTo>
                          <a:pt x="46" y="59"/>
                        </a:lnTo>
                        <a:lnTo>
                          <a:pt x="48" y="67"/>
                        </a:lnTo>
                        <a:lnTo>
                          <a:pt x="71" y="67"/>
                        </a:lnTo>
                        <a:lnTo>
                          <a:pt x="89" y="46"/>
                        </a:lnTo>
                        <a:lnTo>
                          <a:pt x="84" y="24"/>
                        </a:lnTo>
                        <a:lnTo>
                          <a:pt x="68" y="7"/>
                        </a:lnTo>
                        <a:lnTo>
                          <a:pt x="45" y="0"/>
                        </a:lnTo>
                        <a:lnTo>
                          <a:pt x="23" y="5"/>
                        </a:lnTo>
                        <a:lnTo>
                          <a:pt x="5" y="21"/>
                        </a:lnTo>
                        <a:lnTo>
                          <a:pt x="0" y="42"/>
                        </a:lnTo>
                        <a:lnTo>
                          <a:pt x="2" y="57"/>
                        </a:lnTo>
                        <a:lnTo>
                          <a:pt x="7" y="59"/>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6" name="Freeform 359"/>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close/>
                      </a:path>
                    </a:pathLst>
                  </a:custGeom>
                  <a:solidFill>
                    <a:srgbClr val="FFFFFF"/>
                  </a:solidFill>
                  <a:ln w="9525">
                    <a:noFill/>
                    <a:round/>
                    <a:headEnd/>
                    <a:tailEnd/>
                  </a:ln>
                </p:spPr>
                <p:txBody>
                  <a:bodyPr/>
                  <a:lstStyle/>
                  <a:p>
                    <a:endParaRPr lang="de-DE">
                      <a:solidFill>
                        <a:prstClr val="black"/>
                      </a:solidFill>
                      <a:latin typeface="Calibri"/>
                    </a:endParaRPr>
                  </a:p>
                </p:txBody>
              </p:sp>
              <p:sp>
                <p:nvSpPr>
                  <p:cNvPr id="44187" name="Freeform 360"/>
                  <p:cNvSpPr>
                    <a:spLocks/>
                  </p:cNvSpPr>
                  <p:nvPr/>
                </p:nvSpPr>
                <p:spPr bwMode="auto">
                  <a:xfrm>
                    <a:off x="2433" y="3278"/>
                    <a:ext cx="34" cy="24"/>
                  </a:xfrm>
                  <a:custGeom>
                    <a:avLst/>
                    <a:gdLst>
                      <a:gd name="T0" fmla="*/ 34 w 239"/>
                      <a:gd name="T1" fmla="*/ 1 h 149"/>
                      <a:gd name="T2" fmla="*/ 26 w 239"/>
                      <a:gd name="T3" fmla="*/ 12 h 149"/>
                      <a:gd name="T4" fmla="*/ 23 w 239"/>
                      <a:gd name="T5" fmla="*/ 15 h 149"/>
                      <a:gd name="T6" fmla="*/ 19 w 239"/>
                      <a:gd name="T7" fmla="*/ 18 h 149"/>
                      <a:gd name="T8" fmla="*/ 13 w 239"/>
                      <a:gd name="T9" fmla="*/ 21 h 149"/>
                      <a:gd name="T10" fmla="*/ 11 w 239"/>
                      <a:gd name="T11" fmla="*/ 22 h 149"/>
                      <a:gd name="T12" fmla="*/ 7 w 239"/>
                      <a:gd name="T13" fmla="*/ 18 h 149"/>
                      <a:gd name="T14" fmla="*/ 3 w 239"/>
                      <a:gd name="T15" fmla="*/ 20 h 149"/>
                      <a:gd name="T16" fmla="*/ 1 w 239"/>
                      <a:gd name="T17" fmla="*/ 24 h 149"/>
                      <a:gd name="T18" fmla="*/ 0 w 239"/>
                      <a:gd name="T19" fmla="*/ 22 h 149"/>
                      <a:gd name="T20" fmla="*/ 0 w 239"/>
                      <a:gd name="T21" fmla="*/ 18 h 149"/>
                      <a:gd name="T22" fmla="*/ 2 w 239"/>
                      <a:gd name="T23" fmla="*/ 15 h 149"/>
                      <a:gd name="T24" fmla="*/ 6 w 239"/>
                      <a:gd name="T25" fmla="*/ 15 h 149"/>
                      <a:gd name="T26" fmla="*/ 9 w 239"/>
                      <a:gd name="T27" fmla="*/ 15 h 149"/>
                      <a:gd name="T28" fmla="*/ 11 w 239"/>
                      <a:gd name="T29" fmla="*/ 17 h 149"/>
                      <a:gd name="T30" fmla="*/ 12 w 239"/>
                      <a:gd name="T31" fmla="*/ 16 h 149"/>
                      <a:gd name="T32" fmla="*/ 16 w 239"/>
                      <a:gd name="T33" fmla="*/ 15 h 149"/>
                      <a:gd name="T34" fmla="*/ 22 w 239"/>
                      <a:gd name="T35" fmla="*/ 11 h 149"/>
                      <a:gd name="T36" fmla="*/ 25 w 239"/>
                      <a:gd name="T37" fmla="*/ 7 h 149"/>
                      <a:gd name="T38" fmla="*/ 29 w 239"/>
                      <a:gd name="T39" fmla="*/ 2 h 149"/>
                      <a:gd name="T40" fmla="*/ 32 w 239"/>
                      <a:gd name="T41" fmla="*/ 0 h 149"/>
                      <a:gd name="T42" fmla="*/ 34 w 239"/>
                      <a:gd name="T43" fmla="*/ 1 h 1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9"/>
                      <a:gd name="T67" fmla="*/ 0 h 149"/>
                      <a:gd name="T68" fmla="*/ 239 w 239"/>
                      <a:gd name="T69" fmla="*/ 149 h 1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9" h="149">
                        <a:moveTo>
                          <a:pt x="239" y="5"/>
                        </a:moveTo>
                        <a:lnTo>
                          <a:pt x="181" y="72"/>
                        </a:lnTo>
                        <a:lnTo>
                          <a:pt x="160" y="91"/>
                        </a:lnTo>
                        <a:lnTo>
                          <a:pt x="133" y="114"/>
                        </a:lnTo>
                        <a:lnTo>
                          <a:pt x="93" y="128"/>
                        </a:lnTo>
                        <a:lnTo>
                          <a:pt x="76" y="135"/>
                        </a:lnTo>
                        <a:lnTo>
                          <a:pt x="50" y="112"/>
                        </a:lnTo>
                        <a:lnTo>
                          <a:pt x="18" y="123"/>
                        </a:lnTo>
                        <a:lnTo>
                          <a:pt x="8" y="149"/>
                        </a:lnTo>
                        <a:lnTo>
                          <a:pt x="0" y="136"/>
                        </a:lnTo>
                        <a:lnTo>
                          <a:pt x="1" y="112"/>
                        </a:lnTo>
                        <a:lnTo>
                          <a:pt x="14" y="96"/>
                        </a:lnTo>
                        <a:lnTo>
                          <a:pt x="44" y="91"/>
                        </a:lnTo>
                        <a:lnTo>
                          <a:pt x="61" y="96"/>
                        </a:lnTo>
                        <a:lnTo>
                          <a:pt x="76" y="108"/>
                        </a:lnTo>
                        <a:lnTo>
                          <a:pt x="86" y="102"/>
                        </a:lnTo>
                        <a:lnTo>
                          <a:pt x="109" y="96"/>
                        </a:lnTo>
                        <a:lnTo>
                          <a:pt x="156" y="67"/>
                        </a:lnTo>
                        <a:lnTo>
                          <a:pt x="176" y="46"/>
                        </a:lnTo>
                        <a:lnTo>
                          <a:pt x="204" y="13"/>
                        </a:lnTo>
                        <a:lnTo>
                          <a:pt x="225" y="0"/>
                        </a:lnTo>
                        <a:lnTo>
                          <a:pt x="239" y="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88" name="Freeform 361"/>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89" name="Freeform 362"/>
                  <p:cNvSpPr>
                    <a:spLocks/>
                  </p:cNvSpPr>
                  <p:nvPr/>
                </p:nvSpPr>
                <p:spPr bwMode="auto">
                  <a:xfrm>
                    <a:off x="2537" y="3151"/>
                    <a:ext cx="35" cy="50"/>
                  </a:xfrm>
                  <a:custGeom>
                    <a:avLst/>
                    <a:gdLst>
                      <a:gd name="T0" fmla="*/ 5 w 250"/>
                      <a:gd name="T1" fmla="*/ 36 h 299"/>
                      <a:gd name="T2" fmla="*/ 1 w 250"/>
                      <a:gd name="T3" fmla="*/ 27 h 299"/>
                      <a:gd name="T4" fmla="*/ 0 w 250"/>
                      <a:gd name="T5" fmla="*/ 18 h 299"/>
                      <a:gd name="T6" fmla="*/ 2 w 250"/>
                      <a:gd name="T7" fmla="*/ 10 h 299"/>
                      <a:gd name="T8" fmla="*/ 5 w 250"/>
                      <a:gd name="T9" fmla="*/ 7 h 299"/>
                      <a:gd name="T10" fmla="*/ 16 w 250"/>
                      <a:gd name="T11" fmla="*/ 0 h 299"/>
                      <a:gd name="T12" fmla="*/ 22 w 250"/>
                      <a:gd name="T13" fmla="*/ 1 h 299"/>
                      <a:gd name="T14" fmla="*/ 26 w 250"/>
                      <a:gd name="T15" fmla="*/ 3 h 299"/>
                      <a:gd name="T16" fmla="*/ 30 w 250"/>
                      <a:gd name="T17" fmla="*/ 9 h 299"/>
                      <a:gd name="T18" fmla="*/ 33 w 250"/>
                      <a:gd name="T19" fmla="*/ 18 h 299"/>
                      <a:gd name="T20" fmla="*/ 35 w 250"/>
                      <a:gd name="T21" fmla="*/ 25 h 299"/>
                      <a:gd name="T22" fmla="*/ 35 w 250"/>
                      <a:gd name="T23" fmla="*/ 29 h 299"/>
                      <a:gd name="T24" fmla="*/ 34 w 250"/>
                      <a:gd name="T25" fmla="*/ 36 h 299"/>
                      <a:gd name="T26" fmla="*/ 32 w 250"/>
                      <a:gd name="T27" fmla="*/ 42 h 299"/>
                      <a:gd name="T28" fmla="*/ 27 w 250"/>
                      <a:gd name="T29" fmla="*/ 48 h 299"/>
                      <a:gd name="T30" fmla="*/ 22 w 250"/>
                      <a:gd name="T31" fmla="*/ 50 h 299"/>
                      <a:gd name="T32" fmla="*/ 14 w 250"/>
                      <a:gd name="T33" fmla="*/ 49 h 299"/>
                      <a:gd name="T34" fmla="*/ 10 w 250"/>
                      <a:gd name="T35" fmla="*/ 43 h 299"/>
                      <a:gd name="T36" fmla="*/ 7 w 250"/>
                      <a:gd name="T37" fmla="*/ 39 h 299"/>
                      <a:gd name="T38" fmla="*/ 5 w 250"/>
                      <a:gd name="T39" fmla="*/ 36 h 29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50"/>
                      <a:gd name="T61" fmla="*/ 0 h 299"/>
                      <a:gd name="T62" fmla="*/ 250 w 250"/>
                      <a:gd name="T63" fmla="*/ 299 h 29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50" h="299">
                        <a:moveTo>
                          <a:pt x="33" y="215"/>
                        </a:moveTo>
                        <a:lnTo>
                          <a:pt x="6" y="162"/>
                        </a:lnTo>
                        <a:lnTo>
                          <a:pt x="0" y="106"/>
                        </a:lnTo>
                        <a:lnTo>
                          <a:pt x="11" y="60"/>
                        </a:lnTo>
                        <a:lnTo>
                          <a:pt x="33" y="39"/>
                        </a:lnTo>
                        <a:lnTo>
                          <a:pt x="111" y="0"/>
                        </a:lnTo>
                        <a:lnTo>
                          <a:pt x="154" y="4"/>
                        </a:lnTo>
                        <a:lnTo>
                          <a:pt x="185" y="17"/>
                        </a:lnTo>
                        <a:lnTo>
                          <a:pt x="217" y="56"/>
                        </a:lnTo>
                        <a:lnTo>
                          <a:pt x="238" y="106"/>
                        </a:lnTo>
                        <a:lnTo>
                          <a:pt x="250" y="148"/>
                        </a:lnTo>
                        <a:lnTo>
                          <a:pt x="250" y="172"/>
                        </a:lnTo>
                        <a:lnTo>
                          <a:pt x="244" y="215"/>
                        </a:lnTo>
                        <a:lnTo>
                          <a:pt x="231" y="253"/>
                        </a:lnTo>
                        <a:lnTo>
                          <a:pt x="193" y="286"/>
                        </a:lnTo>
                        <a:lnTo>
                          <a:pt x="154" y="299"/>
                        </a:lnTo>
                        <a:lnTo>
                          <a:pt x="103" y="292"/>
                        </a:lnTo>
                        <a:lnTo>
                          <a:pt x="73" y="259"/>
                        </a:lnTo>
                        <a:lnTo>
                          <a:pt x="48" y="235"/>
                        </a:lnTo>
                        <a:lnTo>
                          <a:pt x="33" y="21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0" name="Freeform 363"/>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close/>
                      </a:path>
                    </a:pathLst>
                  </a:custGeom>
                  <a:solidFill>
                    <a:srgbClr val="C2C2C2"/>
                  </a:solidFill>
                  <a:ln w="9525">
                    <a:noFill/>
                    <a:round/>
                    <a:headEnd/>
                    <a:tailEnd/>
                  </a:ln>
                </p:spPr>
                <p:txBody>
                  <a:bodyPr/>
                  <a:lstStyle/>
                  <a:p>
                    <a:endParaRPr lang="de-DE">
                      <a:solidFill>
                        <a:prstClr val="black"/>
                      </a:solidFill>
                      <a:latin typeface="Calibri"/>
                    </a:endParaRPr>
                  </a:p>
                </p:txBody>
              </p:sp>
              <p:sp>
                <p:nvSpPr>
                  <p:cNvPr id="44191" name="Freeform 364"/>
                  <p:cNvSpPr>
                    <a:spLocks/>
                  </p:cNvSpPr>
                  <p:nvPr/>
                </p:nvSpPr>
                <p:spPr bwMode="auto">
                  <a:xfrm>
                    <a:off x="2405" y="3165"/>
                    <a:ext cx="160" cy="153"/>
                  </a:xfrm>
                  <a:custGeom>
                    <a:avLst/>
                    <a:gdLst>
                      <a:gd name="T0" fmla="*/ 6 w 1120"/>
                      <a:gd name="T1" fmla="*/ 111 h 917"/>
                      <a:gd name="T2" fmla="*/ 18 w 1120"/>
                      <a:gd name="T3" fmla="*/ 109 h 917"/>
                      <a:gd name="T4" fmla="*/ 47 w 1120"/>
                      <a:gd name="T5" fmla="*/ 98 h 917"/>
                      <a:gd name="T6" fmla="*/ 79 w 1120"/>
                      <a:gd name="T7" fmla="*/ 78 h 917"/>
                      <a:gd name="T8" fmla="*/ 105 w 1120"/>
                      <a:gd name="T9" fmla="*/ 56 h 917"/>
                      <a:gd name="T10" fmla="*/ 132 w 1120"/>
                      <a:gd name="T11" fmla="*/ 26 h 917"/>
                      <a:gd name="T12" fmla="*/ 143 w 1120"/>
                      <a:gd name="T13" fmla="*/ 14 h 917"/>
                      <a:gd name="T14" fmla="*/ 143 w 1120"/>
                      <a:gd name="T15" fmla="*/ 4 h 917"/>
                      <a:gd name="T16" fmla="*/ 153 w 1120"/>
                      <a:gd name="T17" fmla="*/ 0 h 917"/>
                      <a:gd name="T18" fmla="*/ 160 w 1120"/>
                      <a:gd name="T19" fmla="*/ 14 h 917"/>
                      <a:gd name="T20" fmla="*/ 159 w 1120"/>
                      <a:gd name="T21" fmla="*/ 22 h 917"/>
                      <a:gd name="T22" fmla="*/ 154 w 1120"/>
                      <a:gd name="T23" fmla="*/ 26 h 917"/>
                      <a:gd name="T24" fmla="*/ 149 w 1120"/>
                      <a:gd name="T25" fmla="*/ 21 h 917"/>
                      <a:gd name="T26" fmla="*/ 121 w 1120"/>
                      <a:gd name="T27" fmla="*/ 73 h 917"/>
                      <a:gd name="T28" fmla="*/ 98 w 1120"/>
                      <a:gd name="T29" fmla="*/ 107 h 917"/>
                      <a:gd name="T30" fmla="*/ 74 w 1120"/>
                      <a:gd name="T31" fmla="*/ 133 h 917"/>
                      <a:gd name="T32" fmla="*/ 53 w 1120"/>
                      <a:gd name="T33" fmla="*/ 150 h 917"/>
                      <a:gd name="T34" fmla="*/ 37 w 1120"/>
                      <a:gd name="T35" fmla="*/ 153 h 917"/>
                      <a:gd name="T36" fmla="*/ 37 w 1120"/>
                      <a:gd name="T37" fmla="*/ 146 h 917"/>
                      <a:gd name="T38" fmla="*/ 39 w 1120"/>
                      <a:gd name="T39" fmla="*/ 143 h 917"/>
                      <a:gd name="T40" fmla="*/ 47 w 1120"/>
                      <a:gd name="T41" fmla="*/ 140 h 917"/>
                      <a:gd name="T42" fmla="*/ 61 w 1120"/>
                      <a:gd name="T43" fmla="*/ 131 h 917"/>
                      <a:gd name="T44" fmla="*/ 79 w 1120"/>
                      <a:gd name="T45" fmla="*/ 114 h 917"/>
                      <a:gd name="T46" fmla="*/ 101 w 1120"/>
                      <a:gd name="T47" fmla="*/ 87 h 917"/>
                      <a:gd name="T48" fmla="*/ 113 w 1120"/>
                      <a:gd name="T49" fmla="*/ 67 h 917"/>
                      <a:gd name="T50" fmla="*/ 114 w 1120"/>
                      <a:gd name="T51" fmla="*/ 59 h 917"/>
                      <a:gd name="T52" fmla="*/ 79 w 1120"/>
                      <a:gd name="T53" fmla="*/ 92 h 917"/>
                      <a:gd name="T54" fmla="*/ 58 w 1120"/>
                      <a:gd name="T55" fmla="*/ 107 h 917"/>
                      <a:gd name="T56" fmla="*/ 31 w 1120"/>
                      <a:gd name="T57" fmla="*/ 119 h 917"/>
                      <a:gd name="T58" fmla="*/ 12 w 1120"/>
                      <a:gd name="T59" fmla="*/ 122 h 917"/>
                      <a:gd name="T60" fmla="*/ 2 w 1120"/>
                      <a:gd name="T61" fmla="*/ 118 h 917"/>
                      <a:gd name="T62" fmla="*/ 3 w 1120"/>
                      <a:gd name="T63" fmla="*/ 113 h 9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20"/>
                      <a:gd name="T97" fmla="*/ 0 h 917"/>
                      <a:gd name="T98" fmla="*/ 1120 w 1120"/>
                      <a:gd name="T99" fmla="*/ 917 h 9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20" h="917">
                        <a:moveTo>
                          <a:pt x="18" y="676"/>
                        </a:moveTo>
                        <a:lnTo>
                          <a:pt x="39" y="664"/>
                        </a:lnTo>
                        <a:lnTo>
                          <a:pt x="81" y="657"/>
                        </a:lnTo>
                        <a:lnTo>
                          <a:pt x="128" y="654"/>
                        </a:lnTo>
                        <a:lnTo>
                          <a:pt x="238" y="629"/>
                        </a:lnTo>
                        <a:lnTo>
                          <a:pt x="327" y="590"/>
                        </a:lnTo>
                        <a:lnTo>
                          <a:pt x="441" y="535"/>
                        </a:lnTo>
                        <a:lnTo>
                          <a:pt x="551" y="469"/>
                        </a:lnTo>
                        <a:lnTo>
                          <a:pt x="639" y="404"/>
                        </a:lnTo>
                        <a:lnTo>
                          <a:pt x="735" y="333"/>
                        </a:lnTo>
                        <a:lnTo>
                          <a:pt x="836" y="242"/>
                        </a:lnTo>
                        <a:lnTo>
                          <a:pt x="923" y="154"/>
                        </a:lnTo>
                        <a:lnTo>
                          <a:pt x="971" y="115"/>
                        </a:lnTo>
                        <a:lnTo>
                          <a:pt x="1002" y="81"/>
                        </a:lnTo>
                        <a:lnTo>
                          <a:pt x="998" y="46"/>
                        </a:lnTo>
                        <a:lnTo>
                          <a:pt x="1002" y="21"/>
                        </a:lnTo>
                        <a:lnTo>
                          <a:pt x="1041" y="0"/>
                        </a:lnTo>
                        <a:lnTo>
                          <a:pt x="1073" y="0"/>
                        </a:lnTo>
                        <a:lnTo>
                          <a:pt x="1094" y="21"/>
                        </a:lnTo>
                        <a:lnTo>
                          <a:pt x="1120" y="81"/>
                        </a:lnTo>
                        <a:lnTo>
                          <a:pt x="1120" y="108"/>
                        </a:lnTo>
                        <a:lnTo>
                          <a:pt x="1116" y="129"/>
                        </a:lnTo>
                        <a:lnTo>
                          <a:pt x="1099" y="144"/>
                        </a:lnTo>
                        <a:lnTo>
                          <a:pt x="1077" y="153"/>
                        </a:lnTo>
                        <a:lnTo>
                          <a:pt x="1056" y="138"/>
                        </a:lnTo>
                        <a:lnTo>
                          <a:pt x="1041" y="126"/>
                        </a:lnTo>
                        <a:lnTo>
                          <a:pt x="952" y="266"/>
                        </a:lnTo>
                        <a:lnTo>
                          <a:pt x="846" y="436"/>
                        </a:lnTo>
                        <a:lnTo>
                          <a:pt x="760" y="549"/>
                        </a:lnTo>
                        <a:lnTo>
                          <a:pt x="685" y="640"/>
                        </a:lnTo>
                        <a:lnTo>
                          <a:pt x="596" y="731"/>
                        </a:lnTo>
                        <a:lnTo>
                          <a:pt x="518" y="799"/>
                        </a:lnTo>
                        <a:lnTo>
                          <a:pt x="459" y="845"/>
                        </a:lnTo>
                        <a:lnTo>
                          <a:pt x="370" y="897"/>
                        </a:lnTo>
                        <a:lnTo>
                          <a:pt x="313" y="917"/>
                        </a:lnTo>
                        <a:lnTo>
                          <a:pt x="262" y="917"/>
                        </a:lnTo>
                        <a:lnTo>
                          <a:pt x="255" y="897"/>
                        </a:lnTo>
                        <a:lnTo>
                          <a:pt x="262" y="877"/>
                        </a:lnTo>
                        <a:lnTo>
                          <a:pt x="270" y="860"/>
                        </a:lnTo>
                        <a:lnTo>
                          <a:pt x="275" y="857"/>
                        </a:lnTo>
                        <a:lnTo>
                          <a:pt x="291" y="845"/>
                        </a:lnTo>
                        <a:lnTo>
                          <a:pt x="327" y="841"/>
                        </a:lnTo>
                        <a:lnTo>
                          <a:pt x="370" y="818"/>
                        </a:lnTo>
                        <a:lnTo>
                          <a:pt x="424" y="788"/>
                        </a:lnTo>
                        <a:lnTo>
                          <a:pt x="480" y="748"/>
                        </a:lnTo>
                        <a:lnTo>
                          <a:pt x="551" y="685"/>
                        </a:lnTo>
                        <a:lnTo>
                          <a:pt x="639" y="590"/>
                        </a:lnTo>
                        <a:lnTo>
                          <a:pt x="710" y="519"/>
                        </a:lnTo>
                        <a:lnTo>
                          <a:pt x="756" y="456"/>
                        </a:lnTo>
                        <a:lnTo>
                          <a:pt x="792" y="404"/>
                        </a:lnTo>
                        <a:lnTo>
                          <a:pt x="817" y="373"/>
                        </a:lnTo>
                        <a:lnTo>
                          <a:pt x="798" y="354"/>
                        </a:lnTo>
                        <a:lnTo>
                          <a:pt x="639" y="494"/>
                        </a:lnTo>
                        <a:lnTo>
                          <a:pt x="556" y="549"/>
                        </a:lnTo>
                        <a:lnTo>
                          <a:pt x="480" y="597"/>
                        </a:lnTo>
                        <a:lnTo>
                          <a:pt x="406" y="640"/>
                        </a:lnTo>
                        <a:lnTo>
                          <a:pt x="280" y="697"/>
                        </a:lnTo>
                        <a:lnTo>
                          <a:pt x="216" y="714"/>
                        </a:lnTo>
                        <a:lnTo>
                          <a:pt x="128" y="731"/>
                        </a:lnTo>
                        <a:lnTo>
                          <a:pt x="81" y="731"/>
                        </a:lnTo>
                        <a:lnTo>
                          <a:pt x="33" y="728"/>
                        </a:lnTo>
                        <a:lnTo>
                          <a:pt x="12" y="710"/>
                        </a:lnTo>
                        <a:lnTo>
                          <a:pt x="0" y="689"/>
                        </a:lnTo>
                        <a:lnTo>
                          <a:pt x="18" y="676"/>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2" name="Freeform 365"/>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C2C2C2"/>
                    </a:solidFill>
                    <a:round/>
                    <a:headEnd/>
                    <a:tailEnd/>
                  </a:ln>
                </p:spPr>
                <p:txBody>
                  <a:bodyPr/>
                  <a:lstStyle/>
                  <a:p>
                    <a:endParaRPr lang="de-DE">
                      <a:solidFill>
                        <a:prstClr val="black"/>
                      </a:solidFill>
                      <a:latin typeface="Calibri"/>
                    </a:endParaRPr>
                  </a:p>
                </p:txBody>
              </p:sp>
              <p:sp>
                <p:nvSpPr>
                  <p:cNvPr id="44193" name="Freeform 366"/>
                  <p:cNvSpPr>
                    <a:spLocks/>
                  </p:cNvSpPr>
                  <p:nvPr/>
                </p:nvSpPr>
                <p:spPr bwMode="auto">
                  <a:xfrm>
                    <a:off x="2416" y="3165"/>
                    <a:ext cx="149" cy="153"/>
                  </a:xfrm>
                  <a:custGeom>
                    <a:avLst/>
                    <a:gdLst>
                      <a:gd name="T0" fmla="*/ 0 w 1039"/>
                      <a:gd name="T1" fmla="*/ 110 h 917"/>
                      <a:gd name="T2" fmla="*/ 7 w 1039"/>
                      <a:gd name="T3" fmla="*/ 109 h 917"/>
                      <a:gd name="T4" fmla="*/ 23 w 1039"/>
                      <a:gd name="T5" fmla="*/ 105 h 917"/>
                      <a:gd name="T6" fmla="*/ 35 w 1039"/>
                      <a:gd name="T7" fmla="*/ 98 h 917"/>
                      <a:gd name="T8" fmla="*/ 52 w 1039"/>
                      <a:gd name="T9" fmla="*/ 89 h 917"/>
                      <a:gd name="T10" fmla="*/ 67 w 1039"/>
                      <a:gd name="T11" fmla="*/ 78 h 917"/>
                      <a:gd name="T12" fmla="*/ 80 w 1039"/>
                      <a:gd name="T13" fmla="*/ 67 h 917"/>
                      <a:gd name="T14" fmla="*/ 94 w 1039"/>
                      <a:gd name="T15" fmla="*/ 56 h 917"/>
                      <a:gd name="T16" fmla="*/ 108 w 1039"/>
                      <a:gd name="T17" fmla="*/ 40 h 917"/>
                      <a:gd name="T18" fmla="*/ 121 w 1039"/>
                      <a:gd name="T19" fmla="*/ 26 h 917"/>
                      <a:gd name="T20" fmla="*/ 128 w 1039"/>
                      <a:gd name="T21" fmla="*/ 19 h 917"/>
                      <a:gd name="T22" fmla="*/ 132 w 1039"/>
                      <a:gd name="T23" fmla="*/ 14 h 917"/>
                      <a:gd name="T24" fmla="*/ 132 w 1039"/>
                      <a:gd name="T25" fmla="*/ 8 h 917"/>
                      <a:gd name="T26" fmla="*/ 132 w 1039"/>
                      <a:gd name="T27" fmla="*/ 4 h 917"/>
                      <a:gd name="T28" fmla="*/ 138 w 1039"/>
                      <a:gd name="T29" fmla="*/ 0 h 917"/>
                      <a:gd name="T30" fmla="*/ 142 w 1039"/>
                      <a:gd name="T31" fmla="*/ 0 h 917"/>
                      <a:gd name="T32" fmla="*/ 145 w 1039"/>
                      <a:gd name="T33" fmla="*/ 4 h 917"/>
                      <a:gd name="T34" fmla="*/ 149 w 1039"/>
                      <a:gd name="T35" fmla="*/ 14 h 917"/>
                      <a:gd name="T36" fmla="*/ 149 w 1039"/>
                      <a:gd name="T37" fmla="*/ 18 h 917"/>
                      <a:gd name="T38" fmla="*/ 148 w 1039"/>
                      <a:gd name="T39" fmla="*/ 22 h 917"/>
                      <a:gd name="T40" fmla="*/ 146 w 1039"/>
                      <a:gd name="T41" fmla="*/ 24 h 917"/>
                      <a:gd name="T42" fmla="*/ 143 w 1039"/>
                      <a:gd name="T43" fmla="*/ 26 h 917"/>
                      <a:gd name="T44" fmla="*/ 140 w 1039"/>
                      <a:gd name="T45" fmla="*/ 23 h 917"/>
                      <a:gd name="T46" fmla="*/ 138 w 1039"/>
                      <a:gd name="T47" fmla="*/ 21 h 917"/>
                      <a:gd name="T48" fmla="*/ 125 w 1039"/>
                      <a:gd name="T49" fmla="*/ 44 h 917"/>
                      <a:gd name="T50" fmla="*/ 110 w 1039"/>
                      <a:gd name="T51" fmla="*/ 73 h 917"/>
                      <a:gd name="T52" fmla="*/ 97 w 1039"/>
                      <a:gd name="T53" fmla="*/ 92 h 917"/>
                      <a:gd name="T54" fmla="*/ 87 w 1039"/>
                      <a:gd name="T55" fmla="*/ 107 h 917"/>
                      <a:gd name="T56" fmla="*/ 74 w 1039"/>
                      <a:gd name="T57" fmla="*/ 122 h 917"/>
                      <a:gd name="T58" fmla="*/ 63 w 1039"/>
                      <a:gd name="T59" fmla="*/ 133 h 917"/>
                      <a:gd name="T60" fmla="*/ 54 w 1039"/>
                      <a:gd name="T61" fmla="*/ 141 h 917"/>
                      <a:gd name="T62" fmla="*/ 41 w 1039"/>
                      <a:gd name="T63" fmla="*/ 150 h 917"/>
                      <a:gd name="T64" fmla="*/ 33 w 1039"/>
                      <a:gd name="T65" fmla="*/ 153 h 9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9"/>
                      <a:gd name="T100" fmla="*/ 0 h 917"/>
                      <a:gd name="T101" fmla="*/ 1039 w 1039"/>
                      <a:gd name="T102" fmla="*/ 917 h 9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9" h="917">
                        <a:moveTo>
                          <a:pt x="0" y="657"/>
                        </a:moveTo>
                        <a:lnTo>
                          <a:pt x="47" y="654"/>
                        </a:lnTo>
                        <a:lnTo>
                          <a:pt x="157" y="629"/>
                        </a:lnTo>
                        <a:lnTo>
                          <a:pt x="246" y="590"/>
                        </a:lnTo>
                        <a:lnTo>
                          <a:pt x="360" y="535"/>
                        </a:lnTo>
                        <a:lnTo>
                          <a:pt x="470" y="469"/>
                        </a:lnTo>
                        <a:lnTo>
                          <a:pt x="558" y="404"/>
                        </a:lnTo>
                        <a:lnTo>
                          <a:pt x="654" y="333"/>
                        </a:lnTo>
                        <a:lnTo>
                          <a:pt x="755" y="242"/>
                        </a:lnTo>
                        <a:lnTo>
                          <a:pt x="842" y="154"/>
                        </a:lnTo>
                        <a:lnTo>
                          <a:pt x="890" y="115"/>
                        </a:lnTo>
                        <a:lnTo>
                          <a:pt x="921" y="81"/>
                        </a:lnTo>
                        <a:lnTo>
                          <a:pt x="917" y="46"/>
                        </a:lnTo>
                        <a:lnTo>
                          <a:pt x="921" y="21"/>
                        </a:lnTo>
                        <a:lnTo>
                          <a:pt x="960" y="0"/>
                        </a:lnTo>
                        <a:lnTo>
                          <a:pt x="992" y="0"/>
                        </a:lnTo>
                        <a:lnTo>
                          <a:pt x="1013" y="21"/>
                        </a:lnTo>
                        <a:lnTo>
                          <a:pt x="1039" y="81"/>
                        </a:lnTo>
                        <a:lnTo>
                          <a:pt x="1039" y="108"/>
                        </a:lnTo>
                        <a:lnTo>
                          <a:pt x="1035" y="129"/>
                        </a:lnTo>
                        <a:lnTo>
                          <a:pt x="1018" y="144"/>
                        </a:lnTo>
                        <a:lnTo>
                          <a:pt x="996" y="153"/>
                        </a:lnTo>
                        <a:lnTo>
                          <a:pt x="975" y="138"/>
                        </a:lnTo>
                        <a:lnTo>
                          <a:pt x="960" y="126"/>
                        </a:lnTo>
                        <a:lnTo>
                          <a:pt x="871" y="266"/>
                        </a:lnTo>
                        <a:lnTo>
                          <a:pt x="765" y="436"/>
                        </a:lnTo>
                        <a:lnTo>
                          <a:pt x="679" y="549"/>
                        </a:lnTo>
                        <a:lnTo>
                          <a:pt x="604" y="640"/>
                        </a:lnTo>
                        <a:lnTo>
                          <a:pt x="515" y="731"/>
                        </a:lnTo>
                        <a:lnTo>
                          <a:pt x="437" y="799"/>
                        </a:lnTo>
                        <a:lnTo>
                          <a:pt x="378" y="845"/>
                        </a:lnTo>
                        <a:lnTo>
                          <a:pt x="289" y="897"/>
                        </a:lnTo>
                        <a:lnTo>
                          <a:pt x="232" y="917"/>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4" name="Freeform 367"/>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sp>
                <p:nvSpPr>
                  <p:cNvPr id="44195" name="Freeform 368"/>
                  <p:cNvSpPr>
                    <a:spLocks/>
                  </p:cNvSpPr>
                  <p:nvPr/>
                </p:nvSpPr>
                <p:spPr bwMode="auto">
                  <a:xfrm>
                    <a:off x="2405" y="3224"/>
                    <a:ext cx="117" cy="77"/>
                  </a:xfrm>
                  <a:custGeom>
                    <a:avLst/>
                    <a:gdLst>
                      <a:gd name="T0" fmla="*/ 53 w 817"/>
                      <a:gd name="T1" fmla="*/ 77 h 464"/>
                      <a:gd name="T2" fmla="*/ 61 w 817"/>
                      <a:gd name="T3" fmla="*/ 72 h 464"/>
                      <a:gd name="T4" fmla="*/ 69 w 817"/>
                      <a:gd name="T5" fmla="*/ 65 h 464"/>
                      <a:gd name="T6" fmla="*/ 79 w 817"/>
                      <a:gd name="T7" fmla="*/ 55 h 464"/>
                      <a:gd name="T8" fmla="*/ 92 w 817"/>
                      <a:gd name="T9" fmla="*/ 39 h 464"/>
                      <a:gd name="T10" fmla="*/ 102 w 817"/>
                      <a:gd name="T11" fmla="*/ 27 h 464"/>
                      <a:gd name="T12" fmla="*/ 108 w 817"/>
                      <a:gd name="T13" fmla="*/ 17 h 464"/>
                      <a:gd name="T14" fmla="*/ 113 w 817"/>
                      <a:gd name="T15" fmla="*/ 8 h 464"/>
                      <a:gd name="T16" fmla="*/ 117 w 817"/>
                      <a:gd name="T17" fmla="*/ 3 h 464"/>
                      <a:gd name="T18" fmla="*/ 114 w 817"/>
                      <a:gd name="T19" fmla="*/ 0 h 464"/>
                      <a:gd name="T20" fmla="*/ 92 w 817"/>
                      <a:gd name="T21" fmla="*/ 23 h 464"/>
                      <a:gd name="T22" fmla="*/ 80 w 817"/>
                      <a:gd name="T23" fmla="*/ 32 h 464"/>
                      <a:gd name="T24" fmla="*/ 69 w 817"/>
                      <a:gd name="T25" fmla="*/ 40 h 464"/>
                      <a:gd name="T26" fmla="*/ 58 w 817"/>
                      <a:gd name="T27" fmla="*/ 47 h 464"/>
                      <a:gd name="T28" fmla="*/ 40 w 817"/>
                      <a:gd name="T29" fmla="*/ 57 h 464"/>
                      <a:gd name="T30" fmla="*/ 31 w 817"/>
                      <a:gd name="T31" fmla="*/ 60 h 464"/>
                      <a:gd name="T32" fmla="*/ 18 w 817"/>
                      <a:gd name="T33" fmla="*/ 63 h 464"/>
                      <a:gd name="T34" fmla="*/ 12 w 817"/>
                      <a:gd name="T35" fmla="*/ 63 h 464"/>
                      <a:gd name="T36" fmla="*/ 5 w 817"/>
                      <a:gd name="T37" fmla="*/ 62 h 464"/>
                      <a:gd name="T38" fmla="*/ 2 w 817"/>
                      <a:gd name="T39" fmla="*/ 59 h 464"/>
                      <a:gd name="T40" fmla="*/ 0 w 817"/>
                      <a:gd name="T41" fmla="*/ 56 h 46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17"/>
                      <a:gd name="T64" fmla="*/ 0 h 464"/>
                      <a:gd name="T65" fmla="*/ 817 w 817"/>
                      <a:gd name="T66" fmla="*/ 464 h 46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17" h="464">
                        <a:moveTo>
                          <a:pt x="370" y="464"/>
                        </a:moveTo>
                        <a:lnTo>
                          <a:pt x="424" y="434"/>
                        </a:lnTo>
                        <a:lnTo>
                          <a:pt x="480" y="394"/>
                        </a:lnTo>
                        <a:lnTo>
                          <a:pt x="551" y="331"/>
                        </a:lnTo>
                        <a:lnTo>
                          <a:pt x="639" y="236"/>
                        </a:lnTo>
                        <a:lnTo>
                          <a:pt x="710" y="165"/>
                        </a:lnTo>
                        <a:lnTo>
                          <a:pt x="756" y="102"/>
                        </a:lnTo>
                        <a:lnTo>
                          <a:pt x="792" y="50"/>
                        </a:lnTo>
                        <a:lnTo>
                          <a:pt x="817" y="19"/>
                        </a:lnTo>
                        <a:lnTo>
                          <a:pt x="798" y="0"/>
                        </a:lnTo>
                        <a:lnTo>
                          <a:pt x="639" y="140"/>
                        </a:lnTo>
                        <a:lnTo>
                          <a:pt x="556" y="195"/>
                        </a:lnTo>
                        <a:lnTo>
                          <a:pt x="480" y="243"/>
                        </a:lnTo>
                        <a:lnTo>
                          <a:pt x="406" y="286"/>
                        </a:lnTo>
                        <a:lnTo>
                          <a:pt x="280" y="343"/>
                        </a:lnTo>
                        <a:lnTo>
                          <a:pt x="216" y="360"/>
                        </a:lnTo>
                        <a:lnTo>
                          <a:pt x="128" y="377"/>
                        </a:lnTo>
                        <a:lnTo>
                          <a:pt x="81" y="377"/>
                        </a:lnTo>
                        <a:lnTo>
                          <a:pt x="33" y="374"/>
                        </a:lnTo>
                        <a:lnTo>
                          <a:pt x="12" y="356"/>
                        </a:lnTo>
                        <a:lnTo>
                          <a:pt x="0" y="335"/>
                        </a:lnTo>
                      </a:path>
                    </a:pathLst>
                  </a:custGeom>
                  <a:noFill/>
                  <a:ln w="0">
                    <a:solidFill>
                      <a:srgbClr val="000000"/>
                    </a:solidFill>
                    <a:round/>
                    <a:headEnd/>
                    <a:tailEnd/>
                  </a:ln>
                </p:spPr>
                <p:txBody>
                  <a:bodyPr/>
                  <a:lstStyle/>
                  <a:p>
                    <a:endParaRPr lang="de-DE">
                      <a:solidFill>
                        <a:prstClr val="black"/>
                      </a:solidFill>
                      <a:latin typeface="Calibri"/>
                    </a:endParaRPr>
                  </a:p>
                </p:txBody>
              </p:sp>
            </p:grpSp>
            <p:sp>
              <p:nvSpPr>
                <p:cNvPr id="44066" name="Text Box 369"/>
                <p:cNvSpPr txBox="1">
                  <a:spLocks noChangeArrowheads="1"/>
                </p:cNvSpPr>
                <p:nvPr/>
              </p:nvSpPr>
              <p:spPr bwMode="auto">
                <a:xfrm>
                  <a:off x="1953" y="4061"/>
                  <a:ext cx="932" cy="404"/>
                </a:xfrm>
                <a:prstGeom prst="rect">
                  <a:avLst/>
                </a:prstGeom>
                <a:noFill/>
                <a:ln w="6350">
                  <a:noFill/>
                  <a:miter lim="800000"/>
                  <a:headEnd/>
                  <a:tailEnd/>
                </a:ln>
              </p:spPr>
              <p:txBody>
                <a:bodyPr wrap="none" lIns="75749" tIns="37874" rIns="75749" bIns="37874" anchor="ctr" anchorCtr="1">
                  <a:spAutoFit/>
                </a:bodyPr>
                <a:lstStyle/>
                <a:p>
                  <a:pPr defTabSz="631825"/>
                  <a:r>
                    <a:rPr lang="en-US" sz="1500" dirty="0">
                      <a:solidFill>
                        <a:prstClr val="black"/>
                      </a:solidFill>
                      <a:latin typeface="Calibri"/>
                    </a:rPr>
                    <a:t>Daily SCRUM</a:t>
                  </a:r>
                </a:p>
                <a:p>
                  <a:pPr defTabSz="631825"/>
                  <a:r>
                    <a:rPr lang="en-US" sz="1500" dirty="0">
                      <a:solidFill>
                        <a:prstClr val="black"/>
                      </a:solidFill>
                      <a:latin typeface="Calibri"/>
                    </a:rPr>
                    <a:t>+ SPRINT</a:t>
                  </a:r>
                </a:p>
              </p:txBody>
            </p:sp>
          </p:grpSp>
          <p:sp>
            <p:nvSpPr>
              <p:cNvPr id="44063" name="AutoShape 370"/>
              <p:cNvSpPr>
                <a:spLocks noChangeArrowheads="1"/>
              </p:cNvSpPr>
              <p:nvPr/>
            </p:nvSpPr>
            <p:spPr bwMode="auto">
              <a:xfrm>
                <a:off x="3168" y="2496"/>
                <a:ext cx="192" cy="192"/>
              </a:xfrm>
              <a:prstGeom prst="hexagon">
                <a:avLst>
                  <a:gd name="adj" fmla="val 25000"/>
                  <a:gd name="vf" fmla="val 115470"/>
                </a:avLst>
              </a:prstGeom>
              <a:solidFill>
                <a:srgbClr val="F1FA9C"/>
              </a:solidFill>
              <a:ln w="57150">
                <a:solidFill>
                  <a:srgbClr val="2358A7"/>
                </a:solidFill>
                <a:miter lim="800000"/>
                <a:headEnd/>
                <a:tailEnd/>
              </a:ln>
            </p:spPr>
            <p:txBody>
              <a:bodyPr wrap="none" anchor="ctr"/>
              <a:lstStyle/>
              <a:p>
                <a:endParaRPr lang="de-DE">
                  <a:solidFill>
                    <a:prstClr val="black"/>
                  </a:solidFill>
                  <a:latin typeface="Calibri"/>
                </a:endParaRPr>
              </a:p>
            </p:txBody>
          </p:sp>
        </p:grpSp>
        <p:sp>
          <p:nvSpPr>
            <p:cNvPr id="44060" name="Line 371"/>
            <p:cNvSpPr>
              <a:spLocks noChangeShapeType="1"/>
            </p:cNvSpPr>
            <p:nvPr/>
          </p:nvSpPr>
          <p:spPr bwMode="auto">
            <a:xfrm>
              <a:off x="2902" y="1840"/>
              <a:ext cx="362" cy="704"/>
            </a:xfrm>
            <a:prstGeom prst="line">
              <a:avLst/>
            </a:prstGeom>
            <a:noFill/>
            <a:ln w="6350">
              <a:solidFill>
                <a:srgbClr val="2358A7"/>
              </a:solidFill>
              <a:round/>
              <a:headEnd/>
              <a:tailEnd/>
            </a:ln>
          </p:spPr>
          <p:txBody>
            <a:bodyPr wrap="none" anchor="ctr"/>
            <a:lstStyle/>
            <a:p>
              <a:endParaRPr lang="de-DE">
                <a:solidFill>
                  <a:prstClr val="black"/>
                </a:solidFill>
                <a:latin typeface="Calibri"/>
              </a:endParaRPr>
            </a:p>
          </p:txBody>
        </p:sp>
      </p:grpSp>
      <p:sp>
        <p:nvSpPr>
          <p:cNvPr id="373" name="Rectangle 2"/>
          <p:cNvSpPr>
            <a:spLocks noGrp="1" noChangeArrowheads="1"/>
          </p:cNvSpPr>
          <p:nvPr>
            <p:ph type="title"/>
          </p:nvPr>
        </p:nvSpPr>
        <p:spPr/>
        <p:txBody>
          <a:bodyPr/>
          <a:lstStyle/>
          <a:p>
            <a:r>
              <a:rPr lang="en-US" sz="2800" dirty="0" smtClean="0"/>
              <a:t>Just enough planning</a:t>
            </a:r>
            <a:br>
              <a:rPr lang="en-US" sz="2800" dirty="0" smtClean="0"/>
            </a:br>
            <a:r>
              <a:rPr lang="en-US" sz="1800" dirty="0" smtClean="0"/>
              <a:t>Inspired by</a:t>
            </a:r>
            <a:r>
              <a:rPr lang="en-US" sz="1800" dirty="0" smtClean="0">
                <a:solidFill>
                  <a:schemeClr val="tx1"/>
                </a:solidFill>
              </a:rPr>
              <a:t> Barry Boehm</a:t>
            </a:r>
            <a:endParaRPr lang="en-US" dirty="0" smtClean="0">
              <a:solidFill>
                <a:schemeClr val="tx1"/>
              </a:solidFill>
            </a:endParaRPr>
          </a:p>
        </p:txBody>
      </p:sp>
      <p:sp>
        <p:nvSpPr>
          <p:cNvPr id="376"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77"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2048316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8520" y="908720"/>
            <a:ext cx="9144000" cy="762000"/>
          </a:xfrm>
        </p:spPr>
        <p:txBody>
          <a:bodyPr/>
          <a:lstStyle/>
          <a:p>
            <a:r>
              <a:rPr lang="en-US" dirty="0" smtClean="0"/>
              <a:t/>
            </a:r>
            <a:br>
              <a:rPr lang="en-US" dirty="0" smtClean="0"/>
            </a:br>
            <a:r>
              <a:rPr lang="en-US" dirty="0" smtClean="0"/>
              <a:t/>
            </a:r>
            <a:br>
              <a:rPr lang="en-US" dirty="0" smtClean="0"/>
            </a:br>
            <a:r>
              <a:rPr lang="en-US" sz="2000" dirty="0"/>
              <a:t>Acceptance Test - </a:t>
            </a:r>
            <a:r>
              <a:rPr lang="sv-SE" sz="2000" dirty="0"/>
              <a:t>Schedule Group </a:t>
            </a:r>
            <a:r>
              <a:rPr lang="sv-SE" sz="2000" dirty="0" smtClean="0"/>
              <a:t>6-9 </a:t>
            </a:r>
            <a:r>
              <a:rPr lang="sv-SE" sz="2000" dirty="0"/>
              <a:t/>
            </a:r>
            <a:br>
              <a:rPr lang="sv-SE" sz="2000" dirty="0"/>
            </a:br>
            <a:r>
              <a:rPr lang="sv-SE" sz="2000" dirty="0"/>
              <a:t>Day: </a:t>
            </a:r>
            <a:r>
              <a:rPr lang="en-US" sz="2000" dirty="0">
                <a:solidFill>
                  <a:srgbClr val="FF0000"/>
                </a:solidFill>
              </a:rPr>
              <a:t>Thursday</a:t>
            </a:r>
            <a:r>
              <a:rPr lang="sv-SE" sz="2000" dirty="0"/>
              <a:t/>
            </a:r>
            <a:br>
              <a:rPr lang="sv-SE" sz="2000" dirty="0"/>
            </a:br>
            <a:r>
              <a:rPr lang="sv-SE" sz="2000" dirty="0"/>
              <a:t>Focus: </a:t>
            </a:r>
            <a:r>
              <a:rPr lang="en-US" sz="2000" dirty="0"/>
              <a:t>Meeting with customer </a:t>
            </a:r>
            <a:r>
              <a:rPr lang="sv-SE" sz="2000" dirty="0"/>
              <a:t>– demo and planning</a:t>
            </a:r>
            <a:r>
              <a:rPr lang="en-US" sz="2000" dirty="0"/>
              <a:t/>
            </a:r>
            <a:br>
              <a:rPr lang="en-US" sz="2000" dirty="0"/>
            </a:br>
            <a:r>
              <a:rPr lang="en-US" sz="2000" dirty="0"/>
              <a:t/>
            </a:r>
            <a:br>
              <a:rPr lang="en-US" sz="2000" dirty="0"/>
            </a:br>
            <a:r>
              <a:rPr lang="en-US" dirty="0" smtClean="0"/>
              <a:t/>
            </a:r>
            <a:br>
              <a:rPr lang="en-US" dirty="0" smtClean="0"/>
            </a:b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75024022"/>
              </p:ext>
            </p:extLst>
          </p:nvPr>
        </p:nvGraphicFramePr>
        <p:xfrm>
          <a:off x="1116973" y="3140968"/>
          <a:ext cx="6910053" cy="3350438"/>
        </p:xfrm>
        <a:graphic>
          <a:graphicData uri="http://schemas.openxmlformats.org/drawingml/2006/table">
            <a:tbl>
              <a:tblPr firstRow="1" firstCol="1" bandRow="1">
                <a:tableStyleId>{5C22544A-7EE6-4342-B048-85BDC9FD1C3A}</a:tableStyleId>
              </a:tblPr>
              <a:tblGrid>
                <a:gridCol w="2302843"/>
                <a:gridCol w="1044667"/>
                <a:gridCol w="3562543"/>
              </a:tblGrid>
              <a:tr h="1026979">
                <a:tc>
                  <a:txBody>
                    <a:bodyPr/>
                    <a:lstStyle/>
                    <a:p>
                      <a:pPr>
                        <a:lnSpc>
                          <a:spcPct val="107000"/>
                        </a:lnSpc>
                        <a:spcAft>
                          <a:spcPts val="0"/>
                        </a:spcAft>
                      </a:pPr>
                      <a:r>
                        <a:rPr lang="en-US" sz="1600" dirty="0">
                          <a:solidFill>
                            <a:schemeClr val="tx1"/>
                          </a:solidFill>
                          <a:effectLst/>
                        </a:rPr>
                        <a:t>Time </a:t>
                      </a:r>
                      <a:r>
                        <a:rPr lang="en-US" sz="1600" dirty="0" smtClean="0">
                          <a:solidFill>
                            <a:schemeClr val="tx1"/>
                          </a:solidFill>
                          <a:effectLst/>
                        </a:rPr>
                        <a:t>(30 </a:t>
                      </a:r>
                      <a:r>
                        <a:rPr lang="en-US" sz="1600" dirty="0">
                          <a:solidFill>
                            <a:schemeClr val="tx1"/>
                          </a:solidFill>
                          <a:effectLst/>
                        </a:rPr>
                        <a:t>min/each)</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600">
                          <a:solidFill>
                            <a:schemeClr val="tx1"/>
                          </a:solidFill>
                          <a:effectLst/>
                        </a:rPr>
                        <a:t>Group</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600">
                          <a:solidFill>
                            <a:schemeClr val="tx1"/>
                          </a:solidFill>
                          <a:effectLst/>
                        </a:rPr>
                        <a:t>Spokesperson</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9305">
                <a:tc>
                  <a:txBody>
                    <a:bodyPr/>
                    <a:lstStyle/>
                    <a:p>
                      <a:pPr>
                        <a:lnSpc>
                          <a:spcPct val="107000"/>
                        </a:lnSpc>
                        <a:spcAft>
                          <a:spcPts val="0"/>
                        </a:spcAft>
                      </a:pPr>
                      <a:r>
                        <a:rPr lang="en-US" sz="1100" dirty="0">
                          <a:solidFill>
                            <a:schemeClr val="tx1"/>
                          </a:solidFill>
                          <a:effectLst/>
                        </a:rPr>
                        <a:t>13.15 – </a:t>
                      </a:r>
                      <a:r>
                        <a:rPr lang="en-US" sz="1100" dirty="0" smtClean="0">
                          <a:solidFill>
                            <a:schemeClr val="tx1"/>
                          </a:solidFill>
                          <a:effectLst/>
                        </a:rPr>
                        <a:t>13.45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latin typeface="+mn-lt"/>
                          <a:ea typeface="+mn-ea"/>
                          <a:cs typeface="+mn-cs"/>
                        </a:rPr>
                        <a:t>6</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kern="1200" dirty="0" smtClean="0">
                          <a:solidFill>
                            <a:schemeClr val="tx1"/>
                          </a:solidFill>
                          <a:effectLst/>
                          <a:latin typeface="+mn-lt"/>
                          <a:ea typeface="+mn-ea"/>
                          <a:cs typeface="+mn-cs"/>
                        </a:rPr>
                        <a:t>Fredrik Holmdahl </a:t>
                      </a:r>
                      <a:endParaRPr lang="sv-SE" sz="1100" kern="1200" dirty="0">
                        <a:solidFill>
                          <a:schemeClr val="tx1"/>
                        </a:solidFill>
                        <a:effectLst/>
                        <a:latin typeface="+mn-lt"/>
                        <a:ea typeface="+mn-ea"/>
                        <a:cs typeface="+mn-cs"/>
                      </a:endParaRPr>
                    </a:p>
                  </a:txBody>
                  <a:tcPr marL="68580" marR="68580" marT="0" marB="0"/>
                </a:tc>
              </a:tr>
              <a:tr h="481185">
                <a:tc>
                  <a:txBody>
                    <a:bodyPr/>
                    <a:lstStyle/>
                    <a:p>
                      <a:pPr>
                        <a:lnSpc>
                          <a:spcPct val="107000"/>
                        </a:lnSpc>
                        <a:spcAft>
                          <a:spcPts val="0"/>
                        </a:spcAft>
                      </a:pPr>
                      <a:r>
                        <a:rPr lang="en-US" sz="1100" dirty="0" smtClean="0">
                          <a:solidFill>
                            <a:schemeClr val="tx1"/>
                          </a:solidFill>
                          <a:effectLst/>
                        </a:rPr>
                        <a:t>13.45 </a:t>
                      </a:r>
                      <a:r>
                        <a:rPr lang="en-US" sz="1100" dirty="0">
                          <a:solidFill>
                            <a:schemeClr val="tx1"/>
                          </a:solidFill>
                          <a:effectLst/>
                        </a:rPr>
                        <a:t>– </a:t>
                      </a:r>
                      <a:r>
                        <a:rPr lang="en-US" sz="1100" dirty="0" smtClean="0">
                          <a:solidFill>
                            <a:schemeClr val="tx1"/>
                          </a:solidFill>
                          <a:effectLst/>
                        </a:rPr>
                        <a:t>14.15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latin typeface="+mn-lt"/>
                          <a:ea typeface="+mn-ea"/>
                          <a:cs typeface="+mn-cs"/>
                        </a:rPr>
                        <a:t>7</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kern="1200" dirty="0" smtClean="0">
                          <a:solidFill>
                            <a:schemeClr val="tx1"/>
                          </a:solidFill>
                          <a:effectLst/>
                          <a:latin typeface="+mn-lt"/>
                          <a:ea typeface="+mn-ea"/>
                          <a:cs typeface="+mn-cs"/>
                        </a:rPr>
                        <a:t>Johan Eriksson </a:t>
                      </a:r>
                      <a:endParaRPr lang="sv-SE" sz="1100" kern="1200" dirty="0">
                        <a:solidFill>
                          <a:schemeClr val="tx1"/>
                        </a:solidFill>
                        <a:effectLst/>
                        <a:latin typeface="+mn-lt"/>
                        <a:ea typeface="+mn-ea"/>
                        <a:cs typeface="+mn-cs"/>
                      </a:endParaRPr>
                    </a:p>
                  </a:txBody>
                  <a:tcPr marL="68580" marR="68580" marT="0" marB="0"/>
                </a:tc>
              </a:tr>
              <a:tr h="454919">
                <a:tc>
                  <a:txBody>
                    <a:bodyPr/>
                    <a:lstStyle/>
                    <a:p>
                      <a:pPr>
                        <a:lnSpc>
                          <a:spcPct val="107000"/>
                        </a:lnSpc>
                        <a:spcAft>
                          <a:spcPts val="0"/>
                        </a:spcAft>
                      </a:pPr>
                      <a:r>
                        <a:rPr lang="en-US" sz="1100" dirty="0" smtClean="0">
                          <a:solidFill>
                            <a:schemeClr val="tx1"/>
                          </a:solidFill>
                          <a:effectLst/>
                        </a:rPr>
                        <a:t>14.15– 14.45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latin typeface="+mn-lt"/>
                          <a:ea typeface="+mn-ea"/>
                          <a:cs typeface="+mn-cs"/>
                        </a:rPr>
                        <a:t>8</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kern="1200" dirty="0" smtClean="0">
                          <a:solidFill>
                            <a:schemeClr val="tx1"/>
                          </a:solidFill>
                          <a:effectLst/>
                          <a:latin typeface="+mn-lt"/>
                          <a:ea typeface="+mn-ea"/>
                          <a:cs typeface="+mn-cs"/>
                        </a:rPr>
                        <a:t>Mustafa Hussein </a:t>
                      </a:r>
                      <a:endParaRPr lang="sv-SE" sz="1100" kern="1200" dirty="0">
                        <a:solidFill>
                          <a:schemeClr val="tx1"/>
                        </a:solidFill>
                        <a:effectLst/>
                        <a:latin typeface="+mn-lt"/>
                        <a:ea typeface="+mn-ea"/>
                        <a:cs typeface="+mn-cs"/>
                      </a:endParaRPr>
                    </a:p>
                  </a:txBody>
                  <a:tcPr marL="68580" marR="68580" marT="0" marB="0"/>
                </a:tc>
              </a:tr>
              <a:tr h="504056">
                <a:tc>
                  <a:txBody>
                    <a:bodyPr/>
                    <a:lstStyle/>
                    <a:p>
                      <a:pPr>
                        <a:lnSpc>
                          <a:spcPct val="107000"/>
                        </a:lnSpc>
                        <a:spcAft>
                          <a:spcPts val="0"/>
                        </a:spcAft>
                      </a:pPr>
                      <a:r>
                        <a:rPr lang="en-US" sz="1100" dirty="0" smtClean="0">
                          <a:solidFill>
                            <a:schemeClr val="tx1"/>
                          </a:solidFill>
                          <a:effectLst/>
                        </a:rPr>
                        <a:t>14.45 </a:t>
                      </a:r>
                      <a:r>
                        <a:rPr lang="en-US" sz="1100" dirty="0">
                          <a:solidFill>
                            <a:schemeClr val="tx1"/>
                          </a:solidFill>
                          <a:effectLst/>
                        </a:rPr>
                        <a:t>– </a:t>
                      </a:r>
                      <a:r>
                        <a:rPr lang="en-US" sz="1100" dirty="0" smtClean="0">
                          <a:solidFill>
                            <a:schemeClr val="tx1"/>
                          </a:solidFill>
                          <a:effectLst/>
                        </a:rPr>
                        <a:t>15.15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latin typeface="+mn-lt"/>
                          <a:ea typeface="+mn-ea"/>
                          <a:cs typeface="+mn-cs"/>
                        </a:rPr>
                        <a:t>9</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kern="1200" dirty="0" smtClean="0">
                          <a:solidFill>
                            <a:schemeClr val="tx1"/>
                          </a:solidFill>
                          <a:effectLst/>
                          <a:latin typeface="+mn-lt"/>
                          <a:ea typeface="+mn-ea"/>
                          <a:cs typeface="+mn-cs"/>
                        </a:rPr>
                        <a:t>Linus </a:t>
                      </a:r>
                      <a:r>
                        <a:rPr lang="sv-SE" sz="1100" kern="1200" dirty="0" err="1" smtClean="0">
                          <a:solidFill>
                            <a:schemeClr val="tx1"/>
                          </a:solidFill>
                          <a:effectLst/>
                          <a:latin typeface="+mn-lt"/>
                          <a:ea typeface="+mn-ea"/>
                          <a:cs typeface="+mn-cs"/>
                        </a:rPr>
                        <a:t>Hagvall</a:t>
                      </a:r>
                      <a:r>
                        <a:rPr lang="sv-SE" sz="1100" kern="1200" dirty="0" smtClean="0">
                          <a:solidFill>
                            <a:schemeClr val="tx1"/>
                          </a:solidFill>
                          <a:effectLst/>
                          <a:latin typeface="+mn-lt"/>
                          <a:ea typeface="+mn-ea"/>
                          <a:cs typeface="+mn-cs"/>
                        </a:rPr>
                        <a:t> </a:t>
                      </a:r>
                      <a:endParaRPr lang="sv-SE" sz="1100" kern="1200" dirty="0">
                        <a:solidFill>
                          <a:schemeClr val="tx1"/>
                        </a:solidFill>
                        <a:effectLst/>
                        <a:latin typeface="+mn-lt"/>
                        <a:ea typeface="+mn-ea"/>
                        <a:cs typeface="+mn-cs"/>
                      </a:endParaRPr>
                    </a:p>
                  </a:txBody>
                  <a:tcPr marL="68580" marR="68580" marT="0" marB="0"/>
                </a:tc>
              </a:tr>
              <a:tr h="343994">
                <a:tc>
                  <a:txBody>
                    <a:bodyPr/>
                    <a:lstStyle/>
                    <a:p>
                      <a:pPr>
                        <a:lnSpc>
                          <a:spcPct val="107000"/>
                        </a:lnSpc>
                        <a:spcAft>
                          <a:spcPts val="0"/>
                        </a:spcAft>
                      </a:pP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1"/>
          <p:cNvSpPr>
            <a:spLocks noChangeArrowheads="1"/>
          </p:cNvSpPr>
          <p:nvPr/>
        </p:nvSpPr>
        <p:spPr bwMode="auto">
          <a:xfrm>
            <a:off x="1101636" y="2060848"/>
            <a:ext cx="7416824"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Room</a:t>
            </a:r>
            <a:r>
              <a:rPr lang="en-US" altLang="sv-SE"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sv-SE" altLang="sv-SE" sz="1400" dirty="0" err="1"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Room</a:t>
            </a:r>
            <a:r>
              <a:rPr lang="sv-SE" altLang="sv-SE"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322, 3</a:t>
            </a:r>
            <a:r>
              <a:rPr lang="en-US" altLang="sv-SE" sz="1200" baseline="30000" dirty="0" err="1"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th</a:t>
            </a:r>
            <a:r>
              <a:rPr lang="en-US" altLang="sv-SE" sz="12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sv-SE" sz="1200" dirty="0">
                <a:solidFill>
                  <a:srgbClr val="000000"/>
                </a:solidFill>
                <a:latin typeface="Calibri" panose="020F0502020204030204" pitchFamily="34" charset="0"/>
                <a:ea typeface="Calibri" panose="020F0502020204030204" pitchFamily="34" charset="0"/>
                <a:cs typeface="Times New Roman" panose="02020603050405020304" pitchFamily="18" charset="0"/>
              </a:rPr>
              <a:t>Floor in house Jupiter</a:t>
            </a:r>
            <a:r>
              <a:rPr lang="en-US" altLang="sv-SE" sz="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sv-SE" altLang="sv-SE" sz="800" dirty="0" smtClean="0">
              <a:solidFill>
                <a:srgbClr val="000000"/>
              </a:solidFill>
              <a:latin typeface="Arial"/>
            </a:endParaRPr>
          </a:p>
          <a:p>
            <a:pPr defTabSz="914400" eaLnBrk="0" fontAlgn="base" hangingPunct="0">
              <a:spcBef>
                <a:spcPct val="0"/>
              </a:spcBef>
              <a:spcAft>
                <a:spcPct val="0"/>
              </a:spcAft>
            </a:pP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Supervisor</a:t>
            </a:r>
            <a:r>
              <a:rPr lang="en-US" altLang="sv-SE"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Magnus Ågren</a:t>
            </a:r>
            <a:endParaRPr lang="sv-SE" altLang="sv-SE" sz="800" dirty="0" smtClean="0">
              <a:solidFill>
                <a:srgbClr val="000000"/>
              </a:solidFill>
              <a:latin typeface="Arial"/>
            </a:endParaRPr>
          </a:p>
          <a:p>
            <a:pPr defTabSz="914400" eaLnBrk="0" fontAlgn="base" hangingPunct="0">
              <a:spcBef>
                <a:spcPct val="0"/>
              </a:spcBef>
              <a:spcAft>
                <a:spcPct val="0"/>
              </a:spcAft>
            </a:pPr>
            <a:endParaRPr lang="sv-SE" altLang="sv-SE" dirty="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242940999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152400" y="578275"/>
            <a:ext cx="7848600" cy="685800"/>
          </a:xfrm>
        </p:spPr>
        <p:txBody>
          <a:bodyPr/>
          <a:lstStyle/>
          <a:p>
            <a:pPr algn="ctr" eaLnBrk="1" hangingPunct="1"/>
            <a:r>
              <a:rPr lang="en-US" dirty="0" smtClean="0"/>
              <a:t>Agile thinking</a:t>
            </a:r>
          </a:p>
        </p:txBody>
      </p:sp>
      <p:graphicFrame>
        <p:nvGraphicFramePr>
          <p:cNvPr id="35842" name="Object 3"/>
          <p:cNvGraphicFramePr>
            <a:graphicFrameLocks noGrp="1" noChangeAspect="1"/>
          </p:cNvGraphicFramePr>
          <p:nvPr>
            <p:ph type="tbl" idx="1"/>
            <p:extLst>
              <p:ext uri="{D42A27DB-BD31-4B8C-83A1-F6EECF244321}">
                <p14:modId xmlns:p14="http://schemas.microsoft.com/office/powerpoint/2010/main" val="693608948"/>
              </p:ext>
            </p:extLst>
          </p:nvPr>
        </p:nvGraphicFramePr>
        <p:xfrm>
          <a:off x="739775" y="1901825"/>
          <a:ext cx="7216775" cy="4503738"/>
        </p:xfrm>
        <a:graphic>
          <a:graphicData uri="http://schemas.openxmlformats.org/presentationml/2006/ole">
            <mc:AlternateContent xmlns:mc="http://schemas.openxmlformats.org/markup-compatibility/2006">
              <mc:Choice xmlns:v="urn:schemas-microsoft-com:vml" Requires="v">
                <p:oleObj spid="_x0000_s4140" name="Document" r:id="rId3" imgW="9931400" imgH="6197600" progId="Word.Document.8">
                  <p:embed/>
                </p:oleObj>
              </mc:Choice>
              <mc:Fallback>
                <p:oleObj name="Document" r:id="rId3" imgW="9931400" imgH="6197600" progId="Word.Document.8">
                  <p:embed/>
                  <p:pic>
                    <p:nvPicPr>
                      <p:cNvPr id="0" name=""/>
                      <p:cNvPicPr>
                        <a:picLocks noChangeAspect="1" noChangeArrowheads="1"/>
                      </p:cNvPicPr>
                      <p:nvPr/>
                    </p:nvPicPr>
                    <p:blipFill>
                      <a:blip r:embed="rId4"/>
                      <a:srcRect/>
                      <a:stretch>
                        <a:fillRect/>
                      </a:stretch>
                    </p:blipFill>
                    <p:spPr bwMode="auto">
                      <a:xfrm>
                        <a:off x="739775" y="1901825"/>
                        <a:ext cx="7216775" cy="4503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6" name="Text Box 4"/>
          <p:cNvSpPr txBox="1">
            <a:spLocks noChangeArrowheads="1"/>
          </p:cNvSpPr>
          <p:nvPr/>
        </p:nvSpPr>
        <p:spPr bwMode="auto">
          <a:xfrm>
            <a:off x="739775" y="1416849"/>
            <a:ext cx="2116118" cy="538153"/>
          </a:xfrm>
          <a:prstGeom prst="rect">
            <a:avLst/>
          </a:prstGeom>
          <a:noFill/>
          <a:ln w="6350">
            <a:noFill/>
            <a:miter lim="800000"/>
            <a:headEnd/>
            <a:tailEnd/>
          </a:ln>
        </p:spPr>
        <p:txBody>
          <a:bodyPr wrap="none" lIns="75749" tIns="37874" rIns="75749" bIns="37874" anchor="ctr" anchorCtr="1">
            <a:spAutoFit/>
          </a:bodyPr>
          <a:lstStyle/>
          <a:p>
            <a:pPr defTabSz="631825" eaLnBrk="0" hangingPunct="0"/>
            <a:r>
              <a:rPr lang="de-DE" sz="1500" i="1" dirty="0" err="1" smtClean="0">
                <a:latin typeface="+mj-lt"/>
              </a:rPr>
              <a:t>Based</a:t>
            </a:r>
            <a:r>
              <a:rPr lang="de-DE" sz="1500" i="1" dirty="0" smtClean="0">
                <a:latin typeface="+mj-lt"/>
              </a:rPr>
              <a:t> on </a:t>
            </a:r>
            <a:r>
              <a:rPr lang="de-DE" sz="1500" i="1" dirty="0" smtClean="0">
                <a:solidFill>
                  <a:schemeClr val="tx1"/>
                </a:solidFill>
                <a:latin typeface="+mj-lt"/>
              </a:rPr>
              <a:t>Frühauf</a:t>
            </a:r>
            <a:r>
              <a:rPr lang="de-DE" sz="1500" i="1" dirty="0">
                <a:solidFill>
                  <a:schemeClr val="tx1"/>
                </a:solidFill>
                <a:latin typeface="+mj-lt"/>
              </a:rPr>
              <a:t>,</a:t>
            </a:r>
          </a:p>
          <a:p>
            <a:pPr defTabSz="631825" eaLnBrk="0" hangingPunct="0"/>
            <a:r>
              <a:rPr lang="de-DE" sz="1500" i="1" dirty="0" err="1">
                <a:solidFill>
                  <a:schemeClr val="tx1"/>
                </a:solidFill>
                <a:latin typeface="+mj-lt"/>
              </a:rPr>
              <a:t>Conquest</a:t>
            </a:r>
            <a:r>
              <a:rPr lang="de-DE" sz="1500" i="1" dirty="0">
                <a:solidFill>
                  <a:schemeClr val="tx1"/>
                </a:solidFill>
                <a:latin typeface="+mj-lt"/>
              </a:rPr>
              <a:t> 2001</a:t>
            </a:r>
          </a:p>
        </p:txBody>
      </p:sp>
      <p:sp>
        <p:nvSpPr>
          <p:cNvPr id="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0" name="Slide Number Placeholder 4"/>
          <p:cNvSpPr txBox="1">
            <a:spLocks/>
          </p:cNvSpPr>
          <p:nvPr/>
        </p:nvSpPr>
        <p:spPr>
          <a:xfrm>
            <a:off x="6553200" y="6356350"/>
            <a:ext cx="2133600" cy="365125"/>
          </a:xfrm>
          <a:prstGeom prst="rect">
            <a:avLst/>
          </a:prstGeo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340386362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b="0" smtClean="0">
                <a:solidFill>
                  <a:srgbClr val="FF0000"/>
                </a:solidFill>
              </a:rPr>
              <a:t>Introduce </a:t>
            </a:r>
            <a:r>
              <a:rPr lang="en-US" b="0" smtClean="0"/>
              <a:t>agile methods</a:t>
            </a:r>
            <a:r>
              <a:rPr lang="en-US" b="0" i="1" u="sng" smtClean="0"/>
              <a:t> </a:t>
            </a:r>
            <a:endParaRPr lang="en-US" sz="1800" b="0" smtClean="0">
              <a:solidFill>
                <a:schemeClr val="tx1"/>
              </a:solidFill>
            </a:endParaRPr>
          </a:p>
        </p:txBody>
      </p:sp>
      <p:sp>
        <p:nvSpPr>
          <p:cNvPr id="4809731" name="Rectangle 3"/>
          <p:cNvSpPr>
            <a:spLocks noGrp="1" noChangeArrowheads="1"/>
          </p:cNvSpPr>
          <p:nvPr>
            <p:ph idx="1"/>
          </p:nvPr>
        </p:nvSpPr>
        <p:spPr>
          <a:xfrm>
            <a:off x="683568" y="1673813"/>
            <a:ext cx="7772400" cy="4495800"/>
          </a:xfrm>
        </p:spPr>
        <p:txBody>
          <a:bodyPr/>
          <a:lstStyle/>
          <a:p>
            <a:r>
              <a:rPr lang="en-US" smtClean="0"/>
              <a:t>How do </a:t>
            </a:r>
          </a:p>
          <a:p>
            <a:pPr lvl="1"/>
            <a:r>
              <a:rPr lang="en-US" sz="1800" smtClean="0"/>
              <a:t>Line managers</a:t>
            </a:r>
          </a:p>
          <a:p>
            <a:pPr lvl="1"/>
            <a:r>
              <a:rPr lang="en-US" sz="1800" smtClean="0"/>
              <a:t>Engineers in software maintainance</a:t>
            </a:r>
          </a:p>
          <a:p>
            <a:pPr lvl="1"/>
            <a:r>
              <a:rPr lang="en-US" sz="1800" smtClean="0"/>
              <a:t>Customers</a:t>
            </a:r>
          </a:p>
          <a:p>
            <a:pPr>
              <a:buFontTx/>
              <a:buNone/>
            </a:pPr>
            <a:r>
              <a:rPr lang="en-US" smtClean="0"/>
              <a:t>	with a plan-driven background feel if you propose agile?</a:t>
            </a:r>
          </a:p>
          <a:p>
            <a:pPr lvl="1"/>
            <a:endParaRPr lang="en-US" sz="1800" smtClean="0"/>
          </a:p>
          <a:p>
            <a:r>
              <a:rPr lang="en-US" smtClean="0"/>
              <a:t>Beware!</a:t>
            </a:r>
          </a:p>
          <a:p>
            <a:pPr lvl="1"/>
            <a:r>
              <a:rPr lang="en-US" sz="1800" smtClean="0"/>
              <a:t>There are many false pretenses and excuses</a:t>
            </a:r>
          </a:p>
          <a:p>
            <a:pPr lvl="1"/>
            <a:r>
              <a:rPr lang="en-US" sz="1800" smtClean="0"/>
              <a:t>There are also crucial points that reoccur</a:t>
            </a:r>
          </a:p>
          <a:p>
            <a:pPr lvl="1"/>
            <a:endParaRPr lang="en-US" sz="1800" smtClean="0"/>
          </a:p>
          <a:p>
            <a:r>
              <a:rPr lang="en-US" smtClean="0"/>
              <a:t>Whoever offers agile methods needs to take </a:t>
            </a:r>
            <a:br>
              <a:rPr lang="en-US" smtClean="0"/>
            </a:br>
            <a:r>
              <a:rPr lang="en-US" smtClean="0"/>
              <a:t>these crucial issues very seriously!</a:t>
            </a:r>
          </a:p>
        </p:txBody>
      </p:sp>
      <p:sp>
        <p:nvSpPr>
          <p:cNvPr id="4809732" name="Rectangle 4"/>
          <p:cNvSpPr>
            <a:spLocks noChangeArrowheads="1"/>
          </p:cNvSpPr>
          <p:nvPr/>
        </p:nvSpPr>
        <p:spPr bwMode="auto">
          <a:xfrm>
            <a:off x="611188" y="5000636"/>
            <a:ext cx="5929354" cy="857256"/>
          </a:xfrm>
          <a:prstGeom prst="rect">
            <a:avLst/>
          </a:prstGeom>
          <a:noFill/>
          <a:ln w="57150">
            <a:solidFill>
              <a:srgbClr val="FA9600"/>
            </a:solidFill>
            <a:miter lim="800000"/>
            <a:headEnd type="none" w="sm" len="sm"/>
            <a:tailEnd type="none" w="sm" len="sm"/>
          </a:ln>
        </p:spPr>
        <p:txBody>
          <a:bodyPr wrap="none" anchor="ctr"/>
          <a:lstStyle/>
          <a:p>
            <a:endParaRPr lang="en-US"/>
          </a:p>
        </p:txBody>
      </p:sp>
      <p:sp>
        <p:nvSpPr>
          <p:cNvPr id="7"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8"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3559346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097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097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097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097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097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0973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0973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80973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09731">
                                            <p:txEl>
                                              <p:pRg st="10" end="10"/>
                                            </p:txEl>
                                          </p:spTgt>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499"/>
                                          </p:stCondLst>
                                        </p:cTn>
                                        <p:tgtEl>
                                          <p:spTgt spid="4809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9731" grpId="0" build="p" autoUpdateAnimBg="0"/>
      <p:bldP spid="48097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Oval 2"/>
          <p:cNvSpPr>
            <a:spLocks noChangeArrowheads="1"/>
          </p:cNvSpPr>
          <p:nvPr/>
        </p:nvSpPr>
        <p:spPr bwMode="auto">
          <a:xfrm>
            <a:off x="1724025" y="1828800"/>
            <a:ext cx="4187825" cy="1763713"/>
          </a:xfrm>
          <a:prstGeom prst="ellipse">
            <a:avLst/>
          </a:prstGeom>
          <a:solidFill>
            <a:srgbClr val="F1FA9C"/>
          </a:solidFill>
          <a:ln w="6350">
            <a:solidFill>
              <a:schemeClr val="tx1"/>
            </a:solidFill>
            <a:round/>
            <a:headEnd/>
            <a:tailEnd/>
          </a:ln>
        </p:spPr>
        <p:txBody>
          <a:bodyPr wrap="none" anchor="ctr"/>
          <a:lstStyle/>
          <a:p>
            <a:endParaRPr lang="de-DE"/>
          </a:p>
        </p:txBody>
      </p:sp>
      <p:sp>
        <p:nvSpPr>
          <p:cNvPr id="124931" name="Rectangle 3"/>
          <p:cNvSpPr>
            <a:spLocks noGrp="1" noChangeArrowheads="1"/>
          </p:cNvSpPr>
          <p:nvPr>
            <p:ph type="title"/>
          </p:nvPr>
        </p:nvSpPr>
        <p:spPr>
          <a:xfrm>
            <a:off x="357158" y="595704"/>
            <a:ext cx="7566025" cy="593725"/>
          </a:xfrm>
          <a:noFill/>
        </p:spPr>
        <p:txBody>
          <a:bodyPr lIns="75749" tIns="37874" rIns="75749" bIns="37874" anchor="t"/>
          <a:lstStyle/>
          <a:p>
            <a:r>
              <a:rPr lang="de-DE" b="0" dirty="0" smtClean="0"/>
              <a:t>Agile in a large </a:t>
            </a:r>
            <a:r>
              <a:rPr lang="de-DE" b="0" dirty="0" err="1" smtClean="0"/>
              <a:t>company</a:t>
            </a:r>
            <a:r>
              <a:rPr lang="de-DE" b="0" dirty="0" smtClean="0"/>
              <a:t>?</a:t>
            </a:r>
          </a:p>
        </p:txBody>
      </p:sp>
      <p:sp>
        <p:nvSpPr>
          <p:cNvPr id="4811780" name="Text Box 4"/>
          <p:cNvSpPr txBox="1">
            <a:spLocks noChangeArrowheads="1"/>
          </p:cNvSpPr>
          <p:nvPr/>
        </p:nvSpPr>
        <p:spPr bwMode="auto">
          <a:xfrm>
            <a:off x="982663" y="2416175"/>
            <a:ext cx="1306512" cy="346075"/>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eBusiness?</a:t>
            </a:r>
          </a:p>
        </p:txBody>
      </p:sp>
      <p:sp>
        <p:nvSpPr>
          <p:cNvPr id="4811781" name="Text Box 5"/>
          <p:cNvSpPr txBox="1">
            <a:spLocks noChangeArrowheads="1"/>
          </p:cNvSpPr>
          <p:nvPr/>
        </p:nvSpPr>
        <p:spPr bwMode="auto">
          <a:xfrm>
            <a:off x="5543550" y="2351088"/>
            <a:ext cx="819150" cy="341312"/>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a:t>Bank?</a:t>
            </a:r>
          </a:p>
        </p:txBody>
      </p:sp>
      <p:sp>
        <p:nvSpPr>
          <p:cNvPr id="4811782" name="Text Box 6"/>
          <p:cNvSpPr txBox="1">
            <a:spLocks noChangeArrowheads="1"/>
          </p:cNvSpPr>
          <p:nvPr/>
        </p:nvSpPr>
        <p:spPr bwMode="auto">
          <a:xfrm>
            <a:off x="4559300" y="3265488"/>
            <a:ext cx="819564"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err="1" smtClean="0"/>
              <a:t>Sales</a:t>
            </a:r>
            <a:r>
              <a:rPr lang="de-DE" sz="1700" i="0" dirty="0" smtClean="0"/>
              <a:t>?</a:t>
            </a:r>
            <a:endParaRPr lang="de-DE" sz="1700" i="0" dirty="0"/>
          </a:p>
        </p:txBody>
      </p:sp>
      <p:sp>
        <p:nvSpPr>
          <p:cNvPr id="4811783" name="Text Box 7"/>
          <p:cNvSpPr txBox="1">
            <a:spLocks noChangeArrowheads="1"/>
          </p:cNvSpPr>
          <p:nvPr/>
        </p:nvSpPr>
        <p:spPr bwMode="auto">
          <a:xfrm>
            <a:off x="5864225" y="5813425"/>
            <a:ext cx="1619212" cy="599708"/>
          </a:xfrm>
          <a:prstGeom prst="rect">
            <a:avLst/>
          </a:prstGeom>
          <a:noFill/>
          <a:ln w="6350">
            <a:noFill/>
            <a:miter lim="800000"/>
            <a:headEnd/>
            <a:tailEnd/>
          </a:ln>
        </p:spPr>
        <p:txBody>
          <a:bodyPr wrap="none" lIns="75749" tIns="37874" rIns="75749" bIns="37874" anchorCtr="1">
            <a:spAutoFit/>
          </a:bodyPr>
          <a:lstStyle/>
          <a:p>
            <a:pPr defTabSz="631825"/>
            <a:r>
              <a:rPr lang="de-DE" sz="1700" i="0" dirty="0" err="1" smtClean="0"/>
              <a:t>Safety</a:t>
            </a:r>
            <a:r>
              <a:rPr lang="de-DE" sz="1700" i="0" dirty="0" smtClean="0"/>
              <a:t>-relevant</a:t>
            </a:r>
            <a:endParaRPr lang="de-DE" sz="1700" i="0" dirty="0"/>
          </a:p>
          <a:p>
            <a:pPr defTabSz="631825"/>
            <a:r>
              <a:rPr lang="de-DE" sz="1700" i="0" dirty="0"/>
              <a:t>Software?</a:t>
            </a:r>
          </a:p>
        </p:txBody>
      </p:sp>
      <p:sp>
        <p:nvSpPr>
          <p:cNvPr id="4811784" name="Text Box 8"/>
          <p:cNvSpPr txBox="1">
            <a:spLocks noChangeArrowheads="1"/>
          </p:cNvSpPr>
          <p:nvPr/>
        </p:nvSpPr>
        <p:spPr bwMode="auto">
          <a:xfrm>
            <a:off x="2082800" y="3070225"/>
            <a:ext cx="1801134" cy="59970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Internal </a:t>
            </a:r>
            <a:r>
              <a:rPr lang="de-DE" sz="1700" i="0" dirty="0" err="1" smtClean="0"/>
              <a:t>business</a:t>
            </a:r>
            <a:r>
              <a:rPr lang="de-DE" sz="1700" i="0" dirty="0" smtClean="0"/>
              <a:t> </a:t>
            </a:r>
            <a:br>
              <a:rPr lang="de-DE" sz="1700" i="0" dirty="0" smtClean="0"/>
            </a:br>
            <a:r>
              <a:rPr lang="de-DE" sz="1700" dirty="0" err="1" smtClean="0"/>
              <a:t>processes</a:t>
            </a:r>
            <a:r>
              <a:rPr lang="de-DE" sz="1700" i="0" dirty="0" smtClean="0"/>
              <a:t>?</a:t>
            </a:r>
            <a:endParaRPr lang="de-DE" sz="1700" i="0" dirty="0"/>
          </a:p>
        </p:txBody>
      </p:sp>
      <p:sp>
        <p:nvSpPr>
          <p:cNvPr id="4811785" name="Text Box 9"/>
          <p:cNvSpPr txBox="1">
            <a:spLocks noChangeArrowheads="1"/>
          </p:cNvSpPr>
          <p:nvPr/>
        </p:nvSpPr>
        <p:spPr bwMode="auto">
          <a:xfrm>
            <a:off x="2862263" y="1633538"/>
            <a:ext cx="1930470" cy="338098"/>
          </a:xfrm>
          <a:prstGeom prst="rect">
            <a:avLst/>
          </a:prstGeom>
          <a:solidFill>
            <a:schemeClr val="bg1"/>
          </a:solidFill>
          <a:ln w="6350">
            <a:solidFill>
              <a:srgbClr val="2358A7"/>
            </a:solidFill>
            <a:miter lim="800000"/>
            <a:headEnd/>
            <a:tailEnd/>
          </a:ln>
        </p:spPr>
        <p:txBody>
          <a:bodyPr wrap="none" lIns="75749" tIns="37874" rIns="75749" bIns="37874" anchorCtr="1">
            <a:spAutoFit/>
          </a:bodyPr>
          <a:lstStyle/>
          <a:p>
            <a:pPr algn="l" defTabSz="631825"/>
            <a:r>
              <a:rPr lang="de-DE" sz="1700" i="0" dirty="0" smtClean="0"/>
              <a:t>Web </a:t>
            </a:r>
            <a:r>
              <a:rPr lang="de-DE" sz="1700" i="0" dirty="0" err="1" smtClean="0"/>
              <a:t>applications</a:t>
            </a:r>
            <a:r>
              <a:rPr lang="de-DE" sz="1700" i="0" dirty="0" smtClean="0"/>
              <a:t>?</a:t>
            </a:r>
            <a:endParaRPr lang="de-DE" sz="1700" i="0" dirty="0"/>
          </a:p>
        </p:txBody>
      </p:sp>
      <p:sp>
        <p:nvSpPr>
          <p:cNvPr id="124938" name="Text Box 10"/>
          <p:cNvSpPr txBox="1">
            <a:spLocks noChangeArrowheads="1"/>
          </p:cNvSpPr>
          <p:nvPr/>
        </p:nvSpPr>
        <p:spPr bwMode="auto">
          <a:xfrm>
            <a:off x="3448050" y="2155825"/>
            <a:ext cx="425450" cy="652463"/>
          </a:xfrm>
          <a:prstGeom prst="rect">
            <a:avLst/>
          </a:prstGeom>
          <a:noFill/>
          <a:ln w="6350">
            <a:noFill/>
            <a:miter lim="800000"/>
            <a:headEnd/>
            <a:tailEnd/>
          </a:ln>
        </p:spPr>
        <p:txBody>
          <a:bodyPr wrap="none" lIns="75749" tIns="37874" rIns="75749" bIns="37874" anchorCtr="1">
            <a:spAutoFit/>
          </a:bodyPr>
          <a:lstStyle/>
          <a:p>
            <a:pPr algn="l" defTabSz="631825"/>
            <a:r>
              <a:rPr lang="de-DE" sz="3600" i="0"/>
              <a:t>?</a:t>
            </a:r>
          </a:p>
        </p:txBody>
      </p:sp>
      <p:sp>
        <p:nvSpPr>
          <p:cNvPr id="124939" name="Text Box 11"/>
          <p:cNvSpPr txBox="1">
            <a:spLocks noChangeArrowheads="1"/>
          </p:cNvSpPr>
          <p:nvPr/>
        </p:nvSpPr>
        <p:spPr bwMode="auto">
          <a:xfrm>
            <a:off x="6599238" y="3395663"/>
            <a:ext cx="2100262" cy="334962"/>
          </a:xfrm>
          <a:prstGeom prst="rect">
            <a:avLst/>
          </a:prstGeom>
          <a:noFill/>
          <a:ln w="6350">
            <a:noFill/>
            <a:miter lim="800000"/>
            <a:headEnd/>
            <a:tailEnd/>
          </a:ln>
        </p:spPr>
        <p:txBody>
          <a:bodyPr wrap="none" lIns="75749" tIns="37874" rIns="75749" bIns="37874" anchorCtr="1">
            <a:spAutoFit/>
          </a:bodyPr>
          <a:lstStyle/>
          <a:p>
            <a:pPr algn="l" defTabSz="631825"/>
            <a:r>
              <a:rPr lang="de-DE" sz="1700" b="0" dirty="0"/>
              <a:t>Business </a:t>
            </a:r>
            <a:r>
              <a:rPr lang="de-DE" sz="1700" b="0" dirty="0" err="1"/>
              <a:t>Processes</a:t>
            </a:r>
            <a:endParaRPr lang="de-DE" sz="1700" b="0" dirty="0"/>
          </a:p>
        </p:txBody>
      </p:sp>
      <p:sp>
        <p:nvSpPr>
          <p:cNvPr id="124940" name="Text Box 12"/>
          <p:cNvSpPr txBox="1">
            <a:spLocks noChangeArrowheads="1"/>
          </p:cNvSpPr>
          <p:nvPr/>
        </p:nvSpPr>
        <p:spPr bwMode="auto">
          <a:xfrm>
            <a:off x="6650038" y="3919538"/>
            <a:ext cx="2008187" cy="339725"/>
          </a:xfrm>
          <a:prstGeom prst="rect">
            <a:avLst/>
          </a:prstGeom>
          <a:noFill/>
          <a:ln w="6350">
            <a:noFill/>
            <a:miter lim="800000"/>
            <a:headEnd/>
            <a:tailEnd/>
          </a:ln>
        </p:spPr>
        <p:txBody>
          <a:bodyPr wrap="none" lIns="75749" tIns="37874" rIns="75749" bIns="37874" anchorCtr="1">
            <a:spAutoFit/>
          </a:bodyPr>
          <a:lstStyle/>
          <a:p>
            <a:pPr algn="l" defTabSz="631825"/>
            <a:r>
              <a:rPr lang="de-DE" sz="1700" b="0"/>
              <a:t>Embedded Software</a:t>
            </a:r>
          </a:p>
        </p:txBody>
      </p:sp>
      <p:grpSp>
        <p:nvGrpSpPr>
          <p:cNvPr id="2" name="Group 13"/>
          <p:cNvGrpSpPr>
            <a:grpSpLocks/>
          </p:cNvGrpSpPr>
          <p:nvPr/>
        </p:nvGrpSpPr>
        <p:grpSpPr bwMode="auto">
          <a:xfrm>
            <a:off x="431800" y="3852863"/>
            <a:ext cx="8434388" cy="2090737"/>
            <a:chOff x="336" y="2832"/>
            <a:chExt cx="6576" cy="1536"/>
          </a:xfrm>
        </p:grpSpPr>
        <p:grpSp>
          <p:nvGrpSpPr>
            <p:cNvPr id="3" name="Group 14"/>
            <p:cNvGrpSpPr>
              <a:grpSpLocks/>
            </p:cNvGrpSpPr>
            <p:nvPr/>
          </p:nvGrpSpPr>
          <p:grpSpPr bwMode="auto">
            <a:xfrm>
              <a:off x="761" y="3216"/>
              <a:ext cx="5011" cy="1152"/>
              <a:chOff x="761" y="3216"/>
              <a:chExt cx="5011" cy="1152"/>
            </a:xfrm>
          </p:grpSpPr>
          <p:sp>
            <p:nvSpPr>
              <p:cNvPr id="124947" name="Text Box 15"/>
              <p:cNvSpPr txBox="1">
                <a:spLocks noChangeArrowheads="1"/>
              </p:cNvSpPr>
              <p:nvPr/>
            </p:nvSpPr>
            <p:spPr bwMode="auto">
              <a:xfrm>
                <a:off x="2126" y="3216"/>
                <a:ext cx="535" cy="231"/>
              </a:xfrm>
              <a:prstGeom prst="rect">
                <a:avLst/>
              </a:prstGeom>
              <a:noFill/>
              <a:ln w="6350">
                <a:noFill/>
                <a:miter lim="800000"/>
                <a:headEnd/>
                <a:tailEnd/>
              </a:ln>
            </p:spPr>
            <p:txBody>
              <a:bodyPr wrap="none" lIns="51982" tIns="25991" rIns="51982" bIns="25991" anchorCtr="1">
                <a:spAutoFit/>
              </a:bodyPr>
              <a:lstStyle/>
              <a:p>
                <a:pPr defTabSz="631825"/>
                <a:r>
                  <a:rPr lang="de-DE" sz="1700" i="0" dirty="0" smtClean="0"/>
                  <a:t>R&amp;D?</a:t>
                </a:r>
                <a:endParaRPr lang="de-DE" sz="1700" i="0" dirty="0"/>
              </a:p>
            </p:txBody>
          </p:sp>
          <p:sp>
            <p:nvSpPr>
              <p:cNvPr id="124948" name="Text Box 16"/>
              <p:cNvSpPr txBox="1">
                <a:spLocks noChangeArrowheads="1"/>
              </p:cNvSpPr>
              <p:nvPr/>
            </p:nvSpPr>
            <p:spPr bwMode="auto">
              <a:xfrm>
                <a:off x="761" y="3984"/>
                <a:ext cx="904" cy="231"/>
              </a:xfrm>
              <a:prstGeom prst="rect">
                <a:avLst/>
              </a:prstGeom>
              <a:noFill/>
              <a:ln w="6350">
                <a:noFill/>
                <a:miter lim="800000"/>
                <a:headEnd/>
                <a:tailEnd/>
              </a:ln>
            </p:spPr>
            <p:txBody>
              <a:bodyPr wrap="none" lIns="51982" tIns="25991" rIns="51982" bIns="25991" anchorCtr="1">
                <a:spAutoFit/>
              </a:bodyPr>
              <a:lstStyle/>
              <a:p>
                <a:pPr algn="l" defTabSz="631825"/>
                <a:r>
                  <a:rPr lang="de-DE" sz="1700" i="0" dirty="0" smtClean="0"/>
                  <a:t>Research?</a:t>
                </a:r>
                <a:endParaRPr lang="de-DE" sz="1700" i="0" dirty="0"/>
              </a:p>
            </p:txBody>
          </p:sp>
          <p:sp>
            <p:nvSpPr>
              <p:cNvPr id="124949" name="Text Box 17"/>
              <p:cNvSpPr txBox="1">
                <a:spLocks noChangeArrowheads="1"/>
              </p:cNvSpPr>
              <p:nvPr/>
            </p:nvSpPr>
            <p:spPr bwMode="auto">
              <a:xfrm>
                <a:off x="4783" y="3600"/>
                <a:ext cx="989" cy="423"/>
              </a:xfrm>
              <a:prstGeom prst="rect">
                <a:avLst/>
              </a:prstGeom>
              <a:noFill/>
              <a:ln w="6350">
                <a:noFill/>
                <a:miter lim="800000"/>
                <a:headEnd/>
                <a:tailEnd/>
              </a:ln>
            </p:spPr>
            <p:txBody>
              <a:bodyPr wrap="none" lIns="51982" tIns="25991" rIns="51982" bIns="25991" anchorCtr="1">
                <a:spAutoFit/>
              </a:bodyPr>
              <a:lstStyle/>
              <a:p>
                <a:pPr defTabSz="631825"/>
                <a:r>
                  <a:rPr lang="de-DE" sz="1700" i="0" dirty="0"/>
                  <a:t>(</a:t>
                </a:r>
                <a:r>
                  <a:rPr lang="de-DE" sz="1700" i="0" dirty="0" smtClean="0"/>
                  <a:t>Serial-</a:t>
                </a:r>
                <a:r>
                  <a:rPr lang="de-DE" sz="1700" i="0" dirty="0"/>
                  <a:t>) </a:t>
                </a:r>
                <a:br>
                  <a:rPr lang="de-DE" sz="1700" i="0" dirty="0"/>
                </a:br>
                <a:r>
                  <a:rPr lang="de-DE" sz="1700" i="0" dirty="0" err="1" smtClean="0"/>
                  <a:t>Production</a:t>
                </a:r>
                <a:r>
                  <a:rPr lang="de-DE" sz="1700" i="0" dirty="0" smtClean="0"/>
                  <a:t>?</a:t>
                </a:r>
                <a:endParaRPr lang="de-DE" sz="1700" i="0" dirty="0"/>
              </a:p>
            </p:txBody>
          </p:sp>
          <p:sp>
            <p:nvSpPr>
              <p:cNvPr id="124950" name="AutoShape 18"/>
              <p:cNvSpPr>
                <a:spLocks noChangeArrowheads="1"/>
              </p:cNvSpPr>
              <p:nvPr/>
            </p:nvSpPr>
            <p:spPr bwMode="auto">
              <a:xfrm>
                <a:off x="1774" y="3984"/>
                <a:ext cx="720" cy="192"/>
              </a:xfrm>
              <a:prstGeom prst="homePlate">
                <a:avLst>
                  <a:gd name="adj" fmla="val 93750"/>
                </a:avLst>
              </a:prstGeom>
              <a:solidFill>
                <a:schemeClr val="folHlink"/>
              </a:solidFill>
              <a:ln w="6350">
                <a:solidFill>
                  <a:schemeClr val="tx1"/>
                </a:solidFill>
                <a:miter lim="800000"/>
                <a:headEnd/>
                <a:tailEnd/>
              </a:ln>
            </p:spPr>
            <p:txBody>
              <a:bodyPr wrap="none" lIns="51982" tIns="25991" rIns="51982" bIns="25991" anchorCtr="1">
                <a:spAutoFit/>
              </a:bodyPr>
              <a:lstStyle/>
              <a:p>
                <a:endParaRPr lang="de-DE"/>
              </a:p>
            </p:txBody>
          </p:sp>
          <p:sp>
            <p:nvSpPr>
              <p:cNvPr id="124951" name="AutoShape 19"/>
              <p:cNvSpPr>
                <a:spLocks noChangeArrowheads="1"/>
              </p:cNvSpPr>
              <p:nvPr/>
            </p:nvSpPr>
            <p:spPr bwMode="auto">
              <a:xfrm>
                <a:off x="2350" y="3888"/>
                <a:ext cx="1152" cy="384"/>
              </a:xfrm>
              <a:prstGeom prst="chevron">
                <a:avLst>
                  <a:gd name="adj" fmla="val 75000"/>
                </a:avLst>
              </a:prstGeom>
              <a:solidFill>
                <a:schemeClr val="accent1"/>
              </a:solidFill>
              <a:ln w="6350">
                <a:solidFill>
                  <a:schemeClr val="tx1"/>
                </a:solidFill>
                <a:miter lim="800000"/>
                <a:headEnd/>
                <a:tailEnd/>
              </a:ln>
            </p:spPr>
            <p:txBody>
              <a:bodyPr wrap="none" lIns="51982" tIns="25991" rIns="51982" bIns="25991" anchorCtr="1">
                <a:spAutoFit/>
              </a:bodyPr>
              <a:lstStyle/>
              <a:p>
                <a:endParaRPr lang="de-DE"/>
              </a:p>
            </p:txBody>
          </p:sp>
          <p:sp>
            <p:nvSpPr>
              <p:cNvPr id="124952" name="AutoShape 20"/>
              <p:cNvSpPr>
                <a:spLocks noChangeArrowheads="1"/>
              </p:cNvSpPr>
              <p:nvPr/>
            </p:nvSpPr>
            <p:spPr bwMode="auto">
              <a:xfrm>
                <a:off x="3310" y="3792"/>
                <a:ext cx="1152" cy="576"/>
              </a:xfrm>
              <a:prstGeom prst="chevron">
                <a:avLst>
                  <a:gd name="adj" fmla="val 56944"/>
                </a:avLst>
              </a:prstGeom>
              <a:solidFill>
                <a:schemeClr val="accent2"/>
              </a:solidFill>
              <a:ln w="6350">
                <a:solidFill>
                  <a:schemeClr val="tx1"/>
                </a:solidFill>
                <a:miter lim="800000"/>
                <a:headEnd/>
                <a:tailEnd/>
              </a:ln>
            </p:spPr>
            <p:txBody>
              <a:bodyPr wrap="none" lIns="51982" tIns="25991" rIns="51982" bIns="25991" anchorCtr="1">
                <a:spAutoFit/>
              </a:bodyPr>
              <a:lstStyle/>
              <a:p>
                <a:endParaRPr lang="de-DE"/>
              </a:p>
            </p:txBody>
          </p:sp>
        </p:grpSp>
        <p:sp>
          <p:nvSpPr>
            <p:cNvPr id="124946" name="Line 21"/>
            <p:cNvSpPr>
              <a:spLocks noChangeShapeType="1"/>
            </p:cNvSpPr>
            <p:nvPr/>
          </p:nvSpPr>
          <p:spPr bwMode="auto">
            <a:xfrm flipH="1">
              <a:off x="336" y="2832"/>
              <a:ext cx="6576" cy="0"/>
            </a:xfrm>
            <a:prstGeom prst="line">
              <a:avLst/>
            </a:prstGeom>
            <a:noFill/>
            <a:ln w="6350">
              <a:solidFill>
                <a:schemeClr val="tx1"/>
              </a:solidFill>
              <a:prstDash val="dash"/>
              <a:round/>
              <a:headEnd/>
              <a:tailEnd/>
            </a:ln>
          </p:spPr>
          <p:txBody>
            <a:bodyPr wrap="none" lIns="51982" tIns="25991" rIns="51982" bIns="25991" anchorCtr="1">
              <a:spAutoFit/>
            </a:bodyPr>
            <a:lstStyle/>
            <a:p>
              <a:endParaRPr lang="de-DE"/>
            </a:p>
          </p:txBody>
        </p:sp>
      </p:grpSp>
      <p:sp>
        <p:nvSpPr>
          <p:cNvPr id="4811798" name="Line 22"/>
          <p:cNvSpPr>
            <a:spLocks noChangeShapeType="1"/>
          </p:cNvSpPr>
          <p:nvPr/>
        </p:nvSpPr>
        <p:spPr bwMode="auto">
          <a:xfrm>
            <a:off x="6588125" y="5681663"/>
            <a:ext cx="801688" cy="849312"/>
          </a:xfrm>
          <a:prstGeom prst="line">
            <a:avLst/>
          </a:prstGeom>
          <a:noFill/>
          <a:ln w="76200">
            <a:solidFill>
              <a:srgbClr val="FF0000"/>
            </a:solidFill>
            <a:round/>
            <a:headEnd/>
            <a:tailEnd/>
          </a:ln>
        </p:spPr>
        <p:txBody>
          <a:bodyPr wrap="none" anchor="ctr" anchorCtr="1"/>
          <a:lstStyle/>
          <a:p>
            <a:endParaRPr lang="de-DE"/>
          </a:p>
        </p:txBody>
      </p:sp>
      <p:sp>
        <p:nvSpPr>
          <p:cNvPr id="4811799" name="Line 23"/>
          <p:cNvSpPr>
            <a:spLocks noChangeShapeType="1"/>
          </p:cNvSpPr>
          <p:nvPr/>
        </p:nvSpPr>
        <p:spPr bwMode="auto">
          <a:xfrm flipV="1">
            <a:off x="6650038" y="5616575"/>
            <a:ext cx="533400" cy="979488"/>
          </a:xfrm>
          <a:prstGeom prst="line">
            <a:avLst/>
          </a:prstGeom>
          <a:noFill/>
          <a:ln w="76200">
            <a:solidFill>
              <a:srgbClr val="FF0000"/>
            </a:solidFill>
            <a:round/>
            <a:headEnd/>
            <a:tailEnd/>
          </a:ln>
        </p:spPr>
        <p:txBody>
          <a:bodyPr wrap="none" anchor="ctr" anchorCtr="1"/>
          <a:lstStyle/>
          <a:p>
            <a:endParaRPr lang="de-DE"/>
          </a:p>
        </p:txBody>
      </p:sp>
      <p:sp>
        <p:nvSpPr>
          <p:cNvPr id="124944" name="Text Box 24"/>
          <p:cNvSpPr txBox="1">
            <a:spLocks noChangeArrowheads="1"/>
          </p:cNvSpPr>
          <p:nvPr/>
        </p:nvSpPr>
        <p:spPr bwMode="auto">
          <a:xfrm>
            <a:off x="142844" y="6143644"/>
            <a:ext cx="3879938"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9"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30"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42</a:t>
            </a:fld>
            <a:endParaRPr lang="en-US">
              <a:solidFill>
                <a:prstClr val="black">
                  <a:tint val="75000"/>
                </a:prstClr>
              </a:solidFill>
            </a:endParaRPr>
          </a:p>
        </p:txBody>
      </p:sp>
    </p:spTree>
    <p:extLst>
      <p:ext uri="{BB962C8B-B14F-4D97-AF65-F5344CB8AC3E}">
        <p14:creationId xmlns:p14="http://schemas.microsoft.com/office/powerpoint/2010/main" val="22412612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178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499"/>
                                          </p:stCondLst>
                                        </p:cTn>
                                        <p:tgtEl>
                                          <p:spTgt spid="4811780"/>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500"/>
                                  </p:stCondLst>
                                  <p:childTnLst>
                                    <p:set>
                                      <p:cBhvr>
                                        <p:cTn id="12" dur="1" fill="hold">
                                          <p:stCondLst>
                                            <p:cond delay="499"/>
                                          </p:stCondLst>
                                        </p:cTn>
                                        <p:tgtEl>
                                          <p:spTgt spid="4811784"/>
                                        </p:tgtEl>
                                        <p:attrNameLst>
                                          <p:attrName>style.visibility</p:attrName>
                                        </p:attrNameLst>
                                      </p:cBhvr>
                                      <p:to>
                                        <p:strVal val="visible"/>
                                      </p:to>
                                    </p:set>
                                  </p:childTnLst>
                                </p:cTn>
                              </p:par>
                            </p:childTnLst>
                          </p:cTn>
                        </p:par>
                        <p:par>
                          <p:cTn id="13" fill="hold">
                            <p:stCondLst>
                              <p:cond delay="2500"/>
                            </p:stCondLst>
                            <p:childTnLst>
                              <p:par>
                                <p:cTn id="14" presetID="1" presetClass="entr" presetSubtype="0" fill="hold" grpId="0" nodeType="afterEffect">
                                  <p:stCondLst>
                                    <p:cond delay="500"/>
                                  </p:stCondLst>
                                  <p:childTnLst>
                                    <p:set>
                                      <p:cBhvr>
                                        <p:cTn id="15" dur="1" fill="hold">
                                          <p:stCondLst>
                                            <p:cond delay="499"/>
                                          </p:stCondLst>
                                        </p:cTn>
                                        <p:tgtEl>
                                          <p:spTgt spid="4811782"/>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grpId="0" nodeType="afterEffect">
                                  <p:stCondLst>
                                    <p:cond delay="500"/>
                                  </p:stCondLst>
                                  <p:childTnLst>
                                    <p:set>
                                      <p:cBhvr>
                                        <p:cTn id="18" dur="1" fill="hold">
                                          <p:stCondLst>
                                            <p:cond delay="499"/>
                                          </p:stCondLst>
                                        </p:cTn>
                                        <p:tgtEl>
                                          <p:spTgt spid="48117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4939"/>
                                        </p:tgtEl>
                                        <p:attrNameLst>
                                          <p:attrName>style.visibility</p:attrName>
                                        </p:attrNameLst>
                                      </p:cBhvr>
                                      <p:to>
                                        <p:strVal val="visible"/>
                                      </p:to>
                                    </p:set>
                                    <p:animEffect transition="in" filter="fade">
                                      <p:cBhvr>
                                        <p:cTn id="28" dur="500"/>
                                        <p:tgtEl>
                                          <p:spTgt spid="1249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4940"/>
                                        </p:tgtEl>
                                        <p:attrNameLst>
                                          <p:attrName>style.visibility</p:attrName>
                                        </p:attrNameLst>
                                      </p:cBhvr>
                                      <p:to>
                                        <p:strVal val="visible"/>
                                      </p:to>
                                    </p:set>
                                    <p:animEffect transition="in" filter="fade">
                                      <p:cBhvr>
                                        <p:cTn id="31" dur="500"/>
                                        <p:tgtEl>
                                          <p:spTgt spid="12494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499"/>
                                          </p:stCondLst>
                                        </p:cTn>
                                        <p:tgtEl>
                                          <p:spTgt spid="481178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811798"/>
                                        </p:tgtEl>
                                        <p:attrNameLst>
                                          <p:attrName>style.visibility</p:attrName>
                                        </p:attrNameLst>
                                      </p:cBhvr>
                                      <p:to>
                                        <p:strVal val="visible"/>
                                      </p:to>
                                    </p:set>
                                    <p:animEffect transition="in" filter="wipe(left)">
                                      <p:cBhvr>
                                        <p:cTn id="40" dur="500"/>
                                        <p:tgtEl>
                                          <p:spTgt spid="4811798"/>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4811799"/>
                                        </p:tgtEl>
                                        <p:attrNameLst>
                                          <p:attrName>style.visibility</p:attrName>
                                        </p:attrNameLst>
                                      </p:cBhvr>
                                      <p:to>
                                        <p:strVal val="visible"/>
                                      </p:to>
                                    </p:set>
                                    <p:animEffect transition="in" filter="wipe(left)">
                                      <p:cBhvr>
                                        <p:cTn id="44" dur="500"/>
                                        <p:tgtEl>
                                          <p:spTgt spid="481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1780" grpId="0" animBg="1" autoUpdateAnimBg="0"/>
      <p:bldP spid="4811781" grpId="0" animBg="1" autoUpdateAnimBg="0"/>
      <p:bldP spid="4811782" grpId="0" animBg="1" autoUpdateAnimBg="0"/>
      <p:bldP spid="4811783" grpId="0" autoUpdateAnimBg="0"/>
      <p:bldP spid="4811784" grpId="0" animBg="1" autoUpdateAnimBg="0"/>
      <p:bldP spid="4811785" grpId="0" animBg="1" autoUpdateAnimBg="0"/>
      <p:bldP spid="124939" grpId="0"/>
      <p:bldP spid="124940" grpId="0"/>
      <p:bldP spid="4811798" grpId="0" animBg="1"/>
      <p:bldP spid="481179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226982" y="500063"/>
            <a:ext cx="7772400" cy="1143000"/>
          </a:xfrm>
        </p:spPr>
        <p:txBody>
          <a:bodyPr lIns="75749" tIns="37874" rIns="75749" bIns="37874" anchor="t"/>
          <a:lstStyle/>
          <a:p>
            <a:r>
              <a:rPr lang="en-US" b="0" smtClean="0"/>
              <a:t>Implications of agile </a:t>
            </a:r>
            <a:br>
              <a:rPr lang="en-US" b="0" smtClean="0"/>
            </a:br>
            <a:r>
              <a:rPr lang="en-US" sz="1800" b="0" smtClean="0"/>
              <a:t>(example here: XP)</a:t>
            </a:r>
            <a:br>
              <a:rPr lang="en-US" sz="1800" b="0" smtClean="0"/>
            </a:br>
            <a:r>
              <a:rPr lang="en-US" sz="1800" b="0" smtClean="0"/>
              <a:t> </a:t>
            </a:r>
            <a:r>
              <a:rPr lang="en-US" sz="1800" b="0" i="1" smtClean="0">
                <a:solidFill>
                  <a:schemeClr val="tx1"/>
                </a:solidFill>
              </a:rPr>
              <a:t>„The heart of Agile Modeling is its practices“</a:t>
            </a:r>
            <a:r>
              <a:rPr lang="en-US" sz="1800" b="0" smtClean="0">
                <a:solidFill>
                  <a:schemeClr val="tx1"/>
                </a:solidFill>
              </a:rPr>
              <a:t> </a:t>
            </a:r>
            <a:r>
              <a:rPr lang="en-US" sz="1200" b="0" i="1" smtClean="0">
                <a:solidFill>
                  <a:schemeClr val="tx1"/>
                </a:solidFill>
              </a:rPr>
              <a:t>Scott W. Ambler</a:t>
            </a:r>
            <a:endParaRPr lang="en-US" sz="1600" b="0" i="1" smtClean="0">
              <a:solidFill>
                <a:schemeClr val="tx1"/>
              </a:solidFill>
            </a:endParaRPr>
          </a:p>
        </p:txBody>
      </p:sp>
      <p:sp>
        <p:nvSpPr>
          <p:cNvPr id="4813827" name="Rectangle 3"/>
          <p:cNvSpPr>
            <a:spLocks noChangeArrowheads="1"/>
          </p:cNvSpPr>
          <p:nvPr/>
        </p:nvSpPr>
        <p:spPr bwMode="auto">
          <a:xfrm>
            <a:off x="554038" y="2136280"/>
            <a:ext cx="3078162" cy="1857870"/>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Unit Test</a:t>
            </a:r>
            <a:endParaRPr lang="en-US" sz="1700"/>
          </a:p>
        </p:txBody>
      </p:sp>
      <p:sp>
        <p:nvSpPr>
          <p:cNvPr id="4813828" name="Rectangle 4"/>
          <p:cNvSpPr>
            <a:spLocks noChangeArrowheads="1"/>
          </p:cNvSpPr>
          <p:nvPr/>
        </p:nvSpPr>
        <p:spPr bwMode="auto">
          <a:xfrm>
            <a:off x="3509963" y="1970088"/>
            <a:ext cx="2832100" cy="2351087"/>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Pair Programming</a:t>
            </a:r>
          </a:p>
          <a:p>
            <a:pPr defTabSz="631825"/>
            <a:endParaRPr lang="en-US" sz="1700" smtClean="0"/>
          </a:p>
          <a:p>
            <a:pPr defTabSz="631825"/>
            <a:endParaRPr lang="en-US" sz="1700"/>
          </a:p>
        </p:txBody>
      </p:sp>
      <p:sp>
        <p:nvSpPr>
          <p:cNvPr id="4813829" name="Rectangle 5"/>
          <p:cNvSpPr>
            <a:spLocks noChangeArrowheads="1"/>
          </p:cNvSpPr>
          <p:nvPr/>
        </p:nvSpPr>
        <p:spPr bwMode="auto">
          <a:xfrm>
            <a:off x="307975" y="3603625"/>
            <a:ext cx="3694113" cy="2611438"/>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Planning Game,</a:t>
            </a:r>
          </a:p>
          <a:p>
            <a:pPr defTabSz="631825"/>
            <a:r>
              <a:rPr lang="en-US" sz="1700" smtClean="0"/>
              <a:t>Small Releases &amp; Incremental Dev.</a:t>
            </a:r>
            <a:endParaRPr lang="en-US" sz="1700"/>
          </a:p>
        </p:txBody>
      </p:sp>
      <p:sp>
        <p:nvSpPr>
          <p:cNvPr id="4813830" name="Rectangle 6"/>
          <p:cNvSpPr>
            <a:spLocks noChangeArrowheads="1"/>
          </p:cNvSpPr>
          <p:nvPr/>
        </p:nvSpPr>
        <p:spPr bwMode="auto">
          <a:xfrm>
            <a:off x="5049838" y="3798888"/>
            <a:ext cx="3078162" cy="2481262"/>
          </a:xfrm>
          <a:prstGeom prst="rect">
            <a:avLst/>
          </a:prstGeom>
          <a:solidFill>
            <a:srgbClr val="F1FA9C"/>
          </a:solidFill>
          <a:ln w="6350">
            <a:solidFill>
              <a:schemeClr val="tx1"/>
            </a:solidFill>
            <a:miter lim="800000"/>
            <a:headEnd/>
            <a:tailEnd/>
          </a:ln>
        </p:spPr>
        <p:txBody>
          <a:bodyPr wrap="none" lIns="75749" tIns="37874" rIns="75749" bIns="37874" anchor="ctr"/>
          <a:lstStyle/>
          <a:p>
            <a:pPr defTabSz="631825"/>
            <a:r>
              <a:rPr lang="en-US" sz="1700" smtClean="0"/>
              <a:t>On-site customer</a:t>
            </a:r>
            <a:endParaRPr lang="en-US" sz="1700"/>
          </a:p>
        </p:txBody>
      </p:sp>
      <p:sp>
        <p:nvSpPr>
          <p:cNvPr id="4813831" name="Rectangle 7"/>
          <p:cNvSpPr>
            <a:spLocks noChangeArrowheads="1"/>
          </p:cNvSpPr>
          <p:nvPr/>
        </p:nvSpPr>
        <p:spPr bwMode="auto">
          <a:xfrm>
            <a:off x="5942806" y="1890165"/>
            <a:ext cx="2770188" cy="1230576"/>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Sustainable Pace</a:t>
            </a:r>
            <a:endParaRPr lang="en-US" sz="1700"/>
          </a:p>
        </p:txBody>
      </p:sp>
      <p:sp>
        <p:nvSpPr>
          <p:cNvPr id="4813832" name="Rectangle 8"/>
          <p:cNvSpPr>
            <a:spLocks noChangeArrowheads="1"/>
          </p:cNvSpPr>
          <p:nvPr/>
        </p:nvSpPr>
        <p:spPr bwMode="auto">
          <a:xfrm>
            <a:off x="3509963" y="5365750"/>
            <a:ext cx="3017837" cy="1176338"/>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Refactoring</a:t>
            </a:r>
            <a:endParaRPr lang="en-US" sz="1700"/>
          </a:p>
        </p:txBody>
      </p:sp>
      <p:sp>
        <p:nvSpPr>
          <p:cNvPr id="4813833" name="Rectangle 9"/>
          <p:cNvSpPr>
            <a:spLocks noChangeArrowheads="1"/>
          </p:cNvSpPr>
          <p:nvPr/>
        </p:nvSpPr>
        <p:spPr bwMode="auto">
          <a:xfrm>
            <a:off x="3017838" y="3276600"/>
            <a:ext cx="3509962" cy="137160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Collective Code Ownership</a:t>
            </a:r>
            <a:endParaRPr lang="en-US" sz="1700"/>
          </a:p>
        </p:txBody>
      </p:sp>
      <p:sp>
        <p:nvSpPr>
          <p:cNvPr id="4813834" name="Rectangle 10"/>
          <p:cNvSpPr>
            <a:spLocks noChangeArrowheads="1"/>
          </p:cNvSpPr>
          <p:nvPr/>
        </p:nvSpPr>
        <p:spPr bwMode="auto">
          <a:xfrm>
            <a:off x="2155825" y="1744167"/>
            <a:ext cx="3508375" cy="784225"/>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Continuous Integration</a:t>
            </a:r>
            <a:endParaRPr lang="en-US" sz="1700"/>
          </a:p>
        </p:txBody>
      </p:sp>
      <p:sp>
        <p:nvSpPr>
          <p:cNvPr id="4813835" name="Rectangle 11"/>
          <p:cNvSpPr>
            <a:spLocks noChangeArrowheads="1"/>
          </p:cNvSpPr>
          <p:nvPr/>
        </p:nvSpPr>
        <p:spPr bwMode="auto">
          <a:xfrm>
            <a:off x="7327900" y="2884488"/>
            <a:ext cx="1600200" cy="1763712"/>
          </a:xfrm>
          <a:prstGeom prst="rect">
            <a:avLst/>
          </a:prstGeom>
          <a:solidFill>
            <a:srgbClr val="AFCFFF"/>
          </a:solidFill>
          <a:ln w="6350">
            <a:solidFill>
              <a:schemeClr val="tx1"/>
            </a:solidFill>
            <a:miter lim="800000"/>
            <a:headEnd/>
            <a:tailEnd/>
          </a:ln>
        </p:spPr>
        <p:txBody>
          <a:bodyPr wrap="none" lIns="75749" tIns="37874" rIns="75749" bIns="37874" anchor="ctr"/>
          <a:lstStyle/>
          <a:p>
            <a:pPr defTabSz="631825"/>
            <a:r>
              <a:rPr lang="en-US" sz="1700" smtClean="0"/>
              <a:t>Coding</a:t>
            </a:r>
            <a:br>
              <a:rPr lang="en-US" sz="1700" smtClean="0"/>
            </a:br>
            <a:r>
              <a:rPr lang="en-US" sz="1700" smtClean="0"/>
              <a:t>Standards</a:t>
            </a:r>
            <a:endParaRPr lang="en-US" sz="1700"/>
          </a:p>
        </p:txBody>
      </p:sp>
      <p:sp>
        <p:nvSpPr>
          <p:cNvPr id="4813836" name="Rectangle 12"/>
          <p:cNvSpPr>
            <a:spLocks noChangeArrowheads="1"/>
          </p:cNvSpPr>
          <p:nvPr/>
        </p:nvSpPr>
        <p:spPr bwMode="auto">
          <a:xfrm>
            <a:off x="923925" y="3386545"/>
            <a:ext cx="1724025" cy="934630"/>
          </a:xfrm>
          <a:prstGeom prst="rect">
            <a:avLst/>
          </a:prstGeom>
          <a:solidFill>
            <a:srgbClr val="FFDD4F"/>
          </a:solidFill>
          <a:ln w="6350">
            <a:solidFill>
              <a:schemeClr val="tx1"/>
            </a:solidFill>
            <a:miter lim="800000"/>
            <a:headEnd/>
            <a:tailEnd/>
          </a:ln>
        </p:spPr>
        <p:txBody>
          <a:bodyPr wrap="none" lIns="75749" tIns="37874" rIns="75749" bIns="37874" anchor="ctr"/>
          <a:lstStyle/>
          <a:p>
            <a:pPr defTabSz="631825"/>
            <a:r>
              <a:rPr lang="en-US" sz="1700" smtClean="0"/>
              <a:t>Simple Design</a:t>
            </a:r>
            <a:endParaRPr lang="en-US" sz="1700"/>
          </a:p>
        </p:txBody>
      </p:sp>
      <p:sp>
        <p:nvSpPr>
          <p:cNvPr id="1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1257858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38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38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38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138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38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38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48138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38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38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38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827" grpId="0" animBg="1" autoUpdateAnimBg="0"/>
      <p:bldP spid="4813828" grpId="0" animBg="1" autoUpdateAnimBg="0"/>
      <p:bldP spid="4813829" grpId="0" animBg="1" autoUpdateAnimBg="0"/>
      <p:bldP spid="4813830" grpId="0" animBg="1" autoUpdateAnimBg="0"/>
      <p:bldP spid="4813831" grpId="0" animBg="1" autoUpdateAnimBg="0"/>
      <p:bldP spid="4813832" grpId="0" animBg="1" autoUpdateAnimBg="0"/>
      <p:bldP spid="4813833" grpId="0" animBg="1" autoUpdateAnimBg="0"/>
      <p:bldP spid="4813834" grpId="0" animBg="1" autoUpdateAnimBg="0"/>
      <p:bldP spid="4813835" grpId="0" animBg="1" autoUpdateAnimBg="0"/>
      <p:bldP spid="4813836"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85800" y="600150"/>
            <a:ext cx="7772400" cy="685800"/>
          </a:xfrm>
        </p:spPr>
        <p:txBody>
          <a:bodyPr lIns="75749" tIns="37874" rIns="75749" bIns="37874" anchor="t"/>
          <a:lstStyle/>
          <a:p>
            <a:r>
              <a:rPr lang="en-US" b="0" smtClean="0"/>
              <a:t>Common objections </a:t>
            </a:r>
          </a:p>
        </p:txBody>
      </p:sp>
      <p:sp>
        <p:nvSpPr>
          <p:cNvPr id="4815875" name="Rectangle 3"/>
          <p:cNvSpPr>
            <a:spLocks noGrp="1" noChangeArrowheads="1"/>
          </p:cNvSpPr>
          <p:nvPr>
            <p:ph idx="1"/>
          </p:nvPr>
        </p:nvSpPr>
        <p:spPr>
          <a:xfrm>
            <a:off x="492125" y="1436688"/>
            <a:ext cx="8435975" cy="1568450"/>
          </a:xfrm>
        </p:spPr>
        <p:txBody>
          <a:bodyPr lIns="75749" tIns="37874" rIns="75749" bIns="37874"/>
          <a:lstStyle/>
          <a:p>
            <a:pPr>
              <a:buFontTx/>
              <a:buNone/>
            </a:pPr>
            <a:r>
              <a:rPr lang="en-US" smtClean="0"/>
              <a:t>On the first glance ...</a:t>
            </a:r>
          </a:p>
          <a:p>
            <a:pPr lvl="1"/>
            <a:r>
              <a:rPr lang="en-US" sz="1800" smtClean="0"/>
              <a:t>Working in pairs is a waste of time</a:t>
            </a:r>
          </a:p>
          <a:p>
            <a:pPr lvl="1"/>
            <a:r>
              <a:rPr lang="en-US" sz="1800" smtClean="0"/>
              <a:t>Our large systems do not allow for fast releases</a:t>
            </a:r>
          </a:p>
          <a:p>
            <a:pPr lvl="1"/>
            <a:r>
              <a:rPr lang="en-US" sz="1800" smtClean="0"/>
              <a:t>Sustainable pace? I don‘t care, we have a 35h week!</a:t>
            </a:r>
          </a:p>
          <a:p>
            <a:pPr lvl="1"/>
            <a:endParaRPr lang="en-US" sz="1800" smtClean="0"/>
          </a:p>
          <a:p>
            <a:pPr lvl="1"/>
            <a:endParaRPr lang="en-US" sz="1800" smtClean="0"/>
          </a:p>
          <a:p>
            <a:pPr lvl="1"/>
            <a:endParaRPr lang="en-US" sz="1800" smtClean="0"/>
          </a:p>
          <a:p>
            <a:pPr lvl="1"/>
            <a:endParaRPr lang="en-US" sz="1800" smtClean="0"/>
          </a:p>
          <a:p>
            <a:pPr lvl="1"/>
            <a:endParaRPr lang="en-US" sz="1800" smtClean="0"/>
          </a:p>
        </p:txBody>
      </p:sp>
      <p:sp>
        <p:nvSpPr>
          <p:cNvPr id="4815876" name="Text Box 4"/>
          <p:cNvSpPr txBox="1">
            <a:spLocks noChangeArrowheads="1"/>
          </p:cNvSpPr>
          <p:nvPr/>
        </p:nvSpPr>
        <p:spPr bwMode="auto">
          <a:xfrm rot="853304">
            <a:off x="5463360" y="5367357"/>
            <a:ext cx="2547983"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Well known killerphrases</a:t>
            </a:r>
            <a:endParaRPr lang="en-US" sz="1700" b="0" i="0"/>
          </a:p>
        </p:txBody>
      </p:sp>
      <p:sp>
        <p:nvSpPr>
          <p:cNvPr id="4815877" name="Text Box 5"/>
          <p:cNvSpPr txBox="1">
            <a:spLocks noChangeArrowheads="1"/>
          </p:cNvSpPr>
          <p:nvPr/>
        </p:nvSpPr>
        <p:spPr bwMode="auto">
          <a:xfrm rot="853304">
            <a:off x="5559146" y="1667689"/>
            <a:ext cx="2564376" cy="338098"/>
          </a:xfrm>
          <a:prstGeom prst="rect">
            <a:avLst/>
          </a:prstGeom>
          <a:solidFill>
            <a:srgbClr val="F8F8F8"/>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Might look like that, but...</a:t>
            </a:r>
            <a:endParaRPr lang="en-US" sz="1700" b="0" i="0"/>
          </a:p>
        </p:txBody>
      </p:sp>
      <p:sp>
        <p:nvSpPr>
          <p:cNvPr id="4815878" name="Text Box 6"/>
          <p:cNvSpPr txBox="1">
            <a:spLocks noChangeArrowheads="1"/>
          </p:cNvSpPr>
          <p:nvPr/>
        </p:nvSpPr>
        <p:spPr bwMode="auto">
          <a:xfrm rot="853304">
            <a:off x="709404" y="3495695"/>
            <a:ext cx="1570458" cy="338098"/>
          </a:xfrm>
          <a:prstGeom prst="rect">
            <a:avLst/>
          </a:prstGeom>
          <a:solidFill>
            <a:srgbClr val="F1FA9C"/>
          </a:solidFill>
          <a:ln w="76200">
            <a:solidFill>
              <a:srgbClr val="FF3300"/>
            </a:solidFill>
            <a:miter lim="800000"/>
            <a:headEnd/>
            <a:tailEnd/>
          </a:ln>
        </p:spPr>
        <p:txBody>
          <a:bodyPr wrap="none" lIns="75749" tIns="37874" rIns="75749" bIns="37874" anchor="ctr" anchorCtr="1">
            <a:spAutoFit/>
          </a:bodyPr>
          <a:lstStyle/>
          <a:p>
            <a:pPr algn="l" defTabSz="631825">
              <a:spcBef>
                <a:spcPct val="50000"/>
              </a:spcBef>
            </a:pPr>
            <a:r>
              <a:rPr lang="en-US" sz="1700" i="0" smtClean="0"/>
              <a:t>Ok, let‘s check</a:t>
            </a:r>
            <a:endParaRPr lang="en-US" sz="1700" b="0" i="0"/>
          </a:p>
        </p:txBody>
      </p:sp>
      <p:sp>
        <p:nvSpPr>
          <p:cNvPr id="4815879" name="Rectangle 7"/>
          <p:cNvSpPr>
            <a:spLocks noChangeArrowheads="1"/>
          </p:cNvSpPr>
          <p:nvPr/>
        </p:nvSpPr>
        <p:spPr bwMode="auto">
          <a:xfrm>
            <a:off x="2647950" y="2938463"/>
            <a:ext cx="6343650" cy="2115507"/>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More serious</a:t>
            </a:r>
          </a:p>
          <a:p>
            <a:pPr marL="788988" lvl="1" indent="-315913" algn="l" defTabSz="631825">
              <a:spcBef>
                <a:spcPct val="50000"/>
              </a:spcBef>
              <a:buSzPct val="70000"/>
              <a:buFont typeface="Wingdings" pitchFamily="2" charset="2"/>
              <a:buChar char="n"/>
            </a:pPr>
            <a:r>
              <a:rPr lang="en-US" sz="1700" i="0" smtClean="0"/>
              <a:t>Our people will hate </a:t>
            </a:r>
            <a:r>
              <a:rPr lang="en-US" sz="1700" smtClean="0"/>
              <a:t>collective code ownership and working in pairs...</a:t>
            </a:r>
            <a:endParaRPr lang="en-US" sz="1700" i="0" smtClean="0"/>
          </a:p>
          <a:p>
            <a:pPr marL="788988" lvl="1" indent="-315913" algn="l" defTabSz="631825">
              <a:spcBef>
                <a:spcPct val="50000"/>
              </a:spcBef>
              <a:buSzPct val="70000"/>
              <a:buFont typeface="Wingdings" pitchFamily="2" charset="2"/>
              <a:buChar char="n"/>
            </a:pPr>
            <a:r>
              <a:rPr lang="en-US" sz="1700" i="0" smtClean="0"/>
              <a:t>Our type of systems do not allow for </a:t>
            </a:r>
            <a:r>
              <a:rPr lang="en-US" sz="1700" smtClean="0"/>
              <a:t>refactoring/cont. integration/test first</a:t>
            </a:r>
            <a:endParaRPr lang="en-US" sz="1700" i="0" smtClean="0"/>
          </a:p>
          <a:p>
            <a:pPr marL="788988" lvl="1" indent="-315913" algn="l" defTabSz="631825">
              <a:spcBef>
                <a:spcPct val="50000"/>
              </a:spcBef>
              <a:buSzPct val="70000"/>
              <a:buFont typeface="Wingdings" pitchFamily="2" charset="2"/>
              <a:buChar char="n"/>
            </a:pPr>
            <a:endParaRPr lang="en-US" sz="1700" i="0"/>
          </a:p>
        </p:txBody>
      </p:sp>
      <p:sp>
        <p:nvSpPr>
          <p:cNvPr id="4815880" name="Rectangle 8"/>
          <p:cNvSpPr>
            <a:spLocks noChangeArrowheads="1"/>
          </p:cNvSpPr>
          <p:nvPr/>
        </p:nvSpPr>
        <p:spPr bwMode="auto">
          <a:xfrm>
            <a:off x="246063" y="4800600"/>
            <a:ext cx="7526337" cy="1577975"/>
          </a:xfrm>
          <a:prstGeom prst="rect">
            <a:avLst/>
          </a:prstGeom>
          <a:noFill/>
          <a:ln w="6350">
            <a:noFill/>
            <a:miter lim="800000"/>
            <a:headEnd/>
            <a:tailEnd/>
          </a:ln>
        </p:spPr>
        <p:txBody>
          <a:bodyPr lIns="75749" tIns="37874" rIns="75749" bIns="37874" anchorCtr="1">
            <a:spAutoFit/>
          </a:bodyPr>
          <a:lstStyle/>
          <a:p>
            <a:pPr algn="l" defTabSz="631825">
              <a:spcBef>
                <a:spcPct val="50000"/>
              </a:spcBef>
              <a:buSzPct val="80000"/>
              <a:buFont typeface="Wingdings" pitchFamily="2" charset="2"/>
              <a:buNone/>
            </a:pPr>
            <a:r>
              <a:rPr lang="en-US" sz="2200" i="0" smtClean="0">
                <a:solidFill>
                  <a:srgbClr val="2358A7"/>
                </a:solidFill>
              </a:rPr>
              <a:t>General Objections</a:t>
            </a:r>
          </a:p>
          <a:p>
            <a:pPr marL="541338" lvl="1" indent="266700" algn="l" defTabSz="631825">
              <a:spcBef>
                <a:spcPct val="50000"/>
              </a:spcBef>
              <a:buSzPct val="70000"/>
              <a:buFont typeface="Wingdings" pitchFamily="2" charset="2"/>
              <a:buChar char="n"/>
            </a:pPr>
            <a:r>
              <a:rPr lang="en-US" sz="1700" smtClean="0"/>
              <a:t>That</a:t>
            </a:r>
            <a:r>
              <a:rPr lang="en-US" sz="1700" i="0" smtClean="0"/>
              <a:t> is nothing new! 20 years old</a:t>
            </a:r>
          </a:p>
          <a:p>
            <a:pPr marL="541338" lvl="1" indent="266700" algn="l" defTabSz="631825">
              <a:spcBef>
                <a:spcPct val="50000"/>
              </a:spcBef>
              <a:buSzPct val="70000"/>
              <a:buFont typeface="Wingdings" pitchFamily="2" charset="2"/>
              <a:buChar char="n"/>
            </a:pPr>
            <a:r>
              <a:rPr lang="en-US" sz="1700" i="0" smtClean="0"/>
              <a:t>This does not work here.</a:t>
            </a:r>
          </a:p>
          <a:p>
            <a:pPr marL="541338" lvl="1" indent="266700" algn="l" defTabSz="631825">
              <a:spcBef>
                <a:spcPct val="50000"/>
              </a:spcBef>
              <a:buSzPct val="70000"/>
              <a:buFont typeface="Wingdings" pitchFamily="2" charset="2"/>
              <a:buChar char="n"/>
            </a:pPr>
            <a:r>
              <a:rPr lang="en-US" sz="1700" i="0" smtClean="0"/>
              <a:t>We are already doing that – I mean wild hacking, </a:t>
            </a:r>
            <a:r>
              <a:rPr lang="en-US" sz="1700" smtClean="0"/>
              <a:t>hahaha</a:t>
            </a:r>
            <a:r>
              <a:rPr lang="en-US" sz="1700" i="0" smtClean="0"/>
              <a:t>!</a:t>
            </a:r>
            <a:endParaRPr lang="en-US" sz="1700" i="0"/>
          </a:p>
        </p:txBody>
      </p:sp>
      <p:sp>
        <p:nvSpPr>
          <p:cNvPr id="126985" name="Text Box 9"/>
          <p:cNvSpPr txBox="1">
            <a:spLocks noChangeArrowheads="1"/>
          </p:cNvSpPr>
          <p:nvPr/>
        </p:nvSpPr>
        <p:spPr bwMode="auto">
          <a:xfrm>
            <a:off x="6627860" y="857232"/>
            <a:ext cx="2400191"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a:t>
            </a:r>
            <a:endParaRPr lang="en-US" sz="1200" b="0" smtClean="0"/>
          </a:p>
          <a:p>
            <a:pPr algn="l"/>
            <a:r>
              <a:rPr lang="en-US" sz="1200" b="0" smtClean="0"/>
              <a:t>SQM </a:t>
            </a:r>
            <a:r>
              <a:rPr lang="en-US" sz="1200" b="0"/>
              <a:t>congress 2003, Köln, SQS</a:t>
            </a:r>
          </a:p>
        </p:txBody>
      </p:sp>
      <p:sp>
        <p:nvSpPr>
          <p:cNvPr id="12"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3"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89029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58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158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158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158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158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81587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158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158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48158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5875" grpId="0" build="p" autoUpdateAnimBg="0"/>
      <p:bldP spid="4815876" grpId="0" animBg="1" autoUpdateAnimBg="0"/>
      <p:bldP spid="4815877" grpId="0" animBg="1" autoUpdateAnimBg="0"/>
      <p:bldP spid="4815878" grpId="0" animBg="1" autoUpdateAnimBg="0"/>
      <p:bldP spid="4815879" grpId="0" autoUpdateAnimBg="0"/>
      <p:bldP spid="4815880"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685800" y="560770"/>
            <a:ext cx="7772400" cy="914400"/>
          </a:xfrm>
        </p:spPr>
        <p:txBody>
          <a:bodyPr lIns="75749" tIns="37874" rIns="75749" bIns="37874" anchor="t"/>
          <a:lstStyle/>
          <a:p>
            <a:r>
              <a:rPr lang="en-US" b="0" smtClean="0"/>
              <a:t>Real crucial issues</a:t>
            </a:r>
          </a:p>
        </p:txBody>
      </p:sp>
      <p:sp>
        <p:nvSpPr>
          <p:cNvPr id="128003" name="AutoShape 3"/>
          <p:cNvSpPr>
            <a:spLocks noChangeArrowheads="1"/>
          </p:cNvSpPr>
          <p:nvPr/>
        </p:nvSpPr>
        <p:spPr bwMode="auto">
          <a:xfrm>
            <a:off x="3017838" y="1328658"/>
            <a:ext cx="5242388" cy="2569660"/>
          </a:xfrm>
          <a:prstGeom prst="wedgeRoundRectCallout">
            <a:avLst>
              <a:gd name="adj1" fmla="val -65617"/>
              <a:gd name="adj2" fmla="val 45781"/>
              <a:gd name="adj3" fmla="val 16667"/>
            </a:avLst>
          </a:prstGeom>
          <a:solidFill>
            <a:srgbClr val="F1FA9C"/>
          </a:solidFill>
          <a:ln w="6350">
            <a:solidFill>
              <a:schemeClr val="tx1"/>
            </a:solidFill>
            <a:miter lim="800000"/>
            <a:headEnd/>
            <a:tailEnd/>
          </a:ln>
        </p:spPr>
        <p:txBody>
          <a:bodyPr wrap="square" lIns="75749" tIns="37874" rIns="75749" bIns="37874" anchor="ctr"/>
          <a:lstStyle/>
          <a:p>
            <a:pPr marL="315913" indent="-315913" algn="l" defTabSz="631825"/>
            <a:r>
              <a:rPr lang="en-US" sz="2700" i="0" smtClean="0"/>
              <a:t>Did I get you right?</a:t>
            </a:r>
          </a:p>
          <a:p>
            <a:pPr marL="315913" indent="-315913" algn="l" defTabSz="631825">
              <a:spcBef>
                <a:spcPct val="30000"/>
              </a:spcBef>
            </a:pPr>
            <a:r>
              <a:rPr lang="en-US" sz="1700" i="0" smtClean="0"/>
              <a:t>- 	You implement without </a:t>
            </a:r>
            <a:r>
              <a:rPr lang="en-US" sz="1700" smtClean="0"/>
              <a:t>knowing what we want?</a:t>
            </a:r>
            <a:endParaRPr lang="en-US" sz="1700" i="0" smtClean="0"/>
          </a:p>
          <a:p>
            <a:pPr marL="315913" indent="-315913" algn="l" defTabSz="631825">
              <a:spcBef>
                <a:spcPct val="30000"/>
              </a:spcBef>
            </a:pPr>
            <a:r>
              <a:rPr lang="en-US" sz="1700" i="0" smtClean="0"/>
              <a:t>- 	You want a customer representative on site permanently?</a:t>
            </a:r>
          </a:p>
          <a:p>
            <a:pPr marL="315913" indent="-315913" algn="l" defTabSz="631825">
              <a:spcBef>
                <a:spcPct val="30000"/>
              </a:spcBef>
            </a:pPr>
            <a:r>
              <a:rPr lang="en-US" sz="1700" i="0" smtClean="0"/>
              <a:t>- 	You </a:t>
            </a:r>
            <a:r>
              <a:rPr lang="en-US" sz="1700" smtClean="0"/>
              <a:t>try to </a:t>
            </a:r>
            <a:r>
              <a:rPr lang="en-US" sz="1700" i="1" smtClean="0"/>
              <a:t>avoid</a:t>
            </a:r>
            <a:r>
              <a:rPr lang="en-US" sz="1700" smtClean="0"/>
              <a:t> documentation?</a:t>
            </a:r>
            <a:endParaRPr lang="en-US" sz="1700" i="0" smtClean="0"/>
          </a:p>
          <a:p>
            <a:pPr marL="315913" indent="-315913" algn="l" defTabSz="631825">
              <a:spcBef>
                <a:spcPct val="30000"/>
              </a:spcBef>
            </a:pPr>
            <a:r>
              <a:rPr lang="en-US" sz="1700" i="0" smtClean="0"/>
              <a:t>- 	You want to make work for you as simple as possible? What about QM?</a:t>
            </a:r>
            <a:endParaRPr lang="en-US" sz="1700" i="0"/>
          </a:p>
        </p:txBody>
      </p:sp>
      <p:pic>
        <p:nvPicPr>
          <p:cNvPr id="128004"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9888" y="2416175"/>
            <a:ext cx="2849562" cy="3024188"/>
          </a:xfrm>
          <a:prstGeom prst="rect">
            <a:avLst/>
          </a:prstGeom>
          <a:noFill/>
          <a:ln w="6350">
            <a:noFill/>
            <a:miter lim="800000"/>
            <a:headEnd/>
            <a:tailEnd/>
          </a:ln>
        </p:spPr>
      </p:pic>
      <p:grpSp>
        <p:nvGrpSpPr>
          <p:cNvPr id="2" name="Group 5"/>
          <p:cNvGrpSpPr>
            <a:grpSpLocks/>
          </p:cNvGrpSpPr>
          <p:nvPr/>
        </p:nvGrpSpPr>
        <p:grpSpPr bwMode="auto">
          <a:xfrm>
            <a:off x="3059113" y="3887788"/>
            <a:ext cx="6084887" cy="3213100"/>
            <a:chOff x="2133" y="2448"/>
            <a:chExt cx="3627" cy="1872"/>
          </a:xfrm>
        </p:grpSpPr>
        <p:pic>
          <p:nvPicPr>
            <p:cNvPr id="128007" name="Picture 6"/>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30" y="3134"/>
              <a:ext cx="1130" cy="1186"/>
            </a:xfrm>
            <a:prstGeom prst="rect">
              <a:avLst/>
            </a:prstGeom>
            <a:noFill/>
            <a:ln w="6350">
              <a:noFill/>
              <a:miter lim="800000"/>
              <a:headEnd/>
              <a:tailEnd/>
            </a:ln>
          </p:spPr>
        </p:pic>
        <p:sp>
          <p:nvSpPr>
            <p:cNvPr id="128008" name="AutoShape 7"/>
            <p:cNvSpPr>
              <a:spLocks noChangeArrowheads="1"/>
            </p:cNvSpPr>
            <p:nvPr/>
          </p:nvSpPr>
          <p:spPr bwMode="auto">
            <a:xfrm>
              <a:off x="2133" y="2448"/>
              <a:ext cx="2339" cy="1539"/>
            </a:xfrm>
            <a:prstGeom prst="cloudCallout">
              <a:avLst>
                <a:gd name="adj1" fmla="val 71458"/>
                <a:gd name="adj2" fmla="val 14977"/>
              </a:avLst>
            </a:prstGeom>
            <a:solidFill>
              <a:srgbClr val="F8F8F8"/>
            </a:solidFill>
            <a:ln w="57150">
              <a:solidFill>
                <a:srgbClr val="FF3300"/>
              </a:solidFill>
              <a:round/>
              <a:headEnd/>
              <a:tailEnd/>
            </a:ln>
          </p:spPr>
          <p:txBody>
            <a:bodyPr wrap="square" lIns="75749" tIns="37874" rIns="75749" bIns="37874" anchor="ctr"/>
            <a:lstStyle/>
            <a:p>
              <a:pPr defTabSz="631825"/>
              <a:endParaRPr lang="en-US" sz="2300" i="0" dirty="0" smtClean="0"/>
            </a:p>
            <a:p>
              <a:pPr defTabSz="631825"/>
              <a:r>
                <a:rPr lang="en-US" sz="2300" i="0" dirty="0" smtClean="0"/>
                <a:t>Be honest!</a:t>
              </a:r>
            </a:p>
            <a:p>
              <a:pPr defTabSz="631825"/>
              <a:r>
                <a:rPr lang="en-US" sz="1500" i="0" dirty="0" smtClean="0"/>
                <a:t>You feel anxious becaus</a:t>
              </a:r>
              <a:r>
                <a:rPr lang="en-US" sz="1500" dirty="0" smtClean="0"/>
                <a:t>e so much is changing</a:t>
              </a:r>
              <a:r>
                <a:rPr lang="en-US" sz="1500" i="0" dirty="0" smtClean="0"/>
                <a:t>.</a:t>
              </a:r>
            </a:p>
            <a:p>
              <a:pPr defTabSz="631825"/>
              <a:r>
                <a:rPr lang="en-US" sz="1500" i="0" dirty="0" smtClean="0"/>
                <a:t>How will you keep the overview? Or would you prefer failing in a proven way over a risky success? </a:t>
              </a:r>
              <a:br>
                <a:rPr lang="en-US" sz="1500" i="0" dirty="0" smtClean="0"/>
              </a:br>
              <a:endParaRPr lang="en-US" sz="1500" i="0" dirty="0"/>
            </a:p>
          </p:txBody>
        </p:sp>
      </p:grpSp>
      <p:sp>
        <p:nvSpPr>
          <p:cNvPr id="128006" name="Text Box 8"/>
          <p:cNvSpPr txBox="1">
            <a:spLocks noChangeArrowheads="1"/>
          </p:cNvSpPr>
          <p:nvPr/>
        </p:nvSpPr>
        <p:spPr bwMode="auto">
          <a:xfrm>
            <a:off x="71406" y="6011883"/>
            <a:ext cx="3118687" cy="461665"/>
          </a:xfrm>
          <a:prstGeom prst="rect">
            <a:avLst/>
          </a:prstGeom>
          <a:noFill/>
          <a:ln w="12699">
            <a:noFill/>
            <a:miter lim="800000"/>
            <a:headEnd type="none" w="sm" len="sm"/>
            <a:tailEnd type="none" w="sm" len="sm"/>
          </a:ln>
        </p:spPr>
        <p:txBody>
          <a:bodyPr wrap="none">
            <a:spAutoFit/>
          </a:bodyPr>
          <a:lstStyle/>
          <a:p>
            <a:pPr algn="l"/>
            <a:r>
              <a:rPr lang="en-US" sz="1200" b="0" smtClean="0"/>
              <a:t>Schneider</a:t>
            </a:r>
            <a:r>
              <a:rPr lang="en-US" sz="1200" b="0"/>
              <a:t>, K. (2003): SQM congress 2003, </a:t>
            </a:r>
            <a:endParaRPr lang="en-US" sz="1200" b="0" smtClean="0"/>
          </a:p>
          <a:p>
            <a:pPr algn="l"/>
            <a:r>
              <a:rPr lang="en-US" sz="1200" b="0" smtClean="0"/>
              <a:t>Köln</a:t>
            </a:r>
            <a:r>
              <a:rPr lang="en-US" sz="1200" b="0"/>
              <a:t>, SQS</a:t>
            </a:r>
          </a:p>
        </p:txBody>
      </p:sp>
      <p:sp>
        <p:nvSpPr>
          <p:cNvPr id="11"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2"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45</a:t>
            </a:fld>
            <a:endParaRPr lang="en-US">
              <a:solidFill>
                <a:prstClr val="black">
                  <a:tint val="75000"/>
                </a:prstClr>
              </a:solidFill>
            </a:endParaRPr>
          </a:p>
        </p:txBody>
      </p:sp>
    </p:spTree>
    <p:extLst>
      <p:ext uri="{BB962C8B-B14F-4D97-AF65-F5344CB8AC3E}">
        <p14:creationId xmlns:p14="http://schemas.microsoft.com/office/powerpoint/2010/main" val="3848769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p:val>
                                            <p:fltVal val="0.5"/>
                                          </p:val>
                                        </p:tav>
                                        <p:tav tm="100000">
                                          <p:val>
                                            <p:strVal val="#ppt_x"/>
                                          </p:val>
                                        </p:tav>
                                      </p:tavLst>
                                    </p:anim>
                                    <p:anim calcmode="lin" valueType="num">
                                      <p:cBhvr>
                                        <p:cTn id="10" dur="500" fill="hold"/>
                                        <p:tgtEl>
                                          <p:spTgt spid="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9970" name="AutoShape 2"/>
          <p:cNvSpPr>
            <a:spLocks noChangeArrowheads="1"/>
          </p:cNvSpPr>
          <p:nvPr/>
        </p:nvSpPr>
        <p:spPr bwMode="auto">
          <a:xfrm>
            <a:off x="4510088" y="2178168"/>
            <a:ext cx="4494213" cy="4158492"/>
          </a:xfrm>
          <a:prstGeom prst="wedgeRoundRectCallout">
            <a:avLst>
              <a:gd name="adj1" fmla="val -34954"/>
              <a:gd name="adj2" fmla="val -54435"/>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19971" name="AutoShape 3"/>
          <p:cNvSpPr>
            <a:spLocks noChangeArrowheads="1"/>
          </p:cNvSpPr>
          <p:nvPr/>
        </p:nvSpPr>
        <p:spPr bwMode="auto">
          <a:xfrm>
            <a:off x="369888" y="2178168"/>
            <a:ext cx="4064000" cy="4244857"/>
          </a:xfrm>
          <a:prstGeom prst="wedgeRoundRectCallout">
            <a:avLst>
              <a:gd name="adj1" fmla="val 45625"/>
              <a:gd name="adj2" fmla="val -55546"/>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29028" name="Rectangle 4"/>
          <p:cNvSpPr>
            <a:spLocks noGrp="1" noChangeArrowheads="1"/>
          </p:cNvSpPr>
          <p:nvPr>
            <p:ph type="title"/>
          </p:nvPr>
        </p:nvSpPr>
        <p:spPr>
          <a:xfrm>
            <a:off x="611188" y="729905"/>
            <a:ext cx="8532812" cy="762000"/>
          </a:xfrm>
        </p:spPr>
        <p:txBody>
          <a:bodyPr lIns="75749" tIns="37874" rIns="75749" bIns="37874" anchor="t"/>
          <a:lstStyle/>
          <a:p>
            <a:r>
              <a:rPr lang="en-US" dirty="0" smtClean="0"/>
              <a:t>What do we get?</a:t>
            </a:r>
          </a:p>
        </p:txBody>
      </p:sp>
      <p:sp>
        <p:nvSpPr>
          <p:cNvPr id="4819973" name="Rectangle 5"/>
          <p:cNvSpPr>
            <a:spLocks noGrp="1" noChangeArrowheads="1"/>
          </p:cNvSpPr>
          <p:nvPr>
            <p:ph sz="half" idx="1"/>
          </p:nvPr>
        </p:nvSpPr>
        <p:spPr>
          <a:xfrm>
            <a:off x="554038" y="2410014"/>
            <a:ext cx="3956050" cy="3946336"/>
          </a:xfrm>
        </p:spPr>
        <p:txBody>
          <a:bodyPr lIns="75749" tIns="37874" rIns="75749" bIns="37874"/>
          <a:lstStyle/>
          <a:p>
            <a:r>
              <a:rPr lang="en-US" sz="1600" dirty="0" smtClean="0"/>
              <a:t>We write comprehensive specifications so that we know what we get. And now?</a:t>
            </a:r>
          </a:p>
          <a:p>
            <a:pPr marL="0" indent="0">
              <a:buNone/>
            </a:pPr>
            <a:endParaRPr lang="en-US" sz="1050" dirty="0" smtClean="0"/>
          </a:p>
          <a:p>
            <a:r>
              <a:rPr lang="en-US" sz="1600" dirty="0" smtClean="0"/>
              <a:t>How do we know what we get in the 5</a:t>
            </a:r>
            <a:r>
              <a:rPr lang="en-US" sz="1600" baseline="30000" dirty="0" smtClean="0"/>
              <a:t>th</a:t>
            </a:r>
            <a:r>
              <a:rPr lang="en-US" sz="1600" dirty="0" smtClean="0"/>
              <a:t> increment?</a:t>
            </a:r>
          </a:p>
          <a:p>
            <a:endParaRPr lang="en-US" sz="1600" dirty="0" smtClean="0"/>
          </a:p>
          <a:p>
            <a:r>
              <a:rPr lang="en-US" sz="1600" dirty="0" smtClean="0"/>
              <a:t>We won’t get new money after each increment!</a:t>
            </a:r>
          </a:p>
          <a:p>
            <a:r>
              <a:rPr lang="en-US" sz="1600" dirty="0" smtClean="0"/>
              <a:t>We work with fixed-price </a:t>
            </a:r>
            <a:r>
              <a:rPr lang="en-US" sz="1600" dirty="0" err="1" smtClean="0"/>
              <a:t>contrats</a:t>
            </a:r>
            <a:r>
              <a:rPr lang="en-US" sz="1600" dirty="0" smtClean="0"/>
              <a:t>. Does this work here as well?</a:t>
            </a:r>
          </a:p>
          <a:p>
            <a:endParaRPr lang="en-US" sz="1600" dirty="0" smtClean="0"/>
          </a:p>
          <a:p>
            <a:endParaRPr lang="en-US" sz="1600" dirty="0" smtClean="0"/>
          </a:p>
          <a:p>
            <a:r>
              <a:rPr lang="en-US" sz="1600" dirty="0" smtClean="0"/>
              <a:t>Why should we trust this agile contractor?</a:t>
            </a:r>
          </a:p>
        </p:txBody>
      </p:sp>
      <p:sp>
        <p:nvSpPr>
          <p:cNvPr id="4819974" name="Rectangle 6"/>
          <p:cNvSpPr>
            <a:spLocks noGrp="1" noChangeArrowheads="1"/>
          </p:cNvSpPr>
          <p:nvPr>
            <p:ph sz="half" idx="2"/>
          </p:nvPr>
        </p:nvSpPr>
        <p:spPr>
          <a:xfrm>
            <a:off x="4633913" y="2410014"/>
            <a:ext cx="4232275" cy="3762554"/>
          </a:xfrm>
        </p:spPr>
        <p:txBody>
          <a:bodyPr lIns="75749" tIns="37874" rIns="75749" bIns="37874"/>
          <a:lstStyle/>
          <a:p>
            <a:r>
              <a:rPr lang="en-US" sz="1600" dirty="0" smtClean="0"/>
              <a:t>Not any more!</a:t>
            </a:r>
          </a:p>
          <a:p>
            <a:pPr lvl="1"/>
            <a:r>
              <a:rPr lang="en-US" sz="1400" dirty="0" smtClean="0"/>
              <a:t>Specifications are too expensive and outdated while being written. Yes, uncertainty remains.</a:t>
            </a:r>
            <a:endParaRPr lang="en-US" sz="1600" dirty="0" smtClean="0"/>
          </a:p>
          <a:p>
            <a:r>
              <a:rPr lang="en-US" sz="1600" dirty="0" smtClean="0"/>
              <a:t>We don’t know, we assume</a:t>
            </a:r>
          </a:p>
          <a:p>
            <a:pPr lvl="1"/>
            <a:r>
              <a:rPr lang="en-US" sz="1400" dirty="0" smtClean="0"/>
              <a:t>Make a master plan and change it</a:t>
            </a:r>
          </a:p>
          <a:p>
            <a:pPr lvl="1"/>
            <a:r>
              <a:rPr lang="en-US" sz="1400" dirty="0" smtClean="0"/>
              <a:t>And: we are not stupid!</a:t>
            </a:r>
            <a:endParaRPr lang="en-US" sz="1600" dirty="0" smtClean="0"/>
          </a:p>
          <a:p>
            <a:r>
              <a:rPr lang="en-US" sz="1600" dirty="0" smtClean="0"/>
              <a:t>Right; apply for all of it now.</a:t>
            </a:r>
          </a:p>
          <a:p>
            <a:endParaRPr lang="en-US" sz="1600" dirty="0" smtClean="0"/>
          </a:p>
          <a:p>
            <a:r>
              <a:rPr lang="en-US" sz="1600" dirty="0" smtClean="0"/>
              <a:t>Yes:</a:t>
            </a:r>
          </a:p>
          <a:p>
            <a:pPr lvl="1"/>
            <a:r>
              <a:rPr lang="en-US" sz="1400" dirty="0" smtClean="0"/>
              <a:t>Based on exploration phase</a:t>
            </a:r>
          </a:p>
          <a:p>
            <a:pPr lvl="1"/>
            <a:r>
              <a:rPr lang="en-US" sz="1400" dirty="0" smtClean="0"/>
              <a:t>Based on a good domain description</a:t>
            </a:r>
          </a:p>
          <a:p>
            <a:pPr lvl="1"/>
            <a:r>
              <a:rPr lang="en-US" sz="1400" dirty="0" smtClean="0"/>
              <a:t>Simple changes without changing contract</a:t>
            </a:r>
            <a:endParaRPr lang="en-US" sz="1600" dirty="0" smtClean="0"/>
          </a:p>
          <a:p>
            <a:r>
              <a:rPr lang="en-US" sz="1600" dirty="0" smtClean="0"/>
              <a:t>Based on good experience in exploration phase</a:t>
            </a:r>
          </a:p>
        </p:txBody>
      </p:sp>
      <p:sp>
        <p:nvSpPr>
          <p:cNvPr id="129031" name="WordArt 7"/>
          <p:cNvSpPr>
            <a:spLocks noChangeArrowheads="1" noChangeShapeType="1" noTextEdit="1"/>
          </p:cNvSpPr>
          <p:nvPr/>
        </p:nvSpPr>
        <p:spPr bwMode="auto">
          <a:xfrm>
            <a:off x="4125913" y="160217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29032" name="WordArt 8"/>
          <p:cNvSpPr>
            <a:spLocks noChangeArrowheads="1" noChangeShapeType="1" noTextEdit="1"/>
          </p:cNvSpPr>
          <p:nvPr/>
        </p:nvSpPr>
        <p:spPr bwMode="auto">
          <a:xfrm>
            <a:off x="4741863" y="160217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29033" name="Text Box 9"/>
          <p:cNvSpPr txBox="1">
            <a:spLocks noChangeArrowheads="1"/>
          </p:cNvSpPr>
          <p:nvPr/>
        </p:nvSpPr>
        <p:spPr bwMode="auto">
          <a:xfrm>
            <a:off x="1" y="6396335"/>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a:t>
            </a:r>
            <a:r>
              <a:rPr lang="en-US" sz="1200" b="0" dirty="0" smtClean="0"/>
              <a:t>, 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46</a:t>
            </a:fld>
            <a:endParaRPr lang="en-US">
              <a:solidFill>
                <a:prstClr val="black">
                  <a:tint val="75000"/>
                </a:prstClr>
              </a:solidFill>
            </a:endParaRPr>
          </a:p>
        </p:txBody>
      </p:sp>
    </p:spTree>
    <p:extLst>
      <p:ext uri="{BB962C8B-B14F-4D97-AF65-F5344CB8AC3E}">
        <p14:creationId xmlns:p14="http://schemas.microsoft.com/office/powerpoint/2010/main" val="3307064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199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1997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1997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199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1997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81997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481997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4819974">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1997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1997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1997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1997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4819974">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19974">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19974">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19974">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19973">
                                            <p:txEl>
                                              <p:pRg st="8" end="8"/>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1997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9970" grpId="0" animBg="1" autoUpdateAnimBg="0"/>
      <p:bldP spid="4819971" grpId="0" animBg="1" autoUpdateAnimBg="0"/>
      <p:bldP spid="4819973" grpId="0" build="p" autoUpdateAnimBg="0"/>
      <p:bldP spid="4819974"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2018" name="AutoShape 2"/>
          <p:cNvSpPr>
            <a:spLocks noChangeArrowheads="1"/>
          </p:cNvSpPr>
          <p:nvPr/>
        </p:nvSpPr>
        <p:spPr bwMode="auto">
          <a:xfrm>
            <a:off x="4495800" y="1718298"/>
            <a:ext cx="4494213" cy="4641328"/>
          </a:xfrm>
          <a:prstGeom prst="wedgeRoundRectCallout">
            <a:avLst>
              <a:gd name="adj1" fmla="val -34958"/>
              <a:gd name="adj2" fmla="val -54662"/>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2019" name="AutoShape 3"/>
          <p:cNvSpPr>
            <a:spLocks noChangeArrowheads="1"/>
          </p:cNvSpPr>
          <p:nvPr/>
        </p:nvSpPr>
        <p:spPr bwMode="auto">
          <a:xfrm>
            <a:off x="369888" y="1840942"/>
            <a:ext cx="4064000" cy="4518684"/>
          </a:xfrm>
          <a:prstGeom prst="wedgeRoundRectCallout">
            <a:avLst>
              <a:gd name="adj1" fmla="val 45644"/>
              <a:gd name="adj2" fmla="val -55769"/>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0052" name="Rectangle 4"/>
          <p:cNvSpPr>
            <a:spLocks noGrp="1" noChangeArrowheads="1"/>
          </p:cNvSpPr>
          <p:nvPr>
            <p:ph type="title"/>
          </p:nvPr>
        </p:nvSpPr>
        <p:spPr>
          <a:xfrm>
            <a:off x="611188" y="464090"/>
            <a:ext cx="8532812" cy="762000"/>
          </a:xfrm>
        </p:spPr>
        <p:txBody>
          <a:bodyPr lIns="75749" tIns="37874" rIns="75749" bIns="37874" anchor="t"/>
          <a:lstStyle/>
          <a:p>
            <a:r>
              <a:rPr lang="en-US" dirty="0" smtClean="0"/>
              <a:t>On-Site </a:t>
            </a:r>
            <a:br>
              <a:rPr lang="en-US" dirty="0" smtClean="0"/>
            </a:br>
            <a:r>
              <a:rPr lang="en-US" dirty="0" smtClean="0"/>
              <a:t>Customer</a:t>
            </a:r>
          </a:p>
        </p:txBody>
      </p:sp>
      <p:sp>
        <p:nvSpPr>
          <p:cNvPr id="4822021" name="Rectangle 5"/>
          <p:cNvSpPr>
            <a:spLocks noGrp="1" noChangeArrowheads="1"/>
          </p:cNvSpPr>
          <p:nvPr>
            <p:ph sz="half" idx="1"/>
          </p:nvPr>
        </p:nvSpPr>
        <p:spPr>
          <a:xfrm>
            <a:off x="441300" y="2062229"/>
            <a:ext cx="3956050" cy="4272560"/>
          </a:xfrm>
        </p:spPr>
        <p:txBody>
          <a:bodyPr lIns="75749" tIns="37874" rIns="75749" bIns="37874"/>
          <a:lstStyle/>
          <a:p>
            <a:r>
              <a:rPr lang="en-US" sz="1600" dirty="0" smtClean="0"/>
              <a:t>We cannot do with out this person!</a:t>
            </a:r>
          </a:p>
          <a:p>
            <a:endParaRPr lang="en-US" sz="1600" dirty="0" smtClean="0"/>
          </a:p>
          <a:p>
            <a:r>
              <a:rPr lang="en-US" sz="1600" dirty="0" smtClean="0"/>
              <a:t>Several business units are part of this. </a:t>
            </a:r>
            <a:r>
              <a:rPr lang="en-US" sz="1600" u="sng" dirty="0" smtClean="0"/>
              <a:t>The</a:t>
            </a:r>
            <a:r>
              <a:rPr lang="en-US" sz="1600" dirty="0" smtClean="0"/>
              <a:t> one customer does not exist!</a:t>
            </a:r>
          </a:p>
          <a:p>
            <a:endParaRPr lang="en-US" sz="1600" dirty="0" smtClean="0"/>
          </a:p>
          <a:p>
            <a:r>
              <a:rPr lang="en-US" sz="1600" dirty="0" smtClean="0"/>
              <a:t>Nobody can know all business units in detail</a:t>
            </a:r>
          </a:p>
          <a:p>
            <a:r>
              <a:rPr lang="en-US" sz="1600" dirty="0" smtClean="0"/>
              <a:t>To avoid errors, a lot of coordination is required</a:t>
            </a:r>
          </a:p>
          <a:p>
            <a:endParaRPr lang="en-US" sz="1600" dirty="0" smtClean="0"/>
          </a:p>
          <a:p>
            <a:r>
              <a:rPr lang="en-US" sz="1600" dirty="0" smtClean="0"/>
              <a:t>Does not the On-site Customer lose attachment to the business unit?</a:t>
            </a:r>
          </a:p>
          <a:p>
            <a:endParaRPr lang="en-US" sz="1600" dirty="0" smtClean="0"/>
          </a:p>
          <a:p>
            <a:r>
              <a:rPr lang="en-US" sz="1600" dirty="0" smtClean="0"/>
              <a:t>Every business unit representative will will favor </a:t>
            </a:r>
            <a:r>
              <a:rPr lang="en-US" sz="1600" i="1" dirty="0" smtClean="0"/>
              <a:t>their</a:t>
            </a:r>
            <a:r>
              <a:rPr lang="en-US" sz="1600" dirty="0" smtClean="0"/>
              <a:t> unit</a:t>
            </a:r>
          </a:p>
        </p:txBody>
      </p:sp>
      <p:sp>
        <p:nvSpPr>
          <p:cNvPr id="4822022" name="Rectangle 6"/>
          <p:cNvSpPr>
            <a:spLocks noGrp="1" noChangeArrowheads="1"/>
          </p:cNvSpPr>
          <p:nvPr>
            <p:ph sz="half" idx="2"/>
          </p:nvPr>
        </p:nvSpPr>
        <p:spPr>
          <a:xfrm>
            <a:off x="4756495" y="1895539"/>
            <a:ext cx="4294188" cy="4616450"/>
          </a:xfrm>
        </p:spPr>
        <p:txBody>
          <a:bodyPr lIns="75749" tIns="37874" rIns="75749" bIns="37874"/>
          <a:lstStyle/>
          <a:p>
            <a:pPr>
              <a:lnSpc>
                <a:spcPct val="90000"/>
              </a:lnSpc>
            </a:pPr>
            <a:r>
              <a:rPr lang="en-US" sz="1600" dirty="0" smtClean="0"/>
              <a:t>Fulltime is rare</a:t>
            </a:r>
          </a:p>
          <a:p>
            <a:pPr lvl="1">
              <a:lnSpc>
                <a:spcPct val="90000"/>
              </a:lnSpc>
            </a:pPr>
            <a:r>
              <a:rPr lang="en-US" sz="1400" dirty="0" smtClean="0"/>
              <a:t>Sometimes availability on the phone sufficient</a:t>
            </a:r>
          </a:p>
          <a:p>
            <a:pPr lvl="1">
              <a:lnSpc>
                <a:spcPct val="90000"/>
              </a:lnSpc>
            </a:pPr>
            <a:r>
              <a:rPr lang="en-US" sz="1400" dirty="0" smtClean="0"/>
              <a:t>Consider Customer Proxy! (below)</a:t>
            </a:r>
          </a:p>
          <a:p>
            <a:pPr>
              <a:lnSpc>
                <a:spcPct val="90000"/>
              </a:lnSpc>
            </a:pPr>
            <a:endParaRPr lang="en-US" sz="1600" dirty="0" smtClean="0"/>
          </a:p>
          <a:p>
            <a:pPr>
              <a:lnSpc>
                <a:spcPct val="90000"/>
              </a:lnSpc>
            </a:pPr>
            <a:r>
              <a:rPr lang="en-US" sz="1600" dirty="0" smtClean="0"/>
              <a:t>You need to define one!</a:t>
            </a:r>
          </a:p>
          <a:p>
            <a:pPr lvl="1">
              <a:lnSpc>
                <a:spcPct val="90000"/>
              </a:lnSpc>
            </a:pPr>
            <a:r>
              <a:rPr lang="en-US" sz="1400" dirty="0" smtClean="0"/>
              <a:t>(can be changed later)</a:t>
            </a:r>
          </a:p>
          <a:p>
            <a:pPr>
              <a:lnSpc>
                <a:spcPct val="90000"/>
              </a:lnSpc>
            </a:pPr>
            <a:endParaRPr lang="en-US" sz="1600" dirty="0" smtClean="0"/>
          </a:p>
          <a:p>
            <a:pPr>
              <a:lnSpc>
                <a:spcPct val="90000"/>
              </a:lnSpc>
            </a:pPr>
            <a:r>
              <a:rPr lang="en-US" sz="1600" dirty="0" smtClean="0"/>
              <a:t>No need to know all the details!</a:t>
            </a:r>
          </a:p>
          <a:p>
            <a:pPr lvl="1">
              <a:lnSpc>
                <a:spcPct val="90000"/>
              </a:lnSpc>
            </a:pPr>
            <a:r>
              <a:rPr lang="en-US" sz="1400" dirty="0" smtClean="0"/>
              <a:t>Changes are possible, errors allowed</a:t>
            </a:r>
          </a:p>
          <a:p>
            <a:pPr lvl="1">
              <a:lnSpc>
                <a:spcPct val="90000"/>
              </a:lnSpc>
            </a:pPr>
            <a:r>
              <a:rPr lang="en-US" sz="1400" dirty="0" smtClean="0"/>
              <a:t>Important: Ability to decide – without coordination</a:t>
            </a:r>
          </a:p>
          <a:p>
            <a:pPr>
              <a:lnSpc>
                <a:spcPct val="90000"/>
              </a:lnSpc>
            </a:pPr>
            <a:endParaRPr lang="en-US" sz="1600" dirty="0" smtClean="0"/>
          </a:p>
          <a:p>
            <a:pPr>
              <a:lnSpc>
                <a:spcPct val="90000"/>
              </a:lnSpc>
            </a:pPr>
            <a:r>
              <a:rPr lang="en-US" sz="1600" dirty="0" smtClean="0"/>
              <a:t>Can happen! </a:t>
            </a:r>
          </a:p>
          <a:p>
            <a:pPr lvl="1">
              <a:lnSpc>
                <a:spcPct val="90000"/>
              </a:lnSpc>
            </a:pPr>
            <a:r>
              <a:rPr lang="en-US" sz="1400" dirty="0" smtClean="0"/>
              <a:t>In long projects: exchange!</a:t>
            </a:r>
          </a:p>
          <a:p>
            <a:pPr lvl="1">
              <a:lnSpc>
                <a:spcPct val="90000"/>
              </a:lnSpc>
            </a:pPr>
            <a:endParaRPr lang="en-US" sz="1400" dirty="0" smtClean="0"/>
          </a:p>
          <a:p>
            <a:pPr>
              <a:lnSpc>
                <a:spcPct val="90000"/>
              </a:lnSpc>
            </a:pPr>
            <a:r>
              <a:rPr lang="en-US" sz="1600" dirty="0" smtClean="0"/>
              <a:t>Customer proxy Concept</a:t>
            </a:r>
          </a:p>
          <a:p>
            <a:pPr lvl="1">
              <a:lnSpc>
                <a:spcPct val="90000"/>
              </a:lnSpc>
            </a:pPr>
            <a:r>
              <a:rPr lang="en-US" sz="1400" dirty="0" smtClean="0"/>
              <a:t>Product manager plays customer</a:t>
            </a:r>
          </a:p>
        </p:txBody>
      </p:sp>
      <p:sp>
        <p:nvSpPr>
          <p:cNvPr id="130055" name="WordArt 7"/>
          <p:cNvSpPr>
            <a:spLocks noChangeArrowheads="1" noChangeShapeType="1" noTextEdit="1"/>
          </p:cNvSpPr>
          <p:nvPr/>
        </p:nvSpPr>
        <p:spPr bwMode="auto">
          <a:xfrm>
            <a:off x="4125913" y="609600"/>
            <a:ext cx="469900"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6" name="WordArt 8"/>
          <p:cNvSpPr>
            <a:spLocks noChangeArrowheads="1" noChangeShapeType="1" noTextEdit="1"/>
          </p:cNvSpPr>
          <p:nvPr/>
        </p:nvSpPr>
        <p:spPr bwMode="auto">
          <a:xfrm>
            <a:off x="4741863" y="609600"/>
            <a:ext cx="246062" cy="736600"/>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0057" name="Text Box 9"/>
          <p:cNvSpPr txBox="1">
            <a:spLocks noChangeArrowheads="1"/>
          </p:cNvSpPr>
          <p:nvPr/>
        </p:nvSpPr>
        <p:spPr bwMode="auto">
          <a:xfrm>
            <a:off x="0" y="6396335"/>
            <a:ext cx="2480068" cy="461665"/>
          </a:xfrm>
          <a:prstGeom prst="rect">
            <a:avLst/>
          </a:prstGeom>
          <a:noFill/>
          <a:ln w="12699">
            <a:noFill/>
            <a:miter lim="800000"/>
            <a:headEnd type="none" w="sm" len="sm"/>
            <a:tailEnd type="none" w="sm" len="sm"/>
          </a:ln>
        </p:spPr>
        <p:txBody>
          <a:bodyPr wrap="square">
            <a:spAutoFit/>
          </a:bodyPr>
          <a:lstStyle/>
          <a:p>
            <a:pPr algn="l"/>
            <a:r>
              <a:rPr lang="en-US" sz="1200" b="0" dirty="0" smtClean="0"/>
              <a:t>Schneider</a:t>
            </a:r>
            <a:r>
              <a:rPr lang="en-US" sz="1200" b="0" dirty="0"/>
              <a:t>, K. (2003): SQM congress 2003, </a:t>
            </a:r>
            <a:r>
              <a:rPr lang="en-US" sz="1200" b="0" dirty="0" smtClean="0"/>
              <a:t>Köln</a:t>
            </a:r>
            <a:r>
              <a:rPr lang="en-US" sz="1200" b="0" dirty="0"/>
              <a:t>,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47</a:t>
            </a:fld>
            <a:endParaRPr lang="en-US">
              <a:solidFill>
                <a:prstClr val="black">
                  <a:tint val="75000"/>
                </a:prstClr>
              </a:solidFill>
            </a:endParaRPr>
          </a:p>
        </p:txBody>
      </p:sp>
    </p:spTree>
    <p:extLst>
      <p:ext uri="{BB962C8B-B14F-4D97-AF65-F5344CB8AC3E}">
        <p14:creationId xmlns:p14="http://schemas.microsoft.com/office/powerpoint/2010/main" val="2384989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20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20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20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822022">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2022">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202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202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2022">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202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4822021">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4822021">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4822022">
                                            <p:txEl>
                                              <p:pRg st="7" end="7"/>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499"/>
                                          </p:stCondLst>
                                        </p:cTn>
                                        <p:tgtEl>
                                          <p:spTgt spid="4822022">
                                            <p:txEl>
                                              <p:pRg st="8" end="8"/>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2022">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822021">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822022">
                                            <p:txEl>
                                              <p:pRg st="11" end="1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499"/>
                                          </p:stCondLst>
                                        </p:cTn>
                                        <p:tgtEl>
                                          <p:spTgt spid="4822022">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2021">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499"/>
                                          </p:stCondLst>
                                        </p:cTn>
                                        <p:tgtEl>
                                          <p:spTgt spid="4822022">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202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2018" grpId="0" animBg="1" autoUpdateAnimBg="0"/>
      <p:bldP spid="4822019" grpId="0" animBg="1" autoUpdateAnimBg="0"/>
      <p:bldP spid="4822021" grpId="0" build="p" autoUpdateAnimBg="0"/>
      <p:bldP spid="4822022"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685800" y="531235"/>
            <a:ext cx="7772400" cy="914400"/>
          </a:xfrm>
        </p:spPr>
        <p:txBody>
          <a:bodyPr lIns="75749" tIns="37874" rIns="75749" bIns="37874" anchor="t"/>
          <a:lstStyle/>
          <a:p>
            <a:r>
              <a:rPr lang="en-US" dirty="0" smtClean="0"/>
              <a:t>“Customer Proxy” Concept</a:t>
            </a:r>
          </a:p>
        </p:txBody>
      </p:sp>
      <p:sp>
        <p:nvSpPr>
          <p:cNvPr id="4824067" name="Rectangle 3"/>
          <p:cNvSpPr>
            <a:spLocks noGrp="1" noChangeArrowheads="1"/>
          </p:cNvSpPr>
          <p:nvPr>
            <p:ph sz="half" idx="1"/>
          </p:nvPr>
        </p:nvSpPr>
        <p:spPr>
          <a:xfrm>
            <a:off x="685800" y="1371600"/>
            <a:ext cx="3825875" cy="4724400"/>
          </a:xfrm>
        </p:spPr>
        <p:txBody>
          <a:bodyPr lIns="75749" tIns="37874" rIns="75749" bIns="37874"/>
          <a:lstStyle/>
          <a:p>
            <a:pPr marL="285750" indent="-285750"/>
            <a:r>
              <a:rPr lang="en-US" sz="1800" dirty="0" smtClean="0"/>
              <a:t>Developer plays “customer”</a:t>
            </a:r>
          </a:p>
          <a:p>
            <a:pPr marL="476250" lvl="1" indent="-188913"/>
            <a:r>
              <a:rPr lang="en-US" sz="1600" dirty="0" smtClean="0"/>
              <a:t>Good domain knowledge</a:t>
            </a:r>
          </a:p>
          <a:p>
            <a:pPr marL="476250" lvl="1" indent="-188913"/>
            <a:r>
              <a:rPr lang="en-US" sz="1600" dirty="0" smtClean="0"/>
              <a:t>Intensive contact with developers</a:t>
            </a:r>
          </a:p>
          <a:p>
            <a:pPr marL="476250" lvl="1" indent="-188913"/>
            <a:r>
              <a:rPr lang="en-US" sz="1600" dirty="0" smtClean="0"/>
              <a:t>Participates in coordination of sub-customers</a:t>
            </a:r>
          </a:p>
        </p:txBody>
      </p:sp>
      <p:sp>
        <p:nvSpPr>
          <p:cNvPr id="4824068" name="Rectangle 4"/>
          <p:cNvSpPr>
            <a:spLocks noGrp="1" noChangeArrowheads="1"/>
          </p:cNvSpPr>
          <p:nvPr>
            <p:ph sz="half" idx="2"/>
          </p:nvPr>
        </p:nvSpPr>
        <p:spPr>
          <a:xfrm>
            <a:off x="4633913" y="1763713"/>
            <a:ext cx="4356100" cy="4244975"/>
          </a:xfrm>
        </p:spPr>
        <p:txBody>
          <a:bodyPr lIns="75749" tIns="37874" rIns="75749" bIns="37874"/>
          <a:lstStyle/>
          <a:p>
            <a:r>
              <a:rPr lang="en-US" sz="1800" dirty="0" smtClean="0"/>
              <a:t>Important</a:t>
            </a:r>
          </a:p>
          <a:p>
            <a:pPr lvl="1"/>
            <a:r>
              <a:rPr lang="en-US" sz="1600" dirty="0" smtClean="0"/>
              <a:t>Quick decision by one person</a:t>
            </a:r>
          </a:p>
          <a:p>
            <a:pPr lvl="1"/>
            <a:r>
              <a:rPr lang="en-US" sz="1600" dirty="0" smtClean="0"/>
              <a:t>Wrong decisions can be revised</a:t>
            </a:r>
          </a:p>
          <a:p>
            <a:pPr lvl="1"/>
            <a:r>
              <a:rPr lang="en-US" sz="1600" dirty="0" smtClean="0"/>
              <a:t>We observed this in industry and did it ourselves: It works!</a:t>
            </a:r>
          </a:p>
        </p:txBody>
      </p:sp>
      <p:grpSp>
        <p:nvGrpSpPr>
          <p:cNvPr id="2" name="Group 5"/>
          <p:cNvGrpSpPr>
            <a:grpSpLocks/>
          </p:cNvGrpSpPr>
          <p:nvPr/>
        </p:nvGrpSpPr>
        <p:grpSpPr bwMode="auto">
          <a:xfrm>
            <a:off x="307975" y="3852863"/>
            <a:ext cx="8558213" cy="2095500"/>
            <a:chOff x="480" y="3168"/>
            <a:chExt cx="6096" cy="1609"/>
          </a:xfrm>
        </p:grpSpPr>
        <p:sp>
          <p:nvSpPr>
            <p:cNvPr id="131079" name="Line 6"/>
            <p:cNvSpPr>
              <a:spLocks noChangeShapeType="1"/>
            </p:cNvSpPr>
            <p:nvPr/>
          </p:nvSpPr>
          <p:spPr bwMode="auto">
            <a:xfrm>
              <a:off x="4224" y="3168"/>
              <a:ext cx="0" cy="1584"/>
            </a:xfrm>
            <a:prstGeom prst="line">
              <a:avLst/>
            </a:prstGeom>
            <a:noFill/>
            <a:ln w="19050">
              <a:solidFill>
                <a:schemeClr val="accent2"/>
              </a:solidFill>
              <a:prstDash val="dash"/>
              <a:round/>
              <a:headEnd/>
              <a:tailEnd/>
            </a:ln>
          </p:spPr>
          <p:txBody>
            <a:bodyPr wrap="none" lIns="16800" tIns="8400" rIns="16800" bIns="8400" anchor="ctr"/>
            <a:lstStyle/>
            <a:p>
              <a:endParaRPr lang="en-US"/>
            </a:p>
          </p:txBody>
        </p:sp>
        <p:sp>
          <p:nvSpPr>
            <p:cNvPr id="131080" name="Oval 7"/>
            <p:cNvSpPr>
              <a:spLocks noChangeArrowheads="1"/>
            </p:cNvSpPr>
            <p:nvPr/>
          </p:nvSpPr>
          <p:spPr bwMode="auto">
            <a:xfrm>
              <a:off x="1248" y="336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1</a:t>
              </a:r>
            </a:p>
          </p:txBody>
        </p:sp>
        <p:sp>
          <p:nvSpPr>
            <p:cNvPr id="131081" name="Oval 8"/>
            <p:cNvSpPr>
              <a:spLocks noChangeArrowheads="1"/>
            </p:cNvSpPr>
            <p:nvPr/>
          </p:nvSpPr>
          <p:spPr bwMode="auto">
            <a:xfrm>
              <a:off x="4704" y="3456"/>
              <a:ext cx="1872" cy="912"/>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Development</a:t>
              </a:r>
              <a:r>
                <a:rPr lang="en-US" sz="1700" b="0" i="0" dirty="0">
                  <a:latin typeface="CorpoS" pitchFamily="2" charset="0"/>
                </a:rPr>
                <a:t/>
              </a:r>
              <a:br>
                <a:rPr lang="en-US" sz="1700" b="0" i="0" dirty="0">
                  <a:latin typeface="CorpoS" pitchFamily="2" charset="0"/>
                </a:rPr>
              </a:br>
              <a:r>
                <a:rPr lang="en-US" sz="1700" b="0" i="0" dirty="0">
                  <a:latin typeface="CorpoS" pitchFamily="2" charset="0"/>
                </a:rPr>
                <a:t>Team</a:t>
              </a:r>
            </a:p>
          </p:txBody>
        </p:sp>
        <p:sp>
          <p:nvSpPr>
            <p:cNvPr id="131082" name="Oval 9"/>
            <p:cNvSpPr>
              <a:spLocks noChangeArrowheads="1"/>
            </p:cNvSpPr>
            <p:nvPr/>
          </p:nvSpPr>
          <p:spPr bwMode="auto">
            <a:xfrm>
              <a:off x="480" y="3648"/>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2</a:t>
              </a:r>
            </a:p>
          </p:txBody>
        </p:sp>
        <p:sp>
          <p:nvSpPr>
            <p:cNvPr id="131083" name="Oval 10"/>
            <p:cNvSpPr>
              <a:spLocks noChangeArrowheads="1"/>
            </p:cNvSpPr>
            <p:nvPr/>
          </p:nvSpPr>
          <p:spPr bwMode="auto">
            <a:xfrm>
              <a:off x="960" y="4080"/>
              <a:ext cx="672" cy="384"/>
            </a:xfrm>
            <a:prstGeom prst="ellipse">
              <a:avLst/>
            </a:prstGeom>
            <a:solidFill>
              <a:srgbClr val="FFCC99"/>
            </a:solidFill>
            <a:ln w="19050">
              <a:solidFill>
                <a:schemeClr val="tx1"/>
              </a:solidFill>
              <a:prstDash val="dash"/>
              <a:round/>
              <a:headEnd/>
              <a:tailEnd/>
            </a:ln>
          </p:spPr>
          <p:txBody>
            <a:bodyPr wrap="none" lIns="16800" tIns="8400" rIns="16800" bIns="8400" anchor="ctr"/>
            <a:lstStyle/>
            <a:p>
              <a:pPr defTabSz="631825"/>
              <a:r>
                <a:rPr lang="en-US" sz="1700" b="0" i="0" dirty="0" smtClean="0">
                  <a:latin typeface="CorpoS" pitchFamily="2" charset="0"/>
                </a:rPr>
                <a:t>BU </a:t>
              </a:r>
              <a:r>
                <a:rPr lang="en-US" sz="1700" b="0" i="0" dirty="0">
                  <a:latin typeface="CorpoS" pitchFamily="2" charset="0"/>
                </a:rPr>
                <a:t>3</a:t>
              </a:r>
            </a:p>
          </p:txBody>
        </p:sp>
        <p:sp>
          <p:nvSpPr>
            <p:cNvPr id="131084" name="Oval 11"/>
            <p:cNvSpPr>
              <a:spLocks noChangeArrowheads="1"/>
            </p:cNvSpPr>
            <p:nvPr/>
          </p:nvSpPr>
          <p:spPr bwMode="auto">
            <a:xfrm>
              <a:off x="2400" y="3840"/>
              <a:ext cx="1488" cy="672"/>
            </a:xfrm>
            <a:prstGeom prst="ellipse">
              <a:avLst/>
            </a:prstGeom>
            <a:solidFill>
              <a:srgbClr val="FFFF99"/>
            </a:solidFill>
            <a:ln w="19050">
              <a:solidFill>
                <a:schemeClr val="tx1"/>
              </a:solidFill>
              <a:round/>
              <a:headEnd/>
              <a:tailEnd/>
            </a:ln>
          </p:spPr>
          <p:txBody>
            <a:bodyPr wrap="none" lIns="16800" tIns="8400" rIns="16800" bIns="8400" anchor="ctr"/>
            <a:lstStyle/>
            <a:p>
              <a:pPr defTabSz="631825"/>
              <a:r>
                <a:rPr lang="en-US" sz="1700" b="0" i="0" dirty="0" smtClean="0">
                  <a:latin typeface="CorpoS" pitchFamily="2" charset="0"/>
                </a:rPr>
                <a:t>Sub-customer </a:t>
              </a:r>
              <a:br>
                <a:rPr lang="en-US" sz="1700" b="0" i="0" dirty="0" smtClean="0">
                  <a:latin typeface="CorpoS" pitchFamily="2" charset="0"/>
                </a:rPr>
              </a:br>
              <a:r>
                <a:rPr lang="en-US" sz="1700" b="0" i="0" dirty="0" smtClean="0">
                  <a:latin typeface="CorpoS" pitchFamily="2" charset="0"/>
                </a:rPr>
                <a:t>coordination</a:t>
              </a:r>
              <a:endParaRPr lang="en-US" sz="1700" b="0" i="0" dirty="0">
                <a:latin typeface="CorpoS" pitchFamily="2" charset="0"/>
              </a:endParaRPr>
            </a:p>
          </p:txBody>
        </p:sp>
        <p:sp>
          <p:nvSpPr>
            <p:cNvPr id="131085" name="Oval 12"/>
            <p:cNvSpPr>
              <a:spLocks noChangeArrowheads="1"/>
            </p:cNvSpPr>
            <p:nvPr/>
          </p:nvSpPr>
          <p:spPr bwMode="auto">
            <a:xfrm>
              <a:off x="4512" y="3984"/>
              <a:ext cx="384" cy="384"/>
            </a:xfrm>
            <a:prstGeom prst="ellipse">
              <a:avLst/>
            </a:prstGeom>
            <a:solidFill>
              <a:srgbClr val="CCFFCC"/>
            </a:solidFill>
            <a:ln w="19050">
              <a:solidFill>
                <a:schemeClr val="tx1"/>
              </a:solidFill>
              <a:round/>
              <a:headEnd/>
              <a:tailEnd/>
            </a:ln>
          </p:spPr>
          <p:txBody>
            <a:bodyPr wrap="none" lIns="16800" tIns="8400" rIns="16800" bIns="8400" anchor="ctr"/>
            <a:lstStyle/>
            <a:p>
              <a:pPr defTabSz="631825"/>
              <a:r>
                <a:rPr lang="en-US" sz="1700" b="0" i="0">
                  <a:latin typeface="CorpoS" pitchFamily="2" charset="0"/>
                </a:rPr>
                <a:t>CP</a:t>
              </a:r>
            </a:p>
          </p:txBody>
        </p:sp>
        <p:sp>
          <p:nvSpPr>
            <p:cNvPr id="131086" name="Oval 13"/>
            <p:cNvSpPr>
              <a:spLocks noChangeArrowheads="1"/>
            </p:cNvSpPr>
            <p:nvPr/>
          </p:nvSpPr>
          <p:spPr bwMode="auto">
            <a:xfrm>
              <a:off x="3552" y="3264"/>
              <a:ext cx="1152" cy="528"/>
            </a:xfrm>
            <a:prstGeom prst="ellipse">
              <a:avLst/>
            </a:prstGeom>
            <a:gradFill rotWithShape="0">
              <a:gsLst>
                <a:gs pos="0">
                  <a:srgbClr val="FFFF99"/>
                </a:gs>
                <a:gs pos="100000">
                  <a:srgbClr val="CCFFCC"/>
                </a:gs>
              </a:gsLst>
              <a:lin ang="0" scaled="1"/>
            </a:gradFill>
            <a:ln w="19050">
              <a:solidFill>
                <a:schemeClr val="tx1"/>
              </a:solidFill>
              <a:round/>
              <a:headEnd/>
              <a:tailEnd/>
            </a:ln>
          </p:spPr>
          <p:txBody>
            <a:bodyPr wrap="none" lIns="16800" tIns="8400" rIns="16800" bIns="8400" anchor="ctr"/>
            <a:lstStyle/>
            <a:p>
              <a:pPr defTabSz="631825"/>
              <a:r>
                <a:rPr lang="en-US" sz="1700" b="0" i="0">
                  <a:latin typeface="CorpoS" pitchFamily="2" charset="0"/>
                </a:rPr>
                <a:t>PL</a:t>
              </a:r>
            </a:p>
          </p:txBody>
        </p:sp>
        <p:sp>
          <p:nvSpPr>
            <p:cNvPr id="131087" name="Line 14"/>
            <p:cNvSpPr>
              <a:spLocks noChangeShapeType="1"/>
            </p:cNvSpPr>
            <p:nvPr/>
          </p:nvSpPr>
          <p:spPr bwMode="auto">
            <a:xfrm>
              <a:off x="1838" y="3675"/>
              <a:ext cx="720" cy="300"/>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8" name="Line 15"/>
            <p:cNvSpPr>
              <a:spLocks noChangeShapeType="1"/>
            </p:cNvSpPr>
            <p:nvPr/>
          </p:nvSpPr>
          <p:spPr bwMode="auto">
            <a:xfrm>
              <a:off x="1160" y="3880"/>
              <a:ext cx="1277" cy="203"/>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89" name="Line 16"/>
            <p:cNvSpPr>
              <a:spLocks noChangeShapeType="1"/>
            </p:cNvSpPr>
            <p:nvPr/>
          </p:nvSpPr>
          <p:spPr bwMode="auto">
            <a:xfrm flipV="1">
              <a:off x="1617" y="4213"/>
              <a:ext cx="783" cy="48"/>
            </a:xfrm>
            <a:prstGeom prst="line">
              <a:avLst/>
            </a:prstGeom>
            <a:noFill/>
            <a:ln w="6350">
              <a:solidFill>
                <a:schemeClr val="tx1"/>
              </a:solidFill>
              <a:round/>
              <a:headEnd/>
              <a:tailEnd type="triangle" w="med" len="med"/>
            </a:ln>
          </p:spPr>
          <p:txBody>
            <a:bodyPr wrap="none" lIns="16800" tIns="8400" rIns="16800" bIns="8400" anchor="ctr"/>
            <a:lstStyle/>
            <a:p>
              <a:endParaRPr lang="en-US"/>
            </a:p>
          </p:txBody>
        </p:sp>
        <p:sp>
          <p:nvSpPr>
            <p:cNvPr id="131090" name="Line 17"/>
            <p:cNvSpPr>
              <a:spLocks noChangeShapeType="1"/>
            </p:cNvSpPr>
            <p:nvPr/>
          </p:nvSpPr>
          <p:spPr bwMode="auto">
            <a:xfrm flipV="1">
              <a:off x="3888" y="4176"/>
              <a:ext cx="624" cy="0"/>
            </a:xfrm>
            <a:prstGeom prst="line">
              <a:avLst/>
            </a:prstGeom>
            <a:noFill/>
            <a:ln w="6350">
              <a:solidFill>
                <a:schemeClr val="tx1"/>
              </a:solidFill>
              <a:round/>
              <a:headEnd type="triangle" w="med" len="med"/>
              <a:tailEnd type="triangle" w="med" len="med"/>
            </a:ln>
          </p:spPr>
          <p:txBody>
            <a:bodyPr wrap="none" lIns="16800" tIns="8400" rIns="16800" bIns="8400" anchor="ctr"/>
            <a:lstStyle/>
            <a:p>
              <a:endParaRPr lang="en-US"/>
            </a:p>
          </p:txBody>
        </p:sp>
        <p:sp>
          <p:nvSpPr>
            <p:cNvPr id="131091" name="Text Box 18"/>
            <p:cNvSpPr txBox="1">
              <a:spLocks noChangeArrowheads="1"/>
            </p:cNvSpPr>
            <p:nvPr/>
          </p:nvSpPr>
          <p:spPr bwMode="auto">
            <a:xfrm>
              <a:off x="3328" y="4555"/>
              <a:ext cx="896" cy="222"/>
            </a:xfrm>
            <a:prstGeom prst="rect">
              <a:avLst/>
            </a:prstGeom>
            <a:noFill/>
            <a:ln w="6350">
              <a:noFill/>
              <a:miter lim="800000"/>
              <a:headEnd/>
              <a:tailEnd/>
            </a:ln>
          </p:spPr>
          <p:txBody>
            <a:bodyPr wrap="none" lIns="16800" tIns="8400" rIns="16800" bIns="8400" anchor="ctr"/>
            <a:lstStyle/>
            <a:p>
              <a:pPr algn="r" defTabSz="631825"/>
              <a:r>
                <a:rPr lang="en-US" sz="1300" i="0" dirty="0" smtClean="0">
                  <a:latin typeface="CorpoS" pitchFamily="2" charset="0"/>
                </a:rPr>
                <a:t>Client</a:t>
              </a:r>
              <a:endParaRPr lang="en-US" sz="1300" i="0" dirty="0">
                <a:latin typeface="CorpoS" pitchFamily="2" charset="0"/>
              </a:endParaRPr>
            </a:p>
          </p:txBody>
        </p:sp>
        <p:sp>
          <p:nvSpPr>
            <p:cNvPr id="131092" name="Text Box 19"/>
            <p:cNvSpPr txBox="1">
              <a:spLocks noChangeArrowheads="1"/>
            </p:cNvSpPr>
            <p:nvPr/>
          </p:nvSpPr>
          <p:spPr bwMode="auto">
            <a:xfrm>
              <a:off x="4264" y="4554"/>
              <a:ext cx="878" cy="222"/>
            </a:xfrm>
            <a:prstGeom prst="rect">
              <a:avLst/>
            </a:prstGeom>
            <a:noFill/>
            <a:ln w="6350">
              <a:noFill/>
              <a:miter lim="800000"/>
              <a:headEnd/>
              <a:tailEnd/>
            </a:ln>
          </p:spPr>
          <p:txBody>
            <a:bodyPr wrap="none" lIns="16800" tIns="8400" rIns="16800" bIns="8400" anchor="ctr"/>
            <a:lstStyle/>
            <a:p>
              <a:pPr algn="l" defTabSz="631825"/>
              <a:r>
                <a:rPr lang="en-US" sz="1300" i="0" dirty="0" smtClean="0">
                  <a:latin typeface="CorpoS" pitchFamily="2" charset="0"/>
                </a:rPr>
                <a:t>Contractor</a:t>
              </a:r>
              <a:endParaRPr lang="en-US" sz="1300" i="0" dirty="0">
                <a:latin typeface="CorpoS" pitchFamily="2" charset="0"/>
              </a:endParaRPr>
            </a:p>
          </p:txBody>
        </p:sp>
      </p:grpSp>
      <p:sp>
        <p:nvSpPr>
          <p:cNvPr id="131078" name="Text Box 20"/>
          <p:cNvSpPr txBox="1">
            <a:spLocks noChangeArrowheads="1"/>
          </p:cNvSpPr>
          <p:nvPr/>
        </p:nvSpPr>
        <p:spPr bwMode="auto">
          <a:xfrm>
            <a:off x="4878419" y="6143644"/>
            <a:ext cx="3995405" cy="276999"/>
          </a:xfrm>
          <a:prstGeom prst="rect">
            <a:avLst/>
          </a:prstGeom>
          <a:noFill/>
          <a:ln w="12699">
            <a:noFill/>
            <a:miter lim="800000"/>
            <a:headEnd type="none" w="sm" len="sm"/>
            <a:tailEnd type="none" w="sm" len="sm"/>
          </a:ln>
        </p:spPr>
        <p:txBody>
          <a:bodyPr wrap="none">
            <a:spAutoFit/>
          </a:bodyPr>
          <a:lstStyle/>
          <a:p>
            <a:pPr algn="l"/>
            <a:r>
              <a:rPr lang="en-US" sz="1200" b="0" dirty="0" smtClean="0"/>
              <a:t>Schneider</a:t>
            </a:r>
            <a:r>
              <a:rPr lang="en-US" sz="1200" b="0" dirty="0"/>
              <a:t>, K. (2003): SQM congress 2003, Köln, SQS</a:t>
            </a:r>
          </a:p>
        </p:txBody>
      </p:sp>
      <p:sp>
        <p:nvSpPr>
          <p:cNvPr id="25"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6"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9515440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4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824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4824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482406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482406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4824068">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4068">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8240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067" grpId="0" build="p" autoUpdateAnimBg="0"/>
      <p:bldP spid="4824068"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28163" name="AutoShape 3"/>
          <p:cNvSpPr>
            <a:spLocks noChangeArrowheads="1"/>
          </p:cNvSpPr>
          <p:nvPr/>
        </p:nvSpPr>
        <p:spPr bwMode="auto">
          <a:xfrm>
            <a:off x="4495800" y="1939388"/>
            <a:ext cx="4494213" cy="4504275"/>
          </a:xfrm>
          <a:prstGeom prst="wedgeRoundRectCallout">
            <a:avLst>
              <a:gd name="adj1" fmla="val -38926"/>
              <a:gd name="adj2" fmla="val -55088"/>
              <a:gd name="adj3" fmla="val 16667"/>
            </a:avLst>
          </a:prstGeom>
          <a:solidFill>
            <a:srgbClr val="F1FA9C"/>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4828164" name="AutoShape 4"/>
          <p:cNvSpPr>
            <a:spLocks noChangeArrowheads="1"/>
          </p:cNvSpPr>
          <p:nvPr/>
        </p:nvSpPr>
        <p:spPr bwMode="auto">
          <a:xfrm>
            <a:off x="369888" y="1939388"/>
            <a:ext cx="4064000" cy="4504275"/>
          </a:xfrm>
          <a:prstGeom prst="wedgeRoundRectCallout">
            <a:avLst>
              <a:gd name="adj1" fmla="val 45644"/>
              <a:gd name="adj2" fmla="val -56171"/>
              <a:gd name="adj3" fmla="val 16667"/>
            </a:avLst>
          </a:prstGeom>
          <a:solidFill>
            <a:schemeClr val="folHlink"/>
          </a:solidFill>
          <a:ln w="6350">
            <a:solidFill>
              <a:schemeClr val="tx1"/>
            </a:solidFill>
            <a:miter lim="800000"/>
            <a:headEnd/>
            <a:tailEnd/>
          </a:ln>
        </p:spPr>
        <p:txBody>
          <a:bodyPr lIns="75749" tIns="37874" rIns="75749" bIns="37874" anchor="ctr" anchorCtr="1"/>
          <a:lstStyle/>
          <a:p>
            <a:pPr defTabSz="631825"/>
            <a:endParaRPr lang="en-US" sz="1700" b="0" i="0"/>
          </a:p>
        </p:txBody>
      </p:sp>
      <p:sp>
        <p:nvSpPr>
          <p:cNvPr id="132101" name="Rectangle 5"/>
          <p:cNvSpPr>
            <a:spLocks noGrp="1" noChangeArrowheads="1"/>
          </p:cNvSpPr>
          <p:nvPr>
            <p:ph type="title"/>
          </p:nvPr>
        </p:nvSpPr>
        <p:spPr>
          <a:xfrm>
            <a:off x="381012" y="440264"/>
            <a:ext cx="7772400" cy="762000"/>
          </a:xfrm>
        </p:spPr>
        <p:txBody>
          <a:bodyPr lIns="75749" tIns="37874" rIns="75749" bIns="37874" anchor="t"/>
          <a:lstStyle/>
          <a:p>
            <a:r>
              <a:rPr lang="en-US" sz="3600" b="0" dirty="0" smtClean="0"/>
              <a:t>QM, Documentation </a:t>
            </a:r>
            <a:r>
              <a:rPr lang="en-US" sz="1400" b="0" dirty="0" smtClean="0"/>
              <a:t>(etc.)</a:t>
            </a:r>
            <a:r>
              <a:rPr lang="en-US" sz="3600" b="0" dirty="0" smtClean="0"/>
              <a:t> and internal Rules</a:t>
            </a:r>
          </a:p>
        </p:txBody>
      </p:sp>
      <p:sp>
        <p:nvSpPr>
          <p:cNvPr id="4828166" name="Rectangle 6"/>
          <p:cNvSpPr>
            <a:spLocks noGrp="1" noChangeArrowheads="1"/>
          </p:cNvSpPr>
          <p:nvPr>
            <p:ph sz="half" idx="1"/>
          </p:nvPr>
        </p:nvSpPr>
        <p:spPr>
          <a:xfrm>
            <a:off x="511815" y="2092104"/>
            <a:ext cx="4003675" cy="4441825"/>
          </a:xfrm>
        </p:spPr>
        <p:txBody>
          <a:bodyPr lIns="75749" tIns="37874" rIns="75749" bIns="37874"/>
          <a:lstStyle/>
          <a:p>
            <a:r>
              <a:rPr lang="en-US" sz="1600" dirty="0" smtClean="0"/>
              <a:t>Software without documentation is useless</a:t>
            </a:r>
          </a:p>
          <a:p>
            <a:endParaRPr lang="en-US" sz="1600" dirty="0" smtClean="0"/>
          </a:p>
          <a:p>
            <a:r>
              <a:rPr lang="en-US" sz="1600" dirty="0" smtClean="0"/>
              <a:t>Development teams change – we are lost without technical documentation</a:t>
            </a:r>
          </a:p>
          <a:p>
            <a:endParaRPr lang="en-US" sz="1600" dirty="0" smtClean="0"/>
          </a:p>
          <a:p>
            <a:r>
              <a:rPr lang="en-US" sz="1600" dirty="0" smtClean="0"/>
              <a:t>QM-handbooks etc. require many documents, reviews, activities</a:t>
            </a:r>
          </a:p>
          <a:p>
            <a:pPr lvl="1"/>
            <a:r>
              <a:rPr lang="en-US" sz="1400" dirty="0" smtClean="0"/>
              <a:t>Shall we give up all of that? </a:t>
            </a:r>
          </a:p>
          <a:p>
            <a:pPr lvl="1"/>
            <a:r>
              <a:rPr lang="en-US" sz="1400" dirty="0" smtClean="0"/>
              <a:t>Do we need a two-class society?</a:t>
            </a:r>
          </a:p>
          <a:p>
            <a:pPr lvl="1"/>
            <a:endParaRPr lang="en-US" sz="1400" dirty="0" smtClean="0"/>
          </a:p>
          <a:p>
            <a:endParaRPr lang="en-US" sz="1400" dirty="0"/>
          </a:p>
          <a:p>
            <a:r>
              <a:rPr lang="en-US" sz="1600" dirty="0" smtClean="0"/>
              <a:t>Can agile approaches adhere to all these rules and still be agile?</a:t>
            </a:r>
          </a:p>
        </p:txBody>
      </p:sp>
      <p:sp>
        <p:nvSpPr>
          <p:cNvPr id="4828167" name="Rectangle 7"/>
          <p:cNvSpPr>
            <a:spLocks noGrp="1" noChangeArrowheads="1"/>
          </p:cNvSpPr>
          <p:nvPr>
            <p:ph sz="half" idx="2"/>
          </p:nvPr>
        </p:nvSpPr>
        <p:spPr>
          <a:xfrm>
            <a:off x="4706643" y="2018136"/>
            <a:ext cx="4371975" cy="4218782"/>
          </a:xfrm>
        </p:spPr>
        <p:txBody>
          <a:bodyPr lIns="75749" tIns="37874" rIns="75749" bIns="37874"/>
          <a:lstStyle/>
          <a:p>
            <a:pPr marL="419100" indent="-419100"/>
            <a:r>
              <a:rPr lang="en-US" sz="1600" dirty="0" smtClean="0"/>
              <a:t>Right!</a:t>
            </a:r>
          </a:p>
          <a:p>
            <a:pPr marL="630238" lvl="1" indent="-342900"/>
            <a:r>
              <a:rPr lang="en-US" sz="1400" dirty="0" smtClean="0"/>
              <a:t>If you need it, order it (and pay for it!)</a:t>
            </a:r>
          </a:p>
          <a:p>
            <a:pPr marL="630238" lvl="1" indent="-342900"/>
            <a:endParaRPr lang="en-US" sz="1400" dirty="0" smtClean="0"/>
          </a:p>
          <a:p>
            <a:pPr marL="419100" indent="-419100"/>
            <a:r>
              <a:rPr lang="en-US" sz="1600" dirty="0" smtClean="0"/>
              <a:t>Really?</a:t>
            </a:r>
          </a:p>
          <a:p>
            <a:pPr marL="630238" lvl="1" indent="-342900"/>
            <a:r>
              <a:rPr lang="en-US" sz="1400" dirty="0" smtClean="0"/>
              <a:t>Even with the generated / embedded documentation?</a:t>
            </a:r>
          </a:p>
          <a:p>
            <a:pPr marL="630238" lvl="1" indent="-342900"/>
            <a:r>
              <a:rPr lang="en-US" sz="1400" dirty="0" smtClean="0"/>
              <a:t>If yes: order it and loose agility!</a:t>
            </a:r>
          </a:p>
          <a:p>
            <a:pPr marL="419100" indent="-419100"/>
            <a:r>
              <a:rPr lang="en-US" sz="1600" dirty="0" smtClean="0"/>
              <a:t>Four-step approach</a:t>
            </a:r>
          </a:p>
          <a:p>
            <a:pPr marL="630238" lvl="1" indent="-342900">
              <a:buFontTx/>
              <a:buNone/>
            </a:pPr>
            <a:r>
              <a:rPr lang="en-US" sz="1400" dirty="0" smtClean="0"/>
              <a:t>1	Map agile activities to rules</a:t>
            </a:r>
          </a:p>
          <a:p>
            <a:pPr marL="630238" lvl="1" indent="-342900">
              <a:buFontTx/>
              <a:buNone/>
            </a:pPr>
            <a:r>
              <a:rPr lang="en-US" sz="1400" dirty="0" smtClean="0"/>
              <a:t>2	Include QM unit</a:t>
            </a:r>
          </a:p>
          <a:p>
            <a:pPr marL="630238" lvl="1" indent="-342900">
              <a:buFontTx/>
              <a:buNone/>
            </a:pPr>
            <a:r>
              <a:rPr lang="en-US" sz="1400" dirty="0" smtClean="0"/>
              <a:t>3	Negotiate about what is still missing</a:t>
            </a:r>
          </a:p>
          <a:p>
            <a:pPr marL="630238" lvl="1" indent="-342900">
              <a:buFontTx/>
              <a:buNone/>
            </a:pPr>
            <a:r>
              <a:rPr lang="en-US" sz="1400" dirty="0" smtClean="0"/>
              <a:t>4	Build an agile variant with QM</a:t>
            </a:r>
          </a:p>
          <a:p>
            <a:pPr marL="630238" lvl="1" indent="-342900">
              <a:buFontTx/>
              <a:buNone/>
            </a:pPr>
            <a:endParaRPr lang="en-US" sz="1400" dirty="0" smtClean="0"/>
          </a:p>
          <a:p>
            <a:pPr marL="419100" indent="-419100"/>
            <a:r>
              <a:rPr lang="en-US" sz="1600" dirty="0" smtClean="0"/>
              <a:t>Not if you take it all</a:t>
            </a:r>
          </a:p>
          <a:p>
            <a:pPr marL="630238" lvl="1" indent="-342900"/>
            <a:r>
              <a:rPr lang="en-US" sz="1400" dirty="0" smtClean="0"/>
              <a:t>That would be magic</a:t>
            </a:r>
          </a:p>
          <a:p>
            <a:pPr marL="630238" lvl="1" indent="-342900"/>
            <a:r>
              <a:rPr lang="en-US" sz="1400" dirty="0" smtClean="0"/>
              <a:t>Travel light: Abandon inefficient parts</a:t>
            </a:r>
          </a:p>
          <a:p>
            <a:pPr marL="630238" lvl="1" indent="-342900"/>
            <a:r>
              <a:rPr lang="en-US" sz="1400" dirty="0" smtClean="0"/>
              <a:t>Keep all agile quality aspects!</a:t>
            </a:r>
          </a:p>
        </p:txBody>
      </p:sp>
      <p:sp>
        <p:nvSpPr>
          <p:cNvPr id="132104" name="WordArt 8"/>
          <p:cNvSpPr>
            <a:spLocks noChangeArrowheads="1" noChangeShapeType="1" noTextEdit="1"/>
          </p:cNvSpPr>
          <p:nvPr/>
        </p:nvSpPr>
        <p:spPr bwMode="auto">
          <a:xfrm>
            <a:off x="3974041" y="1168392"/>
            <a:ext cx="471488"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smtClean="0">
                <a:ln w="9525">
                  <a:round/>
                  <a:headEnd/>
                  <a:tailEnd/>
                </a:ln>
                <a:gradFill rotWithShape="1">
                  <a:gsLst>
                    <a:gs pos="0">
                      <a:srgbClr val="FFE701"/>
                    </a:gs>
                    <a:gs pos="100000">
                      <a:srgbClr val="FE3E02"/>
                    </a:gs>
                  </a:gsLst>
                  <a:lin ang="5400000" scaled="1"/>
                </a:gradFill>
                <a:latin typeface="Symbol"/>
              </a:rPr>
              <a:t>?</a:t>
            </a:r>
            <a:endParaRPr lang="en-US" sz="3600" kern="10">
              <a:ln w="9525">
                <a:round/>
                <a:headEnd/>
                <a:tailEnd/>
              </a:ln>
              <a:gradFill rotWithShape="1">
                <a:gsLst>
                  <a:gs pos="0">
                    <a:srgbClr val="FFE701"/>
                  </a:gs>
                  <a:gs pos="100000">
                    <a:srgbClr val="FE3E02"/>
                  </a:gs>
                </a:gsLst>
                <a:lin ang="5400000" scaled="1"/>
              </a:gradFill>
              <a:latin typeface="Symbol"/>
            </a:endParaRPr>
          </a:p>
        </p:txBody>
      </p:sp>
      <p:sp>
        <p:nvSpPr>
          <p:cNvPr id="132105" name="WordArt 9"/>
          <p:cNvSpPr>
            <a:spLocks noChangeArrowheads="1" noChangeShapeType="1" noTextEdit="1"/>
          </p:cNvSpPr>
          <p:nvPr/>
        </p:nvSpPr>
        <p:spPr bwMode="auto">
          <a:xfrm>
            <a:off x="4651904" y="1168392"/>
            <a:ext cx="246062" cy="700088"/>
          </a:xfrm>
          <a:prstGeom prst="rect">
            <a:avLst/>
          </a:prstGeom>
        </p:spPr>
        <p:txBody>
          <a:bodyPr wrap="none" fromWordArt="1">
            <a:prstTxWarp prst="textCascadeUp">
              <a:avLst>
                <a:gd name="adj" fmla="val 92065"/>
              </a:avLst>
            </a:prstTxWarp>
            <a:scene3d>
              <a:camera prst="legacyPerspectiveFront">
                <a:rot lat="20519995" lon="1080000" rev="0"/>
              </a:camera>
              <a:lightRig rig="legacyHarsh2" dir="b"/>
            </a:scene3d>
            <a:sp3d extrusionH="430200" prstMaterial="legacyMatte">
              <a:extrusionClr>
                <a:srgbClr val="FF6600"/>
              </a:extrusionClr>
            </a:sp3d>
          </a:bodyPr>
          <a:lstStyle/>
          <a:p>
            <a:r>
              <a:rPr lang="en-US" sz="3600" kern="10" dirty="0" smtClean="0">
                <a:ln w="9525">
                  <a:round/>
                  <a:headEnd/>
                  <a:tailEnd/>
                </a:ln>
                <a:gradFill rotWithShape="1">
                  <a:gsLst>
                    <a:gs pos="0">
                      <a:srgbClr val="FFE701"/>
                    </a:gs>
                    <a:gs pos="100000">
                      <a:srgbClr val="FE3E02"/>
                    </a:gs>
                  </a:gsLst>
                  <a:lin ang="5400000" scaled="1"/>
                </a:gradFill>
                <a:latin typeface="Symbol"/>
              </a:rPr>
              <a:t>!</a:t>
            </a:r>
            <a:endParaRPr lang="en-US" sz="3600" kern="10" dirty="0">
              <a:ln w="9525">
                <a:round/>
                <a:headEnd/>
                <a:tailEnd/>
              </a:ln>
              <a:gradFill rotWithShape="1">
                <a:gsLst>
                  <a:gs pos="0">
                    <a:srgbClr val="FFE701"/>
                  </a:gs>
                  <a:gs pos="100000">
                    <a:srgbClr val="FE3E02"/>
                  </a:gs>
                </a:gsLst>
                <a:lin ang="5400000" scaled="1"/>
              </a:gradFill>
              <a:latin typeface="Symbol"/>
            </a:endParaRPr>
          </a:p>
        </p:txBody>
      </p:sp>
      <p:sp>
        <p:nvSpPr>
          <p:cNvPr id="132098" name="Text Box 2"/>
          <p:cNvSpPr txBox="1">
            <a:spLocks noChangeArrowheads="1"/>
          </p:cNvSpPr>
          <p:nvPr/>
        </p:nvSpPr>
        <p:spPr bwMode="auto">
          <a:xfrm>
            <a:off x="1" y="6396610"/>
            <a:ext cx="2590800" cy="461665"/>
          </a:xfrm>
          <a:prstGeom prst="rect">
            <a:avLst/>
          </a:prstGeom>
          <a:noFill/>
          <a:ln w="12699">
            <a:noFill/>
            <a:miter lim="800000"/>
            <a:headEnd type="none" w="sm" len="sm"/>
            <a:tailEnd type="none" w="sm" len="sm"/>
          </a:ln>
        </p:spPr>
        <p:txBody>
          <a:bodyPr wrap="square">
            <a:spAutoFit/>
          </a:bodyPr>
          <a:lstStyle/>
          <a:p>
            <a:pPr algn="l"/>
            <a:r>
              <a:rPr lang="en-US" sz="1200" b="0" dirty="0"/>
              <a:t>Schneider, K. (2003): SQM congress 2003, Köln, SQS</a:t>
            </a:r>
          </a:p>
        </p:txBody>
      </p:sp>
      <p:sp>
        <p:nvSpPr>
          <p:cNvPr id="14"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5"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49</a:t>
            </a:fld>
            <a:endParaRPr lang="en-US">
              <a:solidFill>
                <a:prstClr val="black">
                  <a:tint val="75000"/>
                </a:prstClr>
              </a:solidFill>
            </a:endParaRPr>
          </a:p>
        </p:txBody>
      </p:sp>
    </p:spTree>
    <p:extLst>
      <p:ext uri="{BB962C8B-B14F-4D97-AF65-F5344CB8AC3E}">
        <p14:creationId xmlns:p14="http://schemas.microsoft.com/office/powerpoint/2010/main" val="2695066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828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82816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828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828167">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82816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82816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4828167">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4828167">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4828167">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4828166">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499"/>
                                          </p:stCondLst>
                                        </p:cTn>
                                        <p:tgtEl>
                                          <p:spTgt spid="4828166">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499"/>
                                          </p:stCondLst>
                                        </p:cTn>
                                        <p:tgtEl>
                                          <p:spTgt spid="4828166">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499"/>
                                          </p:stCondLst>
                                        </p:cTn>
                                        <p:tgtEl>
                                          <p:spTgt spid="4828167">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499"/>
                                          </p:stCondLst>
                                        </p:cTn>
                                        <p:tgtEl>
                                          <p:spTgt spid="4828167">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499"/>
                                          </p:stCondLst>
                                        </p:cTn>
                                        <p:tgtEl>
                                          <p:spTgt spid="4828167">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499"/>
                                          </p:stCondLst>
                                        </p:cTn>
                                        <p:tgtEl>
                                          <p:spTgt spid="4828167">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499"/>
                                          </p:stCondLst>
                                        </p:cTn>
                                        <p:tgtEl>
                                          <p:spTgt spid="4828167">
                                            <p:txEl>
                                              <p:pRg st="10" end="1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499"/>
                                          </p:stCondLst>
                                        </p:cTn>
                                        <p:tgtEl>
                                          <p:spTgt spid="4828166">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4828167">
                                            <p:txEl>
                                              <p:pRg st="12" end="12"/>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499"/>
                                          </p:stCondLst>
                                        </p:cTn>
                                        <p:tgtEl>
                                          <p:spTgt spid="4828167">
                                            <p:txEl>
                                              <p:pRg st="13" end="13"/>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499"/>
                                          </p:stCondLst>
                                        </p:cTn>
                                        <p:tgtEl>
                                          <p:spTgt spid="4828167">
                                            <p:txEl>
                                              <p:pRg st="14" end="14"/>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499"/>
                                          </p:stCondLst>
                                        </p:cTn>
                                        <p:tgtEl>
                                          <p:spTgt spid="482816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8163" grpId="0" animBg="1" autoUpdateAnimBg="0"/>
      <p:bldP spid="4828164" grpId="0" animBg="1" autoUpdateAnimBg="0"/>
      <p:bldP spid="4828166" grpId="0" build="p" autoUpdateAnimBg="0"/>
      <p:bldP spid="4828167"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366" y="576553"/>
            <a:ext cx="9144000" cy="944235"/>
          </a:xfrm>
        </p:spPr>
        <p:txBody>
          <a:bodyPr/>
          <a:lstStyle/>
          <a:p>
            <a:r>
              <a:rPr lang="en-US" dirty="0" smtClean="0"/>
              <a:t/>
            </a:r>
            <a:br>
              <a:rPr lang="en-US" dirty="0" smtClean="0"/>
            </a:br>
            <a:r>
              <a:rPr lang="en-US" dirty="0" smtClean="0"/>
              <a:t/>
            </a:r>
            <a:br>
              <a:rPr lang="en-US" dirty="0" smtClean="0"/>
            </a:br>
            <a:r>
              <a:rPr lang="en-US" sz="2000" dirty="0"/>
              <a:t>Acceptance Test </a:t>
            </a:r>
            <a:r>
              <a:rPr lang="en-US" sz="2000" dirty="0" smtClean="0"/>
              <a:t>- </a:t>
            </a:r>
            <a:r>
              <a:rPr lang="sv-SE" sz="2000" dirty="0" smtClean="0"/>
              <a:t>Schedule Group 1-5 </a:t>
            </a:r>
            <a:br>
              <a:rPr lang="sv-SE" sz="2000" dirty="0" smtClean="0"/>
            </a:br>
            <a:r>
              <a:rPr lang="sv-SE" sz="2000" dirty="0" smtClean="0"/>
              <a:t>Day: </a:t>
            </a:r>
            <a:r>
              <a:rPr lang="en-US" sz="2000" dirty="0" smtClean="0">
                <a:solidFill>
                  <a:srgbClr val="FF0000"/>
                </a:solidFill>
              </a:rPr>
              <a:t>Friday</a:t>
            </a:r>
            <a:r>
              <a:rPr lang="sv-SE" sz="2000" dirty="0"/>
              <a:t/>
            </a:r>
            <a:br>
              <a:rPr lang="sv-SE" sz="2000" dirty="0"/>
            </a:br>
            <a:r>
              <a:rPr lang="sv-SE" sz="2000" dirty="0" smtClean="0"/>
              <a:t>Focus: </a:t>
            </a:r>
            <a:r>
              <a:rPr lang="en-US" sz="2000" dirty="0" smtClean="0"/>
              <a:t>Coaching</a:t>
            </a:r>
            <a:r>
              <a:rPr lang="en-US" dirty="0" smtClean="0"/>
              <a:t/>
            </a:r>
            <a:br>
              <a:rPr lang="en-US" dirty="0" smtClean="0"/>
            </a:br>
            <a:r>
              <a:rPr lang="en-US" dirty="0" smtClean="0"/>
              <a:t/>
            </a:r>
            <a:br>
              <a:rPr lang="en-US" dirty="0" smtClean="0"/>
            </a:b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4234653084"/>
              </p:ext>
            </p:extLst>
          </p:nvPr>
        </p:nvGraphicFramePr>
        <p:xfrm>
          <a:off x="1043608" y="2996952"/>
          <a:ext cx="6910053" cy="3544568"/>
        </p:xfrm>
        <a:graphic>
          <a:graphicData uri="http://schemas.openxmlformats.org/drawingml/2006/table">
            <a:tbl>
              <a:tblPr firstRow="1" firstCol="1" bandRow="1">
                <a:tableStyleId>{5C22544A-7EE6-4342-B048-85BDC9FD1C3A}</a:tableStyleId>
              </a:tblPr>
              <a:tblGrid>
                <a:gridCol w="2302843"/>
                <a:gridCol w="1044667"/>
                <a:gridCol w="3562543"/>
              </a:tblGrid>
              <a:tr h="1026979">
                <a:tc>
                  <a:txBody>
                    <a:bodyPr/>
                    <a:lstStyle/>
                    <a:p>
                      <a:pPr>
                        <a:lnSpc>
                          <a:spcPct val="107000"/>
                        </a:lnSpc>
                        <a:spcAft>
                          <a:spcPts val="0"/>
                        </a:spcAft>
                      </a:pPr>
                      <a:r>
                        <a:rPr lang="en-US" sz="1600" dirty="0">
                          <a:solidFill>
                            <a:schemeClr val="tx1"/>
                          </a:solidFill>
                          <a:effectLst/>
                        </a:rPr>
                        <a:t>Time </a:t>
                      </a:r>
                      <a:r>
                        <a:rPr lang="en-US" sz="1600" dirty="0" smtClean="0">
                          <a:solidFill>
                            <a:schemeClr val="tx1"/>
                          </a:solidFill>
                          <a:effectLst/>
                        </a:rPr>
                        <a:t>(20 </a:t>
                      </a:r>
                      <a:r>
                        <a:rPr lang="en-US" sz="1600" dirty="0">
                          <a:solidFill>
                            <a:schemeClr val="tx1"/>
                          </a:solidFill>
                          <a:effectLst/>
                        </a:rPr>
                        <a:t>min/each)</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600" dirty="0">
                          <a:solidFill>
                            <a:schemeClr val="tx1"/>
                          </a:solidFill>
                          <a:effectLst/>
                        </a:rPr>
                        <a:t>Group</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600">
                          <a:solidFill>
                            <a:schemeClr val="tx1"/>
                          </a:solidFill>
                          <a:effectLst/>
                        </a:rPr>
                        <a:t>Spokesperson</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9305">
                <a:tc>
                  <a:txBody>
                    <a:bodyPr/>
                    <a:lstStyle/>
                    <a:p>
                      <a:pPr>
                        <a:lnSpc>
                          <a:spcPct val="107000"/>
                        </a:lnSpc>
                        <a:spcAft>
                          <a:spcPts val="0"/>
                        </a:spcAft>
                      </a:pPr>
                      <a:r>
                        <a:rPr lang="en-US" sz="1100" dirty="0">
                          <a:solidFill>
                            <a:schemeClr val="tx1"/>
                          </a:solidFill>
                          <a:effectLst/>
                        </a:rPr>
                        <a:t>13.15 – </a:t>
                      </a:r>
                      <a:r>
                        <a:rPr lang="en-US" sz="1100" dirty="0" smtClean="0">
                          <a:solidFill>
                            <a:schemeClr val="tx1"/>
                          </a:solidFill>
                          <a:effectLst/>
                        </a:rPr>
                        <a:t>13.35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solidFill>
                            <a:schemeClr val="tx1"/>
                          </a:solidFill>
                          <a:effectLst/>
                        </a:rPr>
                        <a:t>1</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err="1">
                          <a:solidFill>
                            <a:schemeClr val="tx1"/>
                          </a:solidFill>
                          <a:effectLst/>
                        </a:rPr>
                        <a:t>Pedram</a:t>
                      </a:r>
                      <a:r>
                        <a:rPr lang="en-US" sz="1100" dirty="0">
                          <a:solidFill>
                            <a:schemeClr val="tx1"/>
                          </a:solidFill>
                          <a:effectLst/>
                        </a:rPr>
                        <a:t> </a:t>
                      </a:r>
                      <a:r>
                        <a:rPr lang="en-US" sz="1100" dirty="0" err="1" smtClean="0">
                          <a:solidFill>
                            <a:schemeClr val="tx1"/>
                          </a:solidFill>
                          <a:effectLst/>
                        </a:rPr>
                        <a:t>Shirinbolaghi</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81185">
                <a:tc>
                  <a:txBody>
                    <a:bodyPr/>
                    <a:lstStyle/>
                    <a:p>
                      <a:pPr>
                        <a:lnSpc>
                          <a:spcPct val="107000"/>
                        </a:lnSpc>
                        <a:spcAft>
                          <a:spcPts val="0"/>
                        </a:spcAft>
                      </a:pPr>
                      <a:r>
                        <a:rPr lang="en-US" sz="1100" dirty="0" smtClean="0">
                          <a:solidFill>
                            <a:schemeClr val="tx1"/>
                          </a:solidFill>
                          <a:effectLst/>
                        </a:rPr>
                        <a:t>13.35 </a:t>
                      </a:r>
                      <a:r>
                        <a:rPr lang="en-US" sz="1100" dirty="0">
                          <a:solidFill>
                            <a:schemeClr val="tx1"/>
                          </a:solidFill>
                          <a:effectLst/>
                        </a:rPr>
                        <a:t>– </a:t>
                      </a:r>
                      <a:r>
                        <a:rPr lang="en-US" sz="1100" dirty="0" smtClean="0">
                          <a:solidFill>
                            <a:schemeClr val="tx1"/>
                          </a:solidFill>
                          <a:effectLst/>
                        </a:rPr>
                        <a:t>13.55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solidFill>
                            <a:schemeClr val="tx1"/>
                          </a:solidFill>
                          <a:effectLst/>
                        </a:rPr>
                        <a:t>2</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solidFill>
                            <a:schemeClr val="tx1"/>
                          </a:solidFill>
                          <a:effectLst/>
                        </a:rPr>
                        <a:t>Dominik </a:t>
                      </a:r>
                      <a:r>
                        <a:rPr lang="en-US" sz="1100" dirty="0" err="1" smtClean="0">
                          <a:solidFill>
                            <a:schemeClr val="tx1"/>
                          </a:solidFill>
                          <a:effectLst/>
                        </a:rPr>
                        <a:t>Muth</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454919">
                <a:tc>
                  <a:txBody>
                    <a:bodyPr/>
                    <a:lstStyle/>
                    <a:p>
                      <a:pPr>
                        <a:lnSpc>
                          <a:spcPct val="107000"/>
                        </a:lnSpc>
                        <a:spcAft>
                          <a:spcPts val="0"/>
                        </a:spcAft>
                      </a:pPr>
                      <a:r>
                        <a:rPr lang="en-US" sz="1100" dirty="0" smtClean="0">
                          <a:solidFill>
                            <a:schemeClr val="tx1"/>
                          </a:solidFill>
                          <a:effectLst/>
                        </a:rPr>
                        <a:t>13.55– 14.15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rPr>
                        <a:t>3</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dirty="0">
                          <a:solidFill>
                            <a:schemeClr val="tx1"/>
                          </a:solidFill>
                          <a:effectLst/>
                        </a:rPr>
                        <a:t>Sebastian </a:t>
                      </a:r>
                      <a:r>
                        <a:rPr lang="sv-SE" sz="1100" dirty="0" smtClean="0">
                          <a:solidFill>
                            <a:schemeClr val="tx1"/>
                          </a:solidFill>
                          <a:effectLst/>
                        </a:rPr>
                        <a:t>Blomberg</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04056">
                <a:tc>
                  <a:txBody>
                    <a:bodyPr/>
                    <a:lstStyle/>
                    <a:p>
                      <a:pPr>
                        <a:lnSpc>
                          <a:spcPct val="107000"/>
                        </a:lnSpc>
                        <a:spcAft>
                          <a:spcPts val="0"/>
                        </a:spcAft>
                      </a:pPr>
                      <a:r>
                        <a:rPr lang="en-US" sz="1100" dirty="0" smtClean="0">
                          <a:solidFill>
                            <a:schemeClr val="tx1"/>
                          </a:solidFill>
                          <a:effectLst/>
                        </a:rPr>
                        <a:t>14.15 </a:t>
                      </a:r>
                      <a:r>
                        <a:rPr lang="en-US" sz="1100" dirty="0">
                          <a:solidFill>
                            <a:schemeClr val="tx1"/>
                          </a:solidFill>
                          <a:effectLst/>
                        </a:rPr>
                        <a:t>– </a:t>
                      </a:r>
                      <a:r>
                        <a:rPr lang="en-US" sz="1100" dirty="0" smtClean="0">
                          <a:solidFill>
                            <a:schemeClr val="tx1"/>
                          </a:solidFill>
                          <a:effectLst/>
                        </a:rPr>
                        <a:t>14:35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a:solidFill>
                            <a:schemeClr val="tx1"/>
                          </a:solidFill>
                          <a:effectLst/>
                        </a:rPr>
                        <a:t>4</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dirty="0">
                          <a:solidFill>
                            <a:schemeClr val="tx1"/>
                          </a:solidFill>
                          <a:effectLst/>
                        </a:rPr>
                        <a:t>Sofia </a:t>
                      </a:r>
                      <a:r>
                        <a:rPr lang="sv-SE" sz="1100" dirty="0" smtClean="0">
                          <a:solidFill>
                            <a:schemeClr val="tx1"/>
                          </a:solidFill>
                          <a:effectLst/>
                        </a:rPr>
                        <a:t>Edström</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43994">
                <a:tc>
                  <a:txBody>
                    <a:bodyPr/>
                    <a:lstStyle/>
                    <a:p>
                      <a:pPr>
                        <a:lnSpc>
                          <a:spcPct val="107000"/>
                        </a:lnSpc>
                        <a:spcAft>
                          <a:spcPts val="0"/>
                        </a:spcAft>
                      </a:pPr>
                      <a:r>
                        <a:rPr lang="en-US" sz="1100" dirty="0" smtClean="0">
                          <a:solidFill>
                            <a:schemeClr val="tx1"/>
                          </a:solidFill>
                          <a:effectLst/>
                        </a:rPr>
                        <a:t>14:35 </a:t>
                      </a:r>
                      <a:r>
                        <a:rPr lang="en-US" sz="1100" dirty="0">
                          <a:solidFill>
                            <a:schemeClr val="tx1"/>
                          </a:solidFill>
                          <a:effectLst/>
                        </a:rPr>
                        <a:t>– </a:t>
                      </a:r>
                      <a:r>
                        <a:rPr lang="en-US" sz="1100" dirty="0" smtClean="0">
                          <a:solidFill>
                            <a:schemeClr val="tx1"/>
                          </a:solidFill>
                          <a:effectLst/>
                        </a:rPr>
                        <a:t>14.55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a:solidFill>
                            <a:schemeClr val="tx1"/>
                          </a:solidFill>
                          <a:effectLst/>
                        </a:rPr>
                        <a:t>5</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err="1">
                          <a:solidFill>
                            <a:schemeClr val="tx1"/>
                          </a:solidFill>
                          <a:effectLst/>
                        </a:rPr>
                        <a:t>Wissam</a:t>
                      </a:r>
                      <a:r>
                        <a:rPr lang="en-US" sz="1100" dirty="0">
                          <a:solidFill>
                            <a:schemeClr val="tx1"/>
                          </a:solidFill>
                          <a:effectLst/>
                        </a:rPr>
                        <a:t> </a:t>
                      </a:r>
                      <a:r>
                        <a:rPr lang="en-US" sz="1100" dirty="0" err="1" smtClean="0">
                          <a:solidFill>
                            <a:schemeClr val="tx1"/>
                          </a:solidFill>
                          <a:effectLst/>
                        </a:rPr>
                        <a:t>Alfreijat</a:t>
                      </a:r>
                      <a:endParaRPr lang="en-US" sz="1100" dirty="0" smtClean="0">
                        <a:solidFill>
                          <a:schemeClr val="tx1"/>
                        </a:solidFill>
                        <a:effectLst/>
                      </a:endParaRPr>
                    </a:p>
                    <a:p>
                      <a:pPr>
                        <a:lnSpc>
                          <a:spcPct val="107000"/>
                        </a:lnSpc>
                        <a:spcAft>
                          <a:spcPts val="0"/>
                        </a:spcAft>
                      </a:pPr>
                      <a:endParaRPr lang="en-US" sz="110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1"/>
          <p:cNvSpPr>
            <a:spLocks noChangeArrowheads="1"/>
          </p:cNvSpPr>
          <p:nvPr/>
        </p:nvSpPr>
        <p:spPr bwMode="auto">
          <a:xfrm>
            <a:off x="1187624" y="2045459"/>
            <a:ext cx="633670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Room</a:t>
            </a:r>
            <a:r>
              <a:rPr lang="en-US" altLang="sv-SE"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sv-SE" altLang="sv-SE" sz="160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Room</a:t>
            </a:r>
            <a:r>
              <a:rPr lang="sv-SE" altLang="sv-SE"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sv-SE" altLang="sv-SE" sz="16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321, </a:t>
            </a:r>
            <a:r>
              <a:rPr lang="sv-SE" altLang="sv-SE" sz="1600" dirty="0">
                <a:solidFill>
                  <a:srgbClr val="000000"/>
                </a:solidFill>
                <a:latin typeface="Calibri" panose="020F0502020204030204" pitchFamily="34" charset="0"/>
                <a:ea typeface="Calibri" panose="020F0502020204030204" pitchFamily="34" charset="0"/>
                <a:cs typeface="Times New Roman" panose="02020603050405020304" pitchFamily="18" charset="0"/>
              </a:rPr>
              <a:t>3</a:t>
            </a:r>
            <a:r>
              <a:rPr lang="en-US" altLang="sv-SE" sz="1400" baseline="30000"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th</a:t>
            </a:r>
            <a:r>
              <a:rPr lang="en-US" altLang="sv-SE"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Floor in house Jupiter</a:t>
            </a:r>
            <a:r>
              <a:rPr lang="en-US" altLang="sv-SE" sz="9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US" altLang="sv-SE" sz="9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defTabSz="914400" eaLnBrk="0" fontAlgn="base" hangingPunct="0">
              <a:spcBef>
                <a:spcPct val="0"/>
              </a:spcBef>
              <a:spcAft>
                <a:spcPct val="0"/>
              </a:spcAft>
            </a:pP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Supervisor</a:t>
            </a:r>
            <a:r>
              <a:rPr lang="en-US" altLang="sv-SE"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Magnus Ågren (please note the switch of supervisor)</a:t>
            </a:r>
            <a:endParaRPr lang="sv-SE" altLang="sv-SE" sz="800" dirty="0" smtClean="0">
              <a:solidFill>
                <a:srgbClr val="000000"/>
              </a:solidFill>
              <a:latin typeface="Arial"/>
            </a:endParaRPr>
          </a:p>
          <a:p>
            <a:pPr defTabSz="914400" eaLnBrk="0" fontAlgn="base" hangingPunct="0">
              <a:spcBef>
                <a:spcPct val="0"/>
              </a:spcBef>
              <a:spcAft>
                <a:spcPct val="0"/>
              </a:spcAft>
            </a:pPr>
            <a:endParaRPr lang="sv-SE" altLang="sv-SE" dirty="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257566244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Objectives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62061230"/>
              </p:ext>
            </p:extLst>
          </p:nvPr>
        </p:nvGraphicFramePr>
        <p:xfrm>
          <a:off x="457200" y="908050"/>
          <a:ext cx="8229600" cy="5222240"/>
        </p:xfrm>
        <a:graphic>
          <a:graphicData uri="http://schemas.openxmlformats.org/drawingml/2006/table">
            <a:tbl>
              <a:tblPr firstRow="1" bandRow="1">
                <a:tableStyleId>{5C22544A-7EE6-4342-B048-85BDC9FD1C3A}</a:tableStyleId>
              </a:tblPr>
              <a:tblGrid>
                <a:gridCol w="2743200"/>
                <a:gridCol w="2743200"/>
                <a:gridCol w="2743200"/>
              </a:tblGrid>
              <a:tr h="370840">
                <a:tc>
                  <a:txBody>
                    <a:bodyPr/>
                    <a:lstStyle/>
                    <a:p>
                      <a:r>
                        <a:rPr lang="en-US" dirty="0" smtClean="0">
                          <a:latin typeface="Calibri"/>
                          <a:cs typeface="Calibri"/>
                        </a:rPr>
                        <a:t>Knowledge and understanding</a:t>
                      </a:r>
                      <a:endParaRPr lang="en-US" dirty="0">
                        <a:latin typeface="Calibri"/>
                        <a:cs typeface="Calibri"/>
                      </a:endParaRPr>
                    </a:p>
                  </a:txBody>
                  <a:tcPr>
                    <a:solidFill>
                      <a:schemeClr val="tx1"/>
                    </a:solidFill>
                  </a:tcPr>
                </a:tc>
                <a:tc>
                  <a:txBody>
                    <a:bodyPr/>
                    <a:lstStyle/>
                    <a:p>
                      <a:r>
                        <a:rPr lang="en-US" dirty="0" smtClean="0">
                          <a:latin typeface="Calibri"/>
                          <a:cs typeface="Calibri"/>
                        </a:rPr>
                        <a:t>Skills and ability</a:t>
                      </a:r>
                      <a:endParaRPr lang="en-US" dirty="0">
                        <a:latin typeface="Calibri"/>
                        <a:cs typeface="Calibri"/>
                      </a:endParaRPr>
                    </a:p>
                  </a:txBody>
                  <a:tcPr>
                    <a:solidFill>
                      <a:schemeClr val="tx1"/>
                    </a:solidFill>
                  </a:tcPr>
                </a:tc>
                <a:tc>
                  <a:txBody>
                    <a:bodyPr/>
                    <a:lstStyle/>
                    <a:p>
                      <a:r>
                        <a:rPr lang="en-US" dirty="0" err="1" smtClean="0">
                          <a:latin typeface="Calibri"/>
                          <a:cs typeface="Calibri"/>
                        </a:rPr>
                        <a:t>Judgement</a:t>
                      </a:r>
                      <a:r>
                        <a:rPr lang="en-US" dirty="0" smtClean="0">
                          <a:latin typeface="Calibri"/>
                          <a:cs typeface="Calibri"/>
                        </a:rPr>
                        <a:t> and approach</a:t>
                      </a:r>
                      <a:endParaRPr lang="en-US" dirty="0">
                        <a:latin typeface="Calibri"/>
                        <a:cs typeface="Calibri"/>
                      </a:endParaRPr>
                    </a:p>
                  </a:txBody>
                  <a:tcPr>
                    <a:solidFill>
                      <a:schemeClr val="tx1"/>
                    </a:solidFill>
                  </a:tcPr>
                </a:tc>
              </a:tr>
              <a:tr h="370840">
                <a:tc>
                  <a:txBody>
                    <a:bodyPr/>
                    <a:lstStyle/>
                    <a:p>
                      <a:r>
                        <a:rPr lang="en-US" dirty="0" smtClean="0">
                          <a:latin typeface="Calibri"/>
                          <a:cs typeface="Calibri"/>
                        </a:rPr>
                        <a:t>Compare agile and traditional </a:t>
                      </a:r>
                      <a:r>
                        <a:rPr lang="en-US" sz="1800" kern="1200" dirty="0" err="1" smtClean="0">
                          <a:solidFill>
                            <a:schemeClr val="dk1"/>
                          </a:solidFill>
                          <a:latin typeface="Calibri"/>
                          <a:ea typeface="+mn-ea"/>
                          <a:cs typeface="Calibri"/>
                        </a:rPr>
                        <a:t>softw</a:t>
                      </a:r>
                      <a:r>
                        <a:rPr lang="en-US" dirty="0" smtClean="0">
                          <a:latin typeface="Calibri"/>
                          <a:cs typeface="Calibri"/>
                        </a:rPr>
                        <a:t>. </a:t>
                      </a:r>
                      <a:r>
                        <a:rPr lang="en-US" dirty="0" err="1" smtClean="0">
                          <a:latin typeface="Calibri"/>
                          <a:cs typeface="Calibri"/>
                        </a:rPr>
                        <a:t>dev</a:t>
                      </a:r>
                      <a:r>
                        <a:rPr lang="en-US" dirty="0" smtClean="0">
                          <a:latin typeface="Calibri"/>
                          <a:cs typeface="Calibri"/>
                        </a:rPr>
                        <a:t>,</a:t>
                      </a:r>
                      <a:endParaRPr lang="en-US" dirty="0">
                        <a:latin typeface="Calibri"/>
                        <a:cs typeface="Calibri"/>
                      </a:endParaRPr>
                    </a:p>
                  </a:txBody>
                  <a:tcPr>
                    <a:solidFill>
                      <a:srgbClr val="CCFFCC"/>
                    </a:solidFill>
                  </a:tcPr>
                </a:tc>
                <a:tc>
                  <a:txBody>
                    <a:bodyPr/>
                    <a:lstStyle/>
                    <a:p>
                      <a:r>
                        <a:rPr lang="en-US" dirty="0" smtClean="0">
                          <a:latin typeface="Calibri"/>
                          <a:cs typeface="Calibri"/>
                        </a:rPr>
                        <a:t>Forming a team organically</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Explain: people/</a:t>
                      </a:r>
                      <a:r>
                        <a:rPr lang="en-US" dirty="0" err="1" smtClean="0">
                          <a:latin typeface="Calibri"/>
                          <a:cs typeface="Calibri"/>
                        </a:rPr>
                        <a:t>commun</a:t>
                      </a:r>
                      <a:r>
                        <a:rPr lang="en-US" dirty="0" smtClean="0">
                          <a:latin typeface="Calibri"/>
                          <a:cs typeface="Calibri"/>
                        </a:rPr>
                        <a:t>.</a:t>
                      </a:r>
                      <a:r>
                        <a:rPr lang="en-US" baseline="0" dirty="0" smtClean="0">
                          <a:latin typeface="Calibri"/>
                          <a:cs typeface="Calibri"/>
                        </a:rPr>
                        <a:t> centric dev.</a:t>
                      </a:r>
                      <a:endParaRPr lang="en-US" dirty="0">
                        <a:latin typeface="Calibri"/>
                        <a:cs typeface="Calibri"/>
                      </a:endParaRPr>
                    </a:p>
                  </a:txBody>
                  <a:tcPr>
                    <a:solidFill>
                      <a:srgbClr val="CCFFCC"/>
                    </a:solidFill>
                  </a:tcPr>
                </a:tc>
              </a:tr>
              <a:tr h="370840">
                <a:tc>
                  <a:txBody>
                    <a:bodyPr/>
                    <a:lstStyle/>
                    <a:p>
                      <a:r>
                        <a:rPr lang="en-US" dirty="0" smtClean="0">
                          <a:latin typeface="Calibri"/>
                          <a:cs typeface="Calibri"/>
                        </a:rPr>
                        <a:t>Relate lean and agile </a:t>
                      </a:r>
                      <a:r>
                        <a:rPr lang="en-US" sz="1800" kern="1200" baseline="0" dirty="0" smtClean="0">
                          <a:solidFill>
                            <a:schemeClr val="dk1"/>
                          </a:solidFill>
                          <a:latin typeface="Calibri"/>
                          <a:ea typeface="+mn-ea"/>
                          <a:cs typeface="Calibri"/>
                        </a:rPr>
                        <a:t>development</a:t>
                      </a:r>
                      <a:endParaRPr lang="en-US" sz="1800" kern="1200" baseline="0" dirty="0">
                        <a:solidFill>
                          <a:schemeClr val="dk1"/>
                        </a:solidFill>
                        <a:latin typeface="Calibri"/>
                        <a:ea typeface="+mn-ea"/>
                        <a:cs typeface="Calibri"/>
                      </a:endParaRPr>
                    </a:p>
                  </a:txBody>
                  <a:tcPr>
                    <a:solidFill>
                      <a:srgbClr val="CCFFCC"/>
                    </a:solidFill>
                  </a:tcPr>
                </a:tc>
                <a:tc>
                  <a:txBody>
                    <a:bodyPr/>
                    <a:lstStyle/>
                    <a:p>
                      <a:r>
                        <a:rPr lang="en-US" dirty="0" smtClean="0">
                          <a:latin typeface="Calibri"/>
                          <a:cs typeface="Calibri"/>
                        </a:rPr>
                        <a:t>Collaborate</a:t>
                      </a:r>
                      <a:r>
                        <a:rPr lang="en-US" baseline="0" dirty="0" smtClean="0">
                          <a:latin typeface="Calibri"/>
                          <a:cs typeface="Calibri"/>
                        </a:rPr>
                        <a:t> in small software dev. teams</a:t>
                      </a:r>
                      <a:endParaRPr lang="en-US" dirty="0">
                        <a:latin typeface="Calibri"/>
                        <a:cs typeface="Calibri"/>
                      </a:endParaRPr>
                    </a:p>
                  </a:txBody>
                  <a:tcPr>
                    <a:solidFill>
                      <a:schemeClr val="accent5">
                        <a:lumMod val="20000"/>
                        <a:lumOff val="80000"/>
                      </a:schemeClr>
                    </a:solidFill>
                  </a:tcPr>
                </a:tc>
                <a:tc>
                  <a:txBody>
                    <a:bodyPr/>
                    <a:lstStyle/>
                    <a:p>
                      <a:r>
                        <a:rPr lang="en-US" dirty="0" smtClean="0">
                          <a:latin typeface="Calibri"/>
                          <a:cs typeface="Calibri"/>
                        </a:rPr>
                        <a:t>Apply fact: people drive project success</a:t>
                      </a:r>
                      <a:endParaRPr lang="en-US" dirty="0">
                        <a:latin typeface="Calibri"/>
                        <a:cs typeface="Calibri"/>
                      </a:endParaRPr>
                    </a:p>
                  </a:txBody>
                  <a:tcPr>
                    <a:solidFill>
                      <a:srgbClr val="D1D1F0"/>
                    </a:solidFill>
                  </a:tcPr>
                </a:tc>
              </a:tr>
              <a:tr h="370840">
                <a:tc>
                  <a:txBody>
                    <a:bodyPr/>
                    <a:lstStyle/>
                    <a:p>
                      <a:r>
                        <a:rPr lang="en-US" sz="1800" kern="1200" baseline="0" dirty="0" smtClean="0">
                          <a:solidFill>
                            <a:schemeClr val="dk1"/>
                          </a:solidFill>
                          <a:latin typeface="Calibri"/>
                          <a:ea typeface="+mn-ea"/>
                          <a:cs typeface="Calibri"/>
                        </a:rPr>
                        <a:t>Contrast</a:t>
                      </a:r>
                      <a:r>
                        <a:rPr lang="en-US" baseline="0" dirty="0" smtClean="0">
                          <a:latin typeface="Calibri"/>
                          <a:cs typeface="Calibri"/>
                        </a:rPr>
                        <a:t> different agile methodologies</a:t>
                      </a:r>
                      <a:endParaRPr lang="en-US" dirty="0">
                        <a:latin typeface="Calibri"/>
                        <a:cs typeface="Calibri"/>
                      </a:endParaRPr>
                    </a:p>
                  </a:txBody>
                  <a:tcPr>
                    <a:solidFill>
                      <a:srgbClr val="CCFFCC"/>
                    </a:solidFill>
                  </a:tcPr>
                </a:tc>
                <a:tc>
                  <a:txBody>
                    <a:bodyPr/>
                    <a:lstStyle/>
                    <a:p>
                      <a:r>
                        <a:rPr lang="en-US" dirty="0" smtClean="0">
                          <a:latin typeface="Calibri"/>
                          <a:cs typeface="Calibri"/>
                        </a:rPr>
                        <a:t>Interact</a:t>
                      </a:r>
                      <a:r>
                        <a:rPr lang="en-US" baseline="0" dirty="0" smtClean="0">
                          <a:latin typeface="Calibri"/>
                          <a:cs typeface="Calibri"/>
                        </a:rPr>
                        <a:t> and show progress continuously</a:t>
                      </a:r>
                      <a:endParaRPr lang="en-US" dirty="0">
                        <a:latin typeface="Calibri"/>
                        <a:cs typeface="Calibri"/>
                      </a:endParaRPr>
                    </a:p>
                  </a:txBody>
                  <a:tcPr>
                    <a:solidFill>
                      <a:srgbClr val="CCFFCC"/>
                    </a:solidFill>
                  </a:tcPr>
                </a:tc>
                <a:tc>
                  <a:txBody>
                    <a:bodyPr/>
                    <a:lstStyle/>
                    <a:p>
                      <a:r>
                        <a:rPr lang="en-US" dirty="0" smtClean="0">
                          <a:latin typeface="Calibri"/>
                          <a:cs typeface="Calibri"/>
                        </a:rPr>
                        <a:t>Describe: No single methodology fits all</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Use the agile manifest and its accompanying principles</a:t>
                      </a:r>
                      <a:endParaRPr lang="en-US" dirty="0">
                        <a:latin typeface="Calibri"/>
                        <a:cs typeface="Calibri"/>
                      </a:endParaRPr>
                    </a:p>
                  </a:txBody>
                  <a:tcPr>
                    <a:solidFill>
                      <a:srgbClr val="CCFFCC"/>
                    </a:solidFill>
                  </a:tcPr>
                </a:tc>
                <a:tc>
                  <a:txBody>
                    <a:bodyPr/>
                    <a:lstStyle/>
                    <a:p>
                      <a:r>
                        <a:rPr lang="en-US" dirty="0" smtClean="0">
                          <a:latin typeface="Calibri"/>
                          <a:cs typeface="Calibri"/>
                        </a:rPr>
                        <a:t>Develop SW</a:t>
                      </a:r>
                      <a:r>
                        <a:rPr lang="en-US" baseline="0" dirty="0" smtClean="0">
                          <a:latin typeface="Calibri"/>
                          <a:cs typeface="Calibri"/>
                        </a:rPr>
                        <a:t> using small and frequent iterations</a:t>
                      </a:r>
                      <a:endParaRPr lang="en-US" dirty="0">
                        <a:latin typeface="Calibri"/>
                        <a:cs typeface="Calibri"/>
                      </a:endParaRPr>
                    </a:p>
                  </a:txBody>
                  <a:tcPr>
                    <a:solidFill>
                      <a:srgbClr val="CCFFCC"/>
                    </a:solidFill>
                  </a:tcPr>
                </a:tc>
                <a:tc>
                  <a:txBody>
                    <a:bodyPr/>
                    <a:lstStyle/>
                    <a:p>
                      <a:r>
                        <a:rPr lang="en-US" dirty="0" smtClean="0">
                          <a:latin typeface="Calibri"/>
                          <a:cs typeface="Calibri"/>
                        </a:rPr>
                        <a:t>Discuss: methodology needs to adopt to culture </a:t>
                      </a:r>
                      <a:endParaRPr lang="en-US" dirty="0">
                        <a:latin typeface="Calibri"/>
                        <a:cs typeface="Calibri"/>
                      </a:endParaRPr>
                    </a:p>
                  </a:txBody>
                  <a:tcPr>
                    <a:solidFill>
                      <a:srgbClr val="D1D1F0"/>
                    </a:solidFill>
                  </a:tcPr>
                </a:tc>
              </a:tr>
              <a:tr h="370840">
                <a:tc>
                  <a:txBody>
                    <a:bodyPr/>
                    <a:lstStyle/>
                    <a:p>
                      <a:r>
                        <a:rPr lang="en-US" dirty="0" smtClean="0">
                          <a:latin typeface="Calibri"/>
                          <a:cs typeface="Calibri"/>
                        </a:rPr>
                        <a:t>Discuss what is different</a:t>
                      </a:r>
                      <a:r>
                        <a:rPr lang="en-US" baseline="0" dirty="0" smtClean="0">
                          <a:latin typeface="Calibri"/>
                          <a:cs typeface="Calibri"/>
                        </a:rPr>
                        <a:t> when leading an agile team</a:t>
                      </a:r>
                      <a:endParaRPr lang="en-US" dirty="0">
                        <a:latin typeface="Calibri"/>
                        <a:cs typeface="Calibri"/>
                      </a:endParaRPr>
                    </a:p>
                  </a:txBody>
                  <a:tcPr>
                    <a:solidFill>
                      <a:srgbClr val="D1D1F0"/>
                    </a:solidFill>
                  </a:tcPr>
                </a:tc>
                <a:tc>
                  <a:txBody>
                    <a:bodyPr/>
                    <a:lstStyle/>
                    <a:p>
                      <a:r>
                        <a:rPr lang="en-US" dirty="0" smtClean="0">
                          <a:latin typeface="Calibri"/>
                          <a:cs typeface="Calibri"/>
                        </a:rPr>
                        <a:t>Use test-driven dev. and automated tests</a:t>
                      </a:r>
                      <a:endParaRPr lang="en-US" dirty="0">
                        <a:latin typeface="Calibri"/>
                        <a:cs typeface="Calibri"/>
                      </a:endParaRPr>
                    </a:p>
                  </a:txBody>
                  <a:tcPr>
                    <a:solidFill>
                      <a:srgbClr val="CCFFCC"/>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Refactor a program/design</a:t>
                      </a:r>
                      <a:endParaRPr lang="en-US" dirty="0">
                        <a:latin typeface="Calibri"/>
                        <a:cs typeface="Calibri"/>
                      </a:endParaRPr>
                    </a:p>
                  </a:txBody>
                  <a:tcPr>
                    <a:solidFill>
                      <a:srgbClr val="CCFFCC"/>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Be member of agile team</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r h="370840">
                <a:tc>
                  <a:txBody>
                    <a:bodyPr/>
                    <a:lstStyle/>
                    <a:p>
                      <a:endParaRPr lang="en-US" dirty="0">
                        <a:latin typeface="Calibri"/>
                        <a:cs typeface="Calibri"/>
                      </a:endParaRPr>
                    </a:p>
                  </a:txBody>
                  <a:tcPr>
                    <a:solidFill>
                      <a:srgbClr val="FFFFFF"/>
                    </a:solidFill>
                  </a:tcPr>
                </a:tc>
                <a:tc>
                  <a:txBody>
                    <a:bodyPr/>
                    <a:lstStyle/>
                    <a:p>
                      <a:r>
                        <a:rPr lang="en-US" dirty="0" smtClean="0">
                          <a:latin typeface="Calibri"/>
                          <a:cs typeface="Calibri"/>
                        </a:rPr>
                        <a:t>Incremental planning using user stories</a:t>
                      </a:r>
                      <a:endParaRPr lang="en-US" dirty="0">
                        <a:latin typeface="Calibri"/>
                        <a:cs typeface="Calibri"/>
                      </a:endParaRPr>
                    </a:p>
                  </a:txBody>
                  <a:tcPr>
                    <a:solidFill>
                      <a:schemeClr val="accent5">
                        <a:lumMod val="20000"/>
                        <a:lumOff val="80000"/>
                      </a:schemeClr>
                    </a:solidFill>
                  </a:tcPr>
                </a:tc>
                <a:tc>
                  <a:txBody>
                    <a:bodyPr/>
                    <a:lstStyle/>
                    <a:p>
                      <a:endParaRPr lang="en-US" dirty="0">
                        <a:latin typeface="Calibri"/>
                        <a:cs typeface="Calibri"/>
                      </a:endParaRPr>
                    </a:p>
                  </a:txBody>
                  <a:tcPr>
                    <a:solidFill>
                      <a:schemeClr val="bg1"/>
                    </a:solidFill>
                  </a:tcPr>
                </a:tc>
              </a:tr>
            </a:tbl>
          </a:graphicData>
        </a:graphic>
      </p:graphicFrame>
      <p:sp>
        <p:nvSpPr>
          <p:cNvPr id="4" name="Footer Placeholder 3"/>
          <p:cNvSpPr>
            <a:spLocks noGrp="1"/>
          </p:cNvSpPr>
          <p:nvPr>
            <p:ph type="ftr" sz="quarter" idx="4294967295"/>
          </p:nvPr>
        </p:nvSpPr>
        <p:spPr>
          <a:xfrm>
            <a:off x="2590800" y="6356350"/>
            <a:ext cx="3962400" cy="365125"/>
          </a:xfrm>
          <a:prstGeom prst="rect">
            <a:avLst/>
          </a:prstGeo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5" name="Slide Number Placeholder 4"/>
          <p:cNvSpPr>
            <a:spLocks noGrp="1"/>
          </p:cNvSpPr>
          <p:nvPr>
            <p:ph type="sldNum" sz="quarter" idx="4294967295"/>
          </p:nvPr>
        </p:nvSpPr>
        <p:spPr>
          <a:xfrm>
            <a:off x="6553200" y="6356350"/>
            <a:ext cx="2133600" cy="365125"/>
          </a:xfrm>
          <a:prstGeom prst="rect">
            <a:avLst/>
          </a:prstGeom>
        </p:spPr>
        <p:txBody>
          <a:bodyPr/>
          <a:lstStyle/>
          <a:p>
            <a:fld id="{91974DF9-AD47-4691-BA21-BBFCE3637A9A}" type="slidenum">
              <a:rPr lang="en-US" smtClean="0">
                <a:solidFill>
                  <a:prstClr val="black">
                    <a:tint val="75000"/>
                  </a:prstClr>
                </a:solidFill>
              </a:rPr>
              <a:pPr/>
              <a:t>50</a:t>
            </a:fld>
            <a:endParaRPr lang="en-US">
              <a:solidFill>
                <a:prstClr val="black">
                  <a:tint val="75000"/>
                </a:prstClr>
              </a:solidFill>
            </a:endParaRPr>
          </a:p>
        </p:txBody>
      </p:sp>
      <p:sp>
        <p:nvSpPr>
          <p:cNvPr id="7" name="TextBox 6"/>
          <p:cNvSpPr txBox="1"/>
          <p:nvPr/>
        </p:nvSpPr>
        <p:spPr>
          <a:xfrm rot="16200000">
            <a:off x="-230624" y="3253511"/>
            <a:ext cx="929461" cy="369332"/>
          </a:xfrm>
          <a:prstGeom prst="rect">
            <a:avLst/>
          </a:prstGeom>
          <a:noFill/>
        </p:spPr>
        <p:txBody>
          <a:bodyPr wrap="none" rtlCol="0">
            <a:spAutoFit/>
          </a:bodyPr>
          <a:lstStyle/>
          <a:p>
            <a:r>
              <a:rPr lang="en-US" b="1" dirty="0" smtClean="0"/>
              <a:t>Sprint 1</a:t>
            </a:r>
            <a:endParaRPr lang="en-US" b="1" dirty="0"/>
          </a:p>
        </p:txBody>
      </p:sp>
      <p:sp>
        <p:nvSpPr>
          <p:cNvPr id="8" name="TextBox 7"/>
          <p:cNvSpPr txBox="1"/>
          <p:nvPr/>
        </p:nvSpPr>
        <p:spPr>
          <a:xfrm rot="16200000">
            <a:off x="2506495" y="5480894"/>
            <a:ext cx="929461" cy="369332"/>
          </a:xfrm>
          <a:prstGeom prst="rect">
            <a:avLst/>
          </a:prstGeom>
          <a:noFill/>
        </p:spPr>
        <p:txBody>
          <a:bodyPr wrap="none" rtlCol="0">
            <a:spAutoFit/>
          </a:bodyPr>
          <a:lstStyle/>
          <a:p>
            <a:r>
              <a:rPr lang="en-US" b="1" dirty="0" smtClean="0"/>
              <a:t>Sprint 2</a:t>
            </a:r>
            <a:endParaRPr lang="en-US" b="1" dirty="0"/>
          </a:p>
        </p:txBody>
      </p:sp>
      <p:sp>
        <p:nvSpPr>
          <p:cNvPr id="9" name="TextBox 8"/>
          <p:cNvSpPr txBox="1"/>
          <p:nvPr/>
        </p:nvSpPr>
        <p:spPr>
          <a:xfrm rot="16200000">
            <a:off x="8406736" y="2476450"/>
            <a:ext cx="929461" cy="369332"/>
          </a:xfrm>
          <a:prstGeom prst="rect">
            <a:avLst/>
          </a:prstGeom>
          <a:noFill/>
        </p:spPr>
        <p:txBody>
          <a:bodyPr wrap="none" rtlCol="0">
            <a:spAutoFit/>
          </a:bodyPr>
          <a:lstStyle/>
          <a:p>
            <a:r>
              <a:rPr lang="en-US" b="1" dirty="0" smtClean="0"/>
              <a:t>Sprint 3</a:t>
            </a:r>
            <a:endParaRPr lang="en-US" b="1" dirty="0"/>
          </a:p>
        </p:txBody>
      </p:sp>
      <p:graphicFrame>
        <p:nvGraphicFramePr>
          <p:cNvPr id="11" name="Table 10"/>
          <p:cNvGraphicFramePr>
            <a:graphicFrameLocks noGrp="1"/>
          </p:cNvGraphicFramePr>
          <p:nvPr>
            <p:extLst>
              <p:ext uri="{D42A27DB-BD31-4B8C-83A1-F6EECF244321}">
                <p14:modId xmlns:p14="http://schemas.microsoft.com/office/powerpoint/2010/main" val="2093193655"/>
              </p:ext>
            </p:extLst>
          </p:nvPr>
        </p:nvGraphicFramePr>
        <p:xfrm>
          <a:off x="6706709" y="4502150"/>
          <a:ext cx="1980091" cy="1854200"/>
        </p:xfrm>
        <a:graphic>
          <a:graphicData uri="http://schemas.openxmlformats.org/drawingml/2006/table">
            <a:tbl>
              <a:tblPr firstRow="1" bandRow="1">
                <a:tableStyleId>{073A0DAA-6AF3-43AB-8588-CEC1D06C72B9}</a:tableStyleId>
              </a:tblPr>
              <a:tblGrid>
                <a:gridCol w="1980091"/>
              </a:tblGrid>
              <a:tr h="370840">
                <a:tc>
                  <a:txBody>
                    <a:bodyPr/>
                    <a:lstStyle/>
                    <a:p>
                      <a:r>
                        <a:rPr lang="en-US" dirty="0" smtClean="0"/>
                        <a:t>Legend</a:t>
                      </a:r>
                      <a:endParaRPr lang="en-US" dirty="0"/>
                    </a:p>
                  </a:txBody>
                  <a:tcPr/>
                </a:tc>
              </a:tr>
              <a:tr h="370840">
                <a:tc>
                  <a:txBody>
                    <a:bodyPr/>
                    <a:lstStyle/>
                    <a:p>
                      <a:r>
                        <a:rPr lang="en-US" dirty="0" smtClean="0"/>
                        <a:t>Addressed</a:t>
                      </a:r>
                    </a:p>
                  </a:txBody>
                  <a:tcPr>
                    <a:solidFill>
                      <a:srgbClr val="CCFFCC"/>
                    </a:solidFill>
                  </a:tcPr>
                </a:tc>
              </a:tr>
              <a:tr h="370840">
                <a:tc>
                  <a:txBody>
                    <a:bodyPr/>
                    <a:lstStyle/>
                    <a:p>
                      <a:r>
                        <a:rPr lang="en-US" dirty="0" smtClean="0"/>
                        <a:t>Open</a:t>
                      </a:r>
                      <a:endParaRPr lang="en-US" dirty="0"/>
                    </a:p>
                  </a:txBody>
                  <a:tcPr>
                    <a:solidFill>
                      <a:schemeClr val="accent2">
                        <a:lumMod val="20000"/>
                        <a:lumOff val="80000"/>
                      </a:schemeClr>
                    </a:solidFill>
                  </a:tcPr>
                </a:tc>
              </a:tr>
              <a:tr h="370840">
                <a:tc>
                  <a:txBody>
                    <a:bodyPr/>
                    <a:lstStyle/>
                    <a:p>
                      <a:r>
                        <a:rPr lang="en-US" dirty="0" smtClean="0"/>
                        <a:t>Mainly in project</a:t>
                      </a:r>
                      <a:endParaRPr lang="en-US" dirty="0"/>
                    </a:p>
                  </a:txBody>
                  <a:tcPr>
                    <a:solidFill>
                      <a:schemeClr val="bg1"/>
                    </a:solidFill>
                  </a:tcPr>
                </a:tc>
              </a:tr>
              <a:tr h="370840">
                <a:tc>
                  <a:txBody>
                    <a:bodyPr/>
                    <a:lstStyle/>
                    <a:p>
                      <a:r>
                        <a:rPr lang="en-US" dirty="0" smtClean="0"/>
                        <a:t>Focus today</a:t>
                      </a:r>
                      <a:endParaRPr lang="en-US" dirty="0"/>
                    </a:p>
                  </a:txBody>
                  <a:tcPr/>
                </a:tc>
              </a:tr>
            </a:tbl>
          </a:graphicData>
        </a:graphic>
      </p:graphicFrame>
      <p:sp>
        <p:nvSpPr>
          <p:cNvPr id="12" name="Rectangle 11"/>
          <p:cNvSpPr/>
          <p:nvPr/>
        </p:nvSpPr>
        <p:spPr bwMode="auto">
          <a:xfrm>
            <a:off x="6706709" y="5985510"/>
            <a:ext cx="1980091" cy="35389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3" name="Rectangle 12"/>
          <p:cNvSpPr/>
          <p:nvPr/>
        </p:nvSpPr>
        <p:spPr bwMode="auto">
          <a:xfrm>
            <a:off x="448063" y="1600200"/>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4" name="Rectangle 13"/>
          <p:cNvSpPr/>
          <p:nvPr/>
        </p:nvSpPr>
        <p:spPr bwMode="auto">
          <a:xfrm>
            <a:off x="440078" y="4081232"/>
            <a:ext cx="2768213" cy="643841"/>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
        <p:nvSpPr>
          <p:cNvPr id="15" name="Rectangle 14"/>
          <p:cNvSpPr/>
          <p:nvPr/>
        </p:nvSpPr>
        <p:spPr bwMode="auto">
          <a:xfrm>
            <a:off x="5918587" y="1600200"/>
            <a:ext cx="2768213" cy="2481032"/>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68" charset="0"/>
            </a:endParaRPr>
          </a:p>
        </p:txBody>
      </p:sp>
    </p:spTree>
    <p:extLst>
      <p:ext uri="{BB962C8B-B14F-4D97-AF65-F5344CB8AC3E}">
        <p14:creationId xmlns:p14="http://schemas.microsoft.com/office/powerpoint/2010/main" val="2470221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smtClean="0"/>
              <a:t>Thanks!    </a:t>
            </a:r>
            <a:r>
              <a:rPr lang="en-US" dirty="0" smtClean="0"/>
              <a:t>(…and optional further reading)</a:t>
            </a:r>
            <a:endParaRPr lang="en-US" noProof="0"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704" y="4797152"/>
            <a:ext cx="1301130" cy="1561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91680" y="2108844"/>
            <a:ext cx="1974183" cy="256490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691680" y="5061172"/>
            <a:ext cx="1944216" cy="1600438"/>
          </a:xfrm>
          <a:prstGeom prst="rect">
            <a:avLst/>
          </a:prstGeom>
          <a:noFill/>
        </p:spPr>
        <p:txBody>
          <a:bodyPr wrap="square" rtlCol="0">
            <a:spAutoFit/>
          </a:bodyPr>
          <a:lstStyle/>
          <a:p>
            <a:r>
              <a:rPr lang="en-US" sz="1400" dirty="0" smtClean="0"/>
              <a:t>Winston W. Royce: Managing the Development of Large Software Systems. In: Proceedings of IEEE WESCON, pages 1-9, 1970</a:t>
            </a:r>
            <a:endParaRPr lang="en-US" sz="1400" dirty="0"/>
          </a:p>
        </p:txBody>
      </p:sp>
      <p:pic>
        <p:nvPicPr>
          <p:cNvPr id="7" name="Picture 6"/>
          <p:cNvPicPr>
            <a:picLocks noChangeAspect="1"/>
          </p:cNvPicPr>
          <p:nvPr/>
        </p:nvPicPr>
        <p:blipFill>
          <a:blip r:embed="rId4"/>
          <a:stretch>
            <a:fillRect/>
          </a:stretch>
        </p:blipFill>
        <p:spPr>
          <a:xfrm>
            <a:off x="3995936" y="2108843"/>
            <a:ext cx="2088232" cy="2575485"/>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372200" y="2108844"/>
            <a:ext cx="1810336" cy="2592288"/>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3995936" y="5061172"/>
            <a:ext cx="1944216" cy="738664"/>
          </a:xfrm>
          <a:prstGeom prst="rect">
            <a:avLst/>
          </a:prstGeom>
          <a:noFill/>
        </p:spPr>
        <p:txBody>
          <a:bodyPr wrap="square" rtlCol="0">
            <a:spAutoFit/>
          </a:bodyPr>
          <a:lstStyle/>
          <a:p>
            <a:r>
              <a:rPr lang="en-US" sz="1400" dirty="0" smtClean="0"/>
              <a:t>Kent Beck: Extreme Programming Explained. Addison-Wesley, 2000</a:t>
            </a:r>
            <a:endParaRPr lang="en-US" sz="1400" dirty="0"/>
          </a:p>
        </p:txBody>
      </p:sp>
      <p:sp>
        <p:nvSpPr>
          <p:cNvPr id="11" name="TextBox 10"/>
          <p:cNvSpPr txBox="1"/>
          <p:nvPr/>
        </p:nvSpPr>
        <p:spPr>
          <a:xfrm>
            <a:off x="6372200" y="5061172"/>
            <a:ext cx="1944216" cy="1169551"/>
          </a:xfrm>
          <a:prstGeom prst="rect">
            <a:avLst/>
          </a:prstGeom>
          <a:noFill/>
        </p:spPr>
        <p:txBody>
          <a:bodyPr wrap="square" rtlCol="0">
            <a:spAutoFit/>
          </a:bodyPr>
          <a:lstStyle/>
          <a:p>
            <a:r>
              <a:rPr lang="en-US" sz="1400" dirty="0" smtClean="0"/>
              <a:t>Ken </a:t>
            </a:r>
            <a:r>
              <a:rPr lang="en-US" sz="1400" dirty="0" err="1" smtClean="0"/>
              <a:t>Schwaber</a:t>
            </a:r>
            <a:r>
              <a:rPr lang="en-US" sz="1400" dirty="0" smtClean="0"/>
              <a:t> and Mike </a:t>
            </a:r>
            <a:r>
              <a:rPr lang="en-US" sz="1400" dirty="0" err="1" smtClean="0"/>
              <a:t>Beedle</a:t>
            </a:r>
            <a:r>
              <a:rPr lang="en-US" sz="1400" dirty="0" smtClean="0"/>
              <a:t>: Agile Software Development with Scrum, Prentice Hall, 2002</a:t>
            </a:r>
            <a:endParaRPr lang="en-US" sz="1400" dirty="0"/>
          </a:p>
        </p:txBody>
      </p:sp>
    </p:spTree>
    <p:extLst>
      <p:ext uri="{BB962C8B-B14F-4D97-AF65-F5344CB8AC3E}">
        <p14:creationId xmlns:p14="http://schemas.microsoft.com/office/powerpoint/2010/main" val="316952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8520" y="908720"/>
            <a:ext cx="9144000" cy="762000"/>
          </a:xfrm>
        </p:spPr>
        <p:txBody>
          <a:bodyPr/>
          <a:lstStyle/>
          <a:p>
            <a:r>
              <a:rPr lang="en-US" dirty="0" smtClean="0"/>
              <a:t/>
            </a:r>
            <a:br>
              <a:rPr lang="en-US" dirty="0" smtClean="0"/>
            </a:br>
            <a:r>
              <a:rPr lang="en-US" dirty="0" smtClean="0"/>
              <a:t/>
            </a:r>
            <a:br>
              <a:rPr lang="en-US" dirty="0" smtClean="0"/>
            </a:br>
            <a:r>
              <a:rPr lang="en-US" sz="2000" dirty="0"/>
              <a:t>Acceptance Test - </a:t>
            </a:r>
            <a:r>
              <a:rPr lang="sv-SE" sz="2000" dirty="0"/>
              <a:t>Schedule Group </a:t>
            </a:r>
            <a:r>
              <a:rPr lang="sv-SE" sz="2000" dirty="0" smtClean="0"/>
              <a:t>6-9 </a:t>
            </a:r>
            <a:r>
              <a:rPr lang="sv-SE" sz="2000" dirty="0"/>
              <a:t/>
            </a:r>
            <a:br>
              <a:rPr lang="sv-SE" sz="2000" dirty="0"/>
            </a:br>
            <a:r>
              <a:rPr lang="sv-SE" sz="2000" dirty="0"/>
              <a:t>Day: </a:t>
            </a:r>
            <a:r>
              <a:rPr lang="en-US" sz="2000" dirty="0" smtClean="0">
                <a:solidFill>
                  <a:srgbClr val="FF0000"/>
                </a:solidFill>
              </a:rPr>
              <a:t>Friday</a:t>
            </a:r>
            <a:r>
              <a:rPr lang="sv-SE" sz="2000" dirty="0"/>
              <a:t/>
            </a:r>
            <a:br>
              <a:rPr lang="sv-SE" sz="2000" dirty="0"/>
            </a:br>
            <a:r>
              <a:rPr lang="sv-SE" sz="2000" dirty="0"/>
              <a:t>Focus: </a:t>
            </a:r>
            <a:r>
              <a:rPr lang="en-US" sz="2000" dirty="0"/>
              <a:t>Coaching</a:t>
            </a:r>
            <a:br>
              <a:rPr lang="en-US" sz="2000" dirty="0"/>
            </a:br>
            <a:r>
              <a:rPr lang="en-US" sz="2000" dirty="0"/>
              <a:t/>
            </a:r>
            <a:br>
              <a:rPr lang="en-US" sz="2000" dirty="0"/>
            </a:br>
            <a:r>
              <a:rPr lang="en-US" dirty="0" smtClean="0"/>
              <a:t/>
            </a:r>
            <a:br>
              <a:rPr lang="en-US" dirty="0" smtClean="0"/>
            </a:b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806750489"/>
              </p:ext>
            </p:extLst>
          </p:nvPr>
        </p:nvGraphicFramePr>
        <p:xfrm>
          <a:off x="1116973" y="3140968"/>
          <a:ext cx="6910053" cy="3350438"/>
        </p:xfrm>
        <a:graphic>
          <a:graphicData uri="http://schemas.openxmlformats.org/drawingml/2006/table">
            <a:tbl>
              <a:tblPr firstRow="1" firstCol="1" bandRow="1">
                <a:tableStyleId>{5C22544A-7EE6-4342-B048-85BDC9FD1C3A}</a:tableStyleId>
              </a:tblPr>
              <a:tblGrid>
                <a:gridCol w="2302843"/>
                <a:gridCol w="1044667"/>
                <a:gridCol w="3562543"/>
              </a:tblGrid>
              <a:tr h="1026979">
                <a:tc>
                  <a:txBody>
                    <a:bodyPr/>
                    <a:lstStyle/>
                    <a:p>
                      <a:pPr>
                        <a:lnSpc>
                          <a:spcPct val="107000"/>
                        </a:lnSpc>
                        <a:spcAft>
                          <a:spcPts val="0"/>
                        </a:spcAft>
                      </a:pPr>
                      <a:r>
                        <a:rPr lang="en-US" sz="1600" dirty="0">
                          <a:solidFill>
                            <a:schemeClr val="tx1"/>
                          </a:solidFill>
                          <a:effectLst/>
                        </a:rPr>
                        <a:t>Time </a:t>
                      </a:r>
                      <a:r>
                        <a:rPr lang="en-US" sz="1600" dirty="0" smtClean="0">
                          <a:solidFill>
                            <a:schemeClr val="tx1"/>
                          </a:solidFill>
                          <a:effectLst/>
                        </a:rPr>
                        <a:t>(20 </a:t>
                      </a:r>
                      <a:r>
                        <a:rPr lang="en-US" sz="1600" dirty="0">
                          <a:solidFill>
                            <a:schemeClr val="tx1"/>
                          </a:solidFill>
                          <a:effectLst/>
                        </a:rPr>
                        <a:t>min/each)</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600">
                          <a:solidFill>
                            <a:schemeClr val="tx1"/>
                          </a:solidFill>
                          <a:effectLst/>
                        </a:rPr>
                        <a:t>Group</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600">
                          <a:solidFill>
                            <a:schemeClr val="tx1"/>
                          </a:solidFill>
                          <a:effectLst/>
                        </a:rPr>
                        <a:t>Spokesperson</a:t>
                      </a:r>
                      <a:endParaRPr lang="sv-S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39305">
                <a:tc>
                  <a:txBody>
                    <a:bodyPr/>
                    <a:lstStyle/>
                    <a:p>
                      <a:pPr>
                        <a:lnSpc>
                          <a:spcPct val="107000"/>
                        </a:lnSpc>
                        <a:spcAft>
                          <a:spcPts val="0"/>
                        </a:spcAft>
                      </a:pPr>
                      <a:r>
                        <a:rPr lang="en-US" sz="1100" dirty="0">
                          <a:solidFill>
                            <a:schemeClr val="tx1"/>
                          </a:solidFill>
                          <a:effectLst/>
                        </a:rPr>
                        <a:t>13.15 – </a:t>
                      </a:r>
                      <a:r>
                        <a:rPr lang="en-US" sz="1100" dirty="0" smtClean="0">
                          <a:solidFill>
                            <a:schemeClr val="tx1"/>
                          </a:solidFill>
                          <a:effectLst/>
                        </a:rPr>
                        <a:t>13.35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latin typeface="+mn-lt"/>
                          <a:ea typeface="+mn-ea"/>
                          <a:cs typeface="+mn-cs"/>
                        </a:rPr>
                        <a:t>6</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kern="1200" dirty="0" smtClean="0">
                          <a:solidFill>
                            <a:schemeClr val="tx1"/>
                          </a:solidFill>
                          <a:effectLst/>
                          <a:latin typeface="+mn-lt"/>
                          <a:ea typeface="+mn-ea"/>
                          <a:cs typeface="+mn-cs"/>
                        </a:rPr>
                        <a:t>Fredrik Holmdahl </a:t>
                      </a:r>
                      <a:endParaRPr lang="sv-SE" sz="1100" kern="1200" dirty="0">
                        <a:solidFill>
                          <a:schemeClr val="tx1"/>
                        </a:solidFill>
                        <a:effectLst/>
                        <a:latin typeface="+mn-lt"/>
                        <a:ea typeface="+mn-ea"/>
                        <a:cs typeface="+mn-cs"/>
                      </a:endParaRPr>
                    </a:p>
                  </a:txBody>
                  <a:tcPr marL="68580" marR="68580" marT="0" marB="0"/>
                </a:tc>
              </a:tr>
              <a:tr h="481185">
                <a:tc>
                  <a:txBody>
                    <a:bodyPr/>
                    <a:lstStyle/>
                    <a:p>
                      <a:pPr>
                        <a:lnSpc>
                          <a:spcPct val="107000"/>
                        </a:lnSpc>
                        <a:spcAft>
                          <a:spcPts val="0"/>
                        </a:spcAft>
                      </a:pPr>
                      <a:r>
                        <a:rPr lang="en-US" sz="1100" dirty="0" smtClean="0">
                          <a:solidFill>
                            <a:schemeClr val="tx1"/>
                          </a:solidFill>
                          <a:effectLst/>
                        </a:rPr>
                        <a:t>13.35 </a:t>
                      </a:r>
                      <a:r>
                        <a:rPr lang="en-US" sz="1100" dirty="0">
                          <a:solidFill>
                            <a:schemeClr val="tx1"/>
                          </a:solidFill>
                          <a:effectLst/>
                        </a:rPr>
                        <a:t>– </a:t>
                      </a:r>
                      <a:r>
                        <a:rPr lang="en-US" sz="1100" dirty="0" smtClean="0">
                          <a:solidFill>
                            <a:schemeClr val="tx1"/>
                          </a:solidFill>
                          <a:effectLst/>
                        </a:rPr>
                        <a:t>13.55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latin typeface="+mn-lt"/>
                          <a:ea typeface="+mn-ea"/>
                          <a:cs typeface="+mn-cs"/>
                        </a:rPr>
                        <a:t>7</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kern="1200" dirty="0" smtClean="0">
                          <a:solidFill>
                            <a:schemeClr val="tx1"/>
                          </a:solidFill>
                          <a:effectLst/>
                          <a:latin typeface="+mn-lt"/>
                          <a:ea typeface="+mn-ea"/>
                          <a:cs typeface="+mn-cs"/>
                        </a:rPr>
                        <a:t>Johan Eriksson </a:t>
                      </a:r>
                      <a:endParaRPr lang="sv-SE" sz="1100" kern="1200" dirty="0">
                        <a:solidFill>
                          <a:schemeClr val="tx1"/>
                        </a:solidFill>
                        <a:effectLst/>
                        <a:latin typeface="+mn-lt"/>
                        <a:ea typeface="+mn-ea"/>
                        <a:cs typeface="+mn-cs"/>
                      </a:endParaRPr>
                    </a:p>
                  </a:txBody>
                  <a:tcPr marL="68580" marR="68580" marT="0" marB="0"/>
                </a:tc>
              </a:tr>
              <a:tr h="454919">
                <a:tc>
                  <a:txBody>
                    <a:bodyPr/>
                    <a:lstStyle/>
                    <a:p>
                      <a:pPr>
                        <a:lnSpc>
                          <a:spcPct val="107000"/>
                        </a:lnSpc>
                        <a:spcAft>
                          <a:spcPts val="0"/>
                        </a:spcAft>
                      </a:pPr>
                      <a:r>
                        <a:rPr lang="en-US" sz="1100" dirty="0" smtClean="0">
                          <a:solidFill>
                            <a:schemeClr val="tx1"/>
                          </a:solidFill>
                          <a:effectLst/>
                        </a:rPr>
                        <a:t>13.55– 14.15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latin typeface="+mn-lt"/>
                          <a:ea typeface="+mn-ea"/>
                          <a:cs typeface="+mn-cs"/>
                        </a:rPr>
                        <a:t>8</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kern="1200" dirty="0" smtClean="0">
                          <a:solidFill>
                            <a:schemeClr val="tx1"/>
                          </a:solidFill>
                          <a:effectLst/>
                          <a:latin typeface="+mn-lt"/>
                          <a:ea typeface="+mn-ea"/>
                          <a:cs typeface="+mn-cs"/>
                        </a:rPr>
                        <a:t>Mustafa Hussein </a:t>
                      </a:r>
                      <a:endParaRPr lang="sv-SE" sz="1100" kern="1200" dirty="0">
                        <a:solidFill>
                          <a:schemeClr val="tx1"/>
                        </a:solidFill>
                        <a:effectLst/>
                        <a:latin typeface="+mn-lt"/>
                        <a:ea typeface="+mn-ea"/>
                        <a:cs typeface="+mn-cs"/>
                      </a:endParaRPr>
                    </a:p>
                  </a:txBody>
                  <a:tcPr marL="68580" marR="68580" marT="0" marB="0"/>
                </a:tc>
              </a:tr>
              <a:tr h="504056">
                <a:tc>
                  <a:txBody>
                    <a:bodyPr/>
                    <a:lstStyle/>
                    <a:p>
                      <a:pPr>
                        <a:lnSpc>
                          <a:spcPct val="107000"/>
                        </a:lnSpc>
                        <a:spcAft>
                          <a:spcPts val="0"/>
                        </a:spcAft>
                      </a:pPr>
                      <a:r>
                        <a:rPr lang="en-US" sz="1100" dirty="0" smtClean="0">
                          <a:solidFill>
                            <a:schemeClr val="tx1"/>
                          </a:solidFill>
                          <a:effectLst/>
                        </a:rPr>
                        <a:t>14.15 </a:t>
                      </a:r>
                      <a:r>
                        <a:rPr lang="en-US" sz="1100" dirty="0">
                          <a:solidFill>
                            <a:schemeClr val="tx1"/>
                          </a:solidFill>
                          <a:effectLst/>
                        </a:rPr>
                        <a:t>– </a:t>
                      </a:r>
                      <a:r>
                        <a:rPr lang="en-US" sz="1100" dirty="0" smtClean="0">
                          <a:solidFill>
                            <a:schemeClr val="tx1"/>
                          </a:solidFill>
                          <a:effectLst/>
                        </a:rPr>
                        <a:t>14:35</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US" sz="1100" dirty="0" smtClean="0">
                          <a:solidFill>
                            <a:schemeClr val="tx1"/>
                          </a:solidFill>
                          <a:effectLst/>
                          <a:latin typeface="+mn-lt"/>
                          <a:ea typeface="+mn-ea"/>
                          <a:cs typeface="+mn-cs"/>
                        </a:rPr>
                        <a:t>9</a:t>
                      </a: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sv-SE" sz="1100" kern="1200" dirty="0" smtClean="0">
                          <a:solidFill>
                            <a:schemeClr val="tx1"/>
                          </a:solidFill>
                          <a:effectLst/>
                          <a:latin typeface="+mn-lt"/>
                          <a:ea typeface="+mn-ea"/>
                          <a:cs typeface="+mn-cs"/>
                        </a:rPr>
                        <a:t>Linus </a:t>
                      </a:r>
                      <a:r>
                        <a:rPr lang="sv-SE" sz="1100" kern="1200" dirty="0" err="1" smtClean="0">
                          <a:solidFill>
                            <a:schemeClr val="tx1"/>
                          </a:solidFill>
                          <a:effectLst/>
                          <a:latin typeface="+mn-lt"/>
                          <a:ea typeface="+mn-ea"/>
                          <a:cs typeface="+mn-cs"/>
                        </a:rPr>
                        <a:t>Hagvall</a:t>
                      </a:r>
                      <a:r>
                        <a:rPr lang="sv-SE" sz="1100" kern="1200" dirty="0" smtClean="0">
                          <a:solidFill>
                            <a:schemeClr val="tx1"/>
                          </a:solidFill>
                          <a:effectLst/>
                          <a:latin typeface="+mn-lt"/>
                          <a:ea typeface="+mn-ea"/>
                          <a:cs typeface="+mn-cs"/>
                        </a:rPr>
                        <a:t> </a:t>
                      </a:r>
                      <a:endParaRPr lang="sv-SE" sz="1100" kern="1200" dirty="0">
                        <a:solidFill>
                          <a:schemeClr val="tx1"/>
                        </a:solidFill>
                        <a:effectLst/>
                        <a:latin typeface="+mn-lt"/>
                        <a:ea typeface="+mn-ea"/>
                        <a:cs typeface="+mn-cs"/>
                      </a:endParaRPr>
                    </a:p>
                  </a:txBody>
                  <a:tcPr marL="68580" marR="68580" marT="0" marB="0"/>
                </a:tc>
              </a:tr>
              <a:tr h="343994">
                <a:tc>
                  <a:txBody>
                    <a:bodyPr/>
                    <a:lstStyle/>
                    <a:p>
                      <a:pPr>
                        <a:lnSpc>
                          <a:spcPct val="107000"/>
                        </a:lnSpc>
                        <a:spcAft>
                          <a:spcPts val="0"/>
                        </a:spcAft>
                      </a:pP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endParaRPr lang="sv-S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
        <p:nvSpPr>
          <p:cNvPr id="5" name="Rectangle 1"/>
          <p:cNvSpPr>
            <a:spLocks noChangeArrowheads="1"/>
          </p:cNvSpPr>
          <p:nvPr/>
        </p:nvSpPr>
        <p:spPr bwMode="auto">
          <a:xfrm>
            <a:off x="1116973" y="1988840"/>
            <a:ext cx="74168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Room</a:t>
            </a:r>
            <a:r>
              <a:rPr lang="en-US" altLang="sv-SE"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sv-SE" altLang="sv-SE" sz="1400" dirty="0" err="1"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Room</a:t>
            </a:r>
            <a:r>
              <a:rPr lang="sv-SE" altLang="sv-SE"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322, 3</a:t>
            </a:r>
            <a:r>
              <a:rPr lang="en-US" altLang="sv-SE" sz="1200" baseline="30000" dirty="0" err="1"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th</a:t>
            </a:r>
            <a:r>
              <a:rPr lang="en-US" altLang="sv-SE" sz="12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US" altLang="sv-SE" sz="1200" dirty="0">
                <a:solidFill>
                  <a:srgbClr val="000000"/>
                </a:solidFill>
                <a:latin typeface="Calibri" panose="020F0502020204030204" pitchFamily="34" charset="0"/>
                <a:ea typeface="Calibri" panose="020F0502020204030204" pitchFamily="34" charset="0"/>
                <a:cs typeface="Times New Roman" panose="02020603050405020304" pitchFamily="18" charset="0"/>
              </a:rPr>
              <a:t>Floor in house Jupiter</a:t>
            </a:r>
            <a:r>
              <a:rPr lang="en-US" altLang="sv-SE" sz="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sv-SE" altLang="sv-SE" sz="800" dirty="0" smtClean="0">
              <a:solidFill>
                <a:srgbClr val="000000"/>
              </a:solidFill>
              <a:latin typeface="Arial"/>
            </a:endParaRPr>
          </a:p>
          <a:p>
            <a:pPr defTabSz="914400" eaLnBrk="0" fontAlgn="base" hangingPunct="0">
              <a:spcBef>
                <a:spcPct val="0"/>
              </a:spcBef>
              <a:spcAft>
                <a:spcPct val="0"/>
              </a:spcAft>
            </a:pP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Supervisor</a:t>
            </a:r>
            <a:r>
              <a:rPr lang="en-US" altLang="sv-SE" sz="1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sv-SE" altLang="sv-SE" sz="1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Terese </a:t>
            </a:r>
            <a:r>
              <a:rPr lang="en-US" altLang="sv-SE" sz="1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(please note the switch of supervisor</a:t>
            </a:r>
            <a:r>
              <a:rPr lang="en-US" altLang="sv-SE" sz="1400" b="1"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a:t>
            </a:r>
            <a:endParaRPr lang="sv-SE" altLang="sv-SE" dirty="0"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382690297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Motivation: Agile vs. Plan-driven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Some history</a:t>
            </a:r>
          </a:p>
          <a:p>
            <a:pPr lvl="1"/>
            <a:r>
              <a:rPr lang="en-US" dirty="0" smtClean="0"/>
              <a:t>Software crisis (1968)</a:t>
            </a:r>
          </a:p>
          <a:p>
            <a:pPr lvl="1"/>
            <a:r>
              <a:rPr lang="en-US" dirty="0" smtClean="0"/>
              <a:t>Chaos report (Standish group: since 1994, every 1-2 years)</a:t>
            </a:r>
          </a:p>
          <a:p>
            <a:pPr lvl="1"/>
            <a:r>
              <a:rPr lang="en-US" dirty="0" smtClean="0"/>
              <a:t>Similar reports (e.g. recent study by Forrester)</a:t>
            </a:r>
          </a:p>
          <a:p>
            <a:pPr lvl="1"/>
            <a:endParaRPr lang="en-US" dirty="0" smtClean="0"/>
          </a:p>
          <a:p>
            <a:pPr lvl="1">
              <a:buFont typeface="Wingdings" charset="0"/>
              <a:buChar char="à"/>
            </a:pPr>
            <a:r>
              <a:rPr lang="en-US" dirty="0" smtClean="0">
                <a:sym typeface="Wingdings"/>
              </a:rPr>
              <a:t>Too many software projects (still) fail!</a:t>
            </a:r>
          </a:p>
          <a:p>
            <a:pPr>
              <a:buFont typeface="Arial"/>
              <a:buChar char="•"/>
            </a:pPr>
            <a:endParaRPr lang="en-US" dirty="0" smtClean="0"/>
          </a:p>
          <a:p>
            <a:pPr>
              <a:buFont typeface="Arial"/>
              <a:buChar char="•"/>
            </a:pPr>
            <a:r>
              <a:rPr lang="en-US" dirty="0" smtClean="0">
                <a:sym typeface="Wingdings"/>
              </a:rPr>
              <a:t>Success factors: </a:t>
            </a:r>
          </a:p>
          <a:p>
            <a:pPr lvl="1">
              <a:buFont typeface="Arial"/>
              <a:buChar char="•"/>
            </a:pPr>
            <a:r>
              <a:rPr lang="en-US" dirty="0" smtClean="0">
                <a:sym typeface="Wingdings"/>
              </a:rPr>
              <a:t>End-user involvement, Top-Management support, clear requirements</a:t>
            </a:r>
          </a:p>
          <a:p>
            <a:pPr>
              <a:buFont typeface="Arial"/>
              <a:buChar char="•"/>
            </a:pPr>
            <a:r>
              <a:rPr lang="en-US" dirty="0" smtClean="0">
                <a:sym typeface="Wingdings"/>
              </a:rPr>
              <a:t>Failure factors: </a:t>
            </a:r>
          </a:p>
          <a:p>
            <a:pPr lvl="1">
              <a:buFont typeface="Arial"/>
              <a:buChar char="•"/>
            </a:pPr>
            <a:r>
              <a:rPr lang="en-US" dirty="0" smtClean="0">
                <a:sym typeface="Wingdings"/>
              </a:rPr>
              <a:t>No End-user involvement, unclear and incomplete requirements, high number of requirements changes</a:t>
            </a:r>
          </a:p>
          <a:p>
            <a:pPr lvl="1">
              <a:buFont typeface="Wingdings" charset="0"/>
              <a:buChar char="à"/>
            </a:pPr>
            <a:endParaRPr lang="en-US" dirty="0">
              <a:sym typeface="Wingdings"/>
            </a:endParaRPr>
          </a:p>
          <a:p>
            <a:pPr>
              <a:buFont typeface="Wingdings" charset="0"/>
              <a:buChar char="à"/>
            </a:pPr>
            <a:r>
              <a:rPr lang="en-US" dirty="0" smtClean="0">
                <a:sym typeface="Wingdings"/>
              </a:rPr>
              <a:t>Software </a:t>
            </a:r>
            <a:r>
              <a:rPr lang="en-US" b="1" dirty="0" smtClean="0">
                <a:sym typeface="Wingdings"/>
              </a:rPr>
              <a:t>Engineering</a:t>
            </a:r>
            <a:r>
              <a:rPr lang="en-US" dirty="0" smtClean="0">
                <a:sym typeface="Wingdings"/>
              </a:rPr>
              <a:t>: Systematic / repeatable approaches to build software.</a:t>
            </a:r>
            <a:endParaRPr lang="en-US" dirty="0" smtClean="0"/>
          </a:p>
        </p:txBody>
      </p:sp>
      <p:sp>
        <p:nvSpPr>
          <p:cNvPr id="6" name="Footer Placeholder 3"/>
          <p:cNvSpPr txBox="1">
            <a:spLocks/>
          </p:cNvSpPr>
          <p:nvPr/>
        </p:nvSpPr>
        <p:spPr>
          <a:xfrm>
            <a:off x="2590800" y="6356350"/>
            <a:ext cx="39624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7" name="Slide Number Placeholder 4"/>
          <p:cNvSpPr txBox="1">
            <a:spLocks/>
          </p:cNvSpPr>
          <p:nvPr/>
        </p:nvSpPr>
        <p:spPr>
          <a:xfrm>
            <a:off x="6553200" y="6356350"/>
            <a:ext cx="21336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1974DF9-AD47-4691-BA21-BBFCE3637A9A}" type="slidenum">
              <a:rPr lang="en-US" smtClean="0">
                <a:solidFill>
                  <a:prstClr val="black">
                    <a:tint val="75000"/>
                  </a:prstClr>
                </a:solidFill>
              </a:rPr>
              <a:pPr/>
              <a:t>7</a:t>
            </a:fld>
            <a:endParaRPr lang="en-US">
              <a:solidFill>
                <a:prstClr val="black">
                  <a:tint val="75000"/>
                </a:prstClr>
              </a:solidFill>
            </a:endParaRPr>
          </a:p>
        </p:txBody>
      </p:sp>
    </p:spTree>
    <p:extLst>
      <p:ext uri="{BB962C8B-B14F-4D97-AF65-F5344CB8AC3E}">
        <p14:creationId xmlns:p14="http://schemas.microsoft.com/office/powerpoint/2010/main" val="3391409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0" end="10"/>
                                            </p:txEl>
                                          </p:spTgt>
                                        </p:tgtEl>
                                        <p:attrNameLst>
                                          <p:attrName>style.visibility</p:attrName>
                                        </p:attrNameLst>
                                      </p:cBhvr>
                                      <p:to>
                                        <p:strVal val="visible"/>
                                      </p:to>
                                    </p:set>
                                    <p:animEffect transition="in" filter="fade">
                                      <p:cBhvr>
                                        <p:cTn id="18" dur="500"/>
                                        <p:tgtEl>
                                          <p:spTgt spid="3">
                                            <p:txEl>
                                              <p:pRg st="10" end="1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Effect transition="in" filter="fade">
                                      <p:cBhvr>
                                        <p:cTn id="23"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p:cNvSpPr>
            <a:spLocks noGrp="1" noChangeArrowheads="1"/>
          </p:cNvSpPr>
          <p:nvPr>
            <p:ph type="title"/>
          </p:nvPr>
        </p:nvSpPr>
        <p:spPr/>
        <p:txBody>
          <a:bodyPr/>
          <a:lstStyle/>
          <a:p>
            <a:r>
              <a:rPr lang="de-DE" dirty="0" err="1" smtClean="0"/>
              <a:t>Waterfall</a:t>
            </a:r>
            <a:r>
              <a:rPr lang="de-DE" dirty="0" smtClean="0"/>
              <a:t> </a:t>
            </a:r>
            <a:r>
              <a:rPr lang="de-DE" dirty="0" err="1" smtClean="0"/>
              <a:t>model</a:t>
            </a:r>
            <a:r>
              <a:rPr lang="de-DE" dirty="0" smtClean="0"/>
              <a:t> [Royce]</a:t>
            </a:r>
          </a:p>
        </p:txBody>
      </p:sp>
      <p:pic>
        <p:nvPicPr>
          <p:cNvPr id="374787" name="Picture 3" descr="wasserfall-simpel 001"/>
          <p:cNvPicPr>
            <a:picLocks noChangeAspect="1" noChangeArrowheads="1"/>
          </p:cNvPicPr>
          <p:nvPr/>
        </p:nvPicPr>
        <p:blipFill>
          <a:blip r:embed="rId3" cstate="print">
            <a:lum bright="6000"/>
            <a:extLst>
              <a:ext uri="{28A0092B-C50C-407E-A947-70E740481C1C}">
                <a14:useLocalDpi xmlns:a14="http://schemas.microsoft.com/office/drawing/2010/main"/>
              </a:ext>
            </a:extLst>
          </a:blip>
          <a:srcRect/>
          <a:stretch>
            <a:fillRect/>
          </a:stretch>
        </p:blipFill>
        <p:spPr bwMode="auto">
          <a:xfrm>
            <a:off x="611560" y="908720"/>
            <a:ext cx="78486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88" name="Rectangle 4"/>
          <p:cNvSpPr>
            <a:spLocks noChangeArrowheads="1"/>
          </p:cNvSpPr>
          <p:nvPr/>
        </p:nvSpPr>
        <p:spPr bwMode="auto">
          <a:xfrm>
            <a:off x="611560" y="1670720"/>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grpSp>
        <p:nvGrpSpPr>
          <p:cNvPr id="2" name="Group 5"/>
          <p:cNvGrpSpPr>
            <a:grpSpLocks/>
          </p:cNvGrpSpPr>
          <p:nvPr/>
        </p:nvGrpSpPr>
        <p:grpSpPr bwMode="auto">
          <a:xfrm>
            <a:off x="1449760" y="1746920"/>
            <a:ext cx="5562600" cy="3657600"/>
            <a:chOff x="816" y="1296"/>
            <a:chExt cx="3504" cy="2304"/>
          </a:xfrm>
        </p:grpSpPr>
        <p:sp>
          <p:nvSpPr>
            <p:cNvPr id="374796" name="Freeform 6"/>
            <p:cNvSpPr>
              <a:spLocks/>
            </p:cNvSpPr>
            <p:nvPr/>
          </p:nvSpPr>
          <p:spPr bwMode="auto">
            <a:xfrm>
              <a:off x="4128" y="340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7" name="Freeform 7"/>
            <p:cNvSpPr>
              <a:spLocks/>
            </p:cNvSpPr>
            <p:nvPr/>
          </p:nvSpPr>
          <p:spPr bwMode="auto">
            <a:xfrm>
              <a:off x="1440" y="1728"/>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8" name="Freeform 8"/>
            <p:cNvSpPr>
              <a:spLocks/>
            </p:cNvSpPr>
            <p:nvPr/>
          </p:nvSpPr>
          <p:spPr bwMode="auto">
            <a:xfrm>
              <a:off x="2112" y="2112"/>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799" name="Freeform 9"/>
            <p:cNvSpPr>
              <a:spLocks/>
            </p:cNvSpPr>
            <p:nvPr/>
          </p:nvSpPr>
          <p:spPr bwMode="auto">
            <a:xfrm>
              <a:off x="2784" y="2544"/>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0" name="Freeform 10"/>
            <p:cNvSpPr>
              <a:spLocks/>
            </p:cNvSpPr>
            <p:nvPr/>
          </p:nvSpPr>
          <p:spPr bwMode="auto">
            <a:xfrm>
              <a:off x="3456" y="297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374801" name="Freeform 11"/>
            <p:cNvSpPr>
              <a:spLocks/>
            </p:cNvSpPr>
            <p:nvPr/>
          </p:nvSpPr>
          <p:spPr bwMode="auto">
            <a:xfrm>
              <a:off x="816" y="1296"/>
              <a:ext cx="192" cy="192"/>
            </a:xfrm>
            <a:custGeom>
              <a:avLst/>
              <a:gdLst>
                <a:gd name="T0" fmla="*/ 192 w 192"/>
                <a:gd name="T1" fmla="*/ 192 h 192"/>
                <a:gd name="T2" fmla="*/ 96 w 192"/>
                <a:gd name="T3" fmla="*/ 144 h 192"/>
                <a:gd name="T4" fmla="*/ 0 w 192"/>
                <a:gd name="T5" fmla="*/ 0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192"/>
                  </a:moveTo>
                  <a:cubicBezTo>
                    <a:pt x="160" y="184"/>
                    <a:pt x="128" y="176"/>
                    <a:pt x="96" y="144"/>
                  </a:cubicBezTo>
                  <a:cubicBezTo>
                    <a:pt x="64" y="112"/>
                    <a:pt x="32" y="56"/>
                    <a:pt x="0" y="0"/>
                  </a:cubicBezTo>
                </a:path>
              </a:pathLst>
            </a:custGeom>
            <a:noFill/>
            <a:ln w="57150">
              <a:solidFill>
                <a:srgbClr val="034AFB"/>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grpSp>
      <p:grpSp>
        <p:nvGrpSpPr>
          <p:cNvPr id="3" name="Group 12"/>
          <p:cNvGrpSpPr>
            <a:grpSpLocks/>
          </p:cNvGrpSpPr>
          <p:nvPr/>
        </p:nvGrpSpPr>
        <p:grpSpPr bwMode="auto">
          <a:xfrm>
            <a:off x="1906960" y="1213520"/>
            <a:ext cx="4876800" cy="4191000"/>
            <a:chOff x="1104" y="960"/>
            <a:chExt cx="3072" cy="2640"/>
          </a:xfrm>
        </p:grpSpPr>
        <p:sp>
          <p:nvSpPr>
            <p:cNvPr id="374792" name="Line 13"/>
            <p:cNvSpPr>
              <a:spLocks noChangeShapeType="1"/>
            </p:cNvSpPr>
            <p:nvPr/>
          </p:nvSpPr>
          <p:spPr bwMode="auto">
            <a:xfrm flipH="1">
              <a:off x="2736" y="3600"/>
              <a:ext cx="1440"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3" name="Line 14"/>
            <p:cNvSpPr>
              <a:spLocks noChangeShapeType="1"/>
            </p:cNvSpPr>
            <p:nvPr/>
          </p:nvSpPr>
          <p:spPr bwMode="auto">
            <a:xfrm flipV="1">
              <a:off x="2736" y="2496"/>
              <a:ext cx="0" cy="1104"/>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4" name="Line 15"/>
            <p:cNvSpPr>
              <a:spLocks noChangeShapeType="1"/>
            </p:cNvSpPr>
            <p:nvPr/>
          </p:nvSpPr>
          <p:spPr bwMode="auto">
            <a:xfrm flipV="1">
              <a:off x="2736" y="960"/>
              <a:ext cx="0" cy="1152"/>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sp>
          <p:nvSpPr>
            <p:cNvPr id="374795" name="Line 16"/>
            <p:cNvSpPr>
              <a:spLocks noChangeShapeType="1"/>
            </p:cNvSpPr>
            <p:nvPr/>
          </p:nvSpPr>
          <p:spPr bwMode="auto">
            <a:xfrm flipH="1">
              <a:off x="1104" y="960"/>
              <a:ext cx="1632" cy="0"/>
            </a:xfrm>
            <a:prstGeom prst="line">
              <a:avLst/>
            </a:prstGeom>
            <a:noFill/>
            <a:ln w="38100">
              <a:solidFill>
                <a:schemeClr val="accent2"/>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de-DE"/>
            </a:p>
          </p:txBody>
        </p:sp>
      </p:grpSp>
      <p:sp>
        <p:nvSpPr>
          <p:cNvPr id="3297297" name="Text Box 17"/>
          <p:cNvSpPr txBox="1">
            <a:spLocks noChangeArrowheads="1"/>
          </p:cNvSpPr>
          <p:nvPr/>
        </p:nvSpPr>
        <p:spPr bwMode="auto">
          <a:xfrm>
            <a:off x="4634285" y="1026195"/>
            <a:ext cx="41861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eaLnBrk="0" fontAlgn="base" hangingPunct="0">
              <a:spcBef>
                <a:spcPct val="0"/>
              </a:spcBef>
              <a:spcAft>
                <a:spcPct val="0"/>
              </a:spcAft>
              <a:defRPr sz="1200" b="1">
                <a:solidFill>
                  <a:schemeClr val="tx1"/>
                </a:solidFill>
                <a:latin typeface="Arial" charset="0"/>
              </a:defRPr>
            </a:lvl6pPr>
            <a:lvl7pPr marL="2971800" indent="-228600" eaLnBrk="0" fontAlgn="base" hangingPunct="0">
              <a:spcBef>
                <a:spcPct val="0"/>
              </a:spcBef>
              <a:spcAft>
                <a:spcPct val="0"/>
              </a:spcAft>
              <a:defRPr sz="1200" b="1">
                <a:solidFill>
                  <a:schemeClr val="tx1"/>
                </a:solidFill>
                <a:latin typeface="Arial" charset="0"/>
              </a:defRPr>
            </a:lvl7pPr>
            <a:lvl8pPr marL="3429000" indent="-228600" eaLnBrk="0" fontAlgn="base" hangingPunct="0">
              <a:spcBef>
                <a:spcPct val="0"/>
              </a:spcBef>
              <a:spcAft>
                <a:spcPct val="0"/>
              </a:spcAft>
              <a:defRPr sz="1200" b="1">
                <a:solidFill>
                  <a:schemeClr val="tx1"/>
                </a:solidFill>
                <a:latin typeface="Arial" charset="0"/>
              </a:defRPr>
            </a:lvl8pPr>
            <a:lvl9pPr marL="3886200" indent="-228600" eaLnBrk="0" fontAlgn="base" hangingPunct="0">
              <a:spcBef>
                <a:spcPct val="0"/>
              </a:spcBef>
              <a:spcAft>
                <a:spcPct val="0"/>
              </a:spcAft>
              <a:defRPr sz="1200" b="1">
                <a:solidFill>
                  <a:schemeClr val="tx1"/>
                </a:solidFill>
                <a:latin typeface="Arial" charset="0"/>
              </a:defRPr>
            </a:lvl9pPr>
          </a:lstStyle>
          <a:p>
            <a:r>
              <a:rPr lang="de-DE" sz="2400" i="1" dirty="0" err="1" smtClean="0">
                <a:latin typeface="Times New Roman" pitchFamily="18" charset="0"/>
              </a:rPr>
              <a:t>Iterations</a:t>
            </a:r>
            <a:r>
              <a:rPr lang="de-DE" sz="2400" i="1" dirty="0" smtClean="0">
                <a:latin typeface="Times New Roman" pitchFamily="18" charset="0"/>
              </a:rPr>
              <a:t> not </a:t>
            </a:r>
            <a:r>
              <a:rPr lang="de-DE" sz="2400" i="1" dirty="0" err="1" smtClean="0">
                <a:latin typeface="Times New Roman" pitchFamily="18" charset="0"/>
              </a:rPr>
              <a:t>confined</a:t>
            </a:r>
            <a:r>
              <a:rPr lang="de-DE" sz="2400" i="1" dirty="0" smtClean="0">
                <a:latin typeface="Times New Roman" pitchFamily="18" charset="0"/>
              </a:rPr>
              <a:t> </a:t>
            </a:r>
            <a:r>
              <a:rPr lang="de-DE" sz="2400" i="1" dirty="0" err="1" smtClean="0">
                <a:latin typeface="Times New Roman" pitchFamily="18" charset="0"/>
              </a:rPr>
              <a:t>to</a:t>
            </a:r>
            <a:r>
              <a:rPr lang="de-DE" sz="2400" i="1" dirty="0" smtClean="0">
                <a:latin typeface="Times New Roman" pitchFamily="18" charset="0"/>
              </a:rPr>
              <a:t> </a:t>
            </a:r>
            <a:r>
              <a:rPr lang="de-DE" sz="2400" i="1" dirty="0" err="1" smtClean="0">
                <a:latin typeface="Times New Roman" pitchFamily="18" charset="0"/>
              </a:rPr>
              <a:t>successive</a:t>
            </a:r>
            <a:r>
              <a:rPr lang="de-DE" sz="2400" i="1" dirty="0" smtClean="0">
                <a:latin typeface="Times New Roman" pitchFamily="18" charset="0"/>
              </a:rPr>
              <a:t> </a:t>
            </a:r>
            <a:r>
              <a:rPr lang="de-DE" sz="2400" i="1" dirty="0" err="1" smtClean="0">
                <a:latin typeface="Times New Roman" pitchFamily="18" charset="0"/>
              </a:rPr>
              <a:t>steps</a:t>
            </a:r>
            <a:endParaRPr lang="de-DE" sz="2400" i="1" dirty="0">
              <a:latin typeface="Times New Roman" pitchFamily="18" charset="0"/>
            </a:endParaRPr>
          </a:p>
        </p:txBody>
      </p:sp>
      <p:sp>
        <p:nvSpPr>
          <p:cNvPr id="6" name="Rectangle 5"/>
          <p:cNvSpPr/>
          <p:nvPr/>
        </p:nvSpPr>
        <p:spPr>
          <a:xfrm>
            <a:off x="251520" y="5949280"/>
            <a:ext cx="8532440" cy="307777"/>
          </a:xfrm>
          <a:prstGeom prst="rect">
            <a:avLst/>
          </a:prstGeom>
        </p:spPr>
        <p:txBody>
          <a:bodyPr wrap="square">
            <a:spAutoFit/>
          </a:bodyPr>
          <a:lstStyle/>
          <a:p>
            <a:r>
              <a:rPr lang="en-US" sz="1400" dirty="0" smtClean="0"/>
              <a:t>Royce, 1970: http</a:t>
            </a:r>
            <a:r>
              <a:rPr lang="en-US" sz="1400" dirty="0"/>
              <a:t>://</a:t>
            </a:r>
            <a:r>
              <a:rPr lang="en-US" sz="1400" dirty="0" err="1"/>
              <a:t>www.cs.umd.edu</a:t>
            </a:r>
            <a:r>
              <a:rPr lang="en-US" sz="1400" dirty="0"/>
              <a:t>/class/spring2003/cmsc838p/Process/</a:t>
            </a:r>
            <a:r>
              <a:rPr lang="en-US" sz="1400" dirty="0" err="1"/>
              <a:t>waterfall.pdf</a:t>
            </a:r>
            <a:endParaRPr lang="en-US" sz="1400" dirty="0"/>
          </a:p>
        </p:txBody>
      </p:sp>
      <p:sp>
        <p:nvSpPr>
          <p:cNvPr id="2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2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954358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297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2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1" name="Rectangle 3"/>
          <p:cNvSpPr>
            <a:spLocks noChangeArrowheads="1"/>
          </p:cNvSpPr>
          <p:nvPr/>
        </p:nvSpPr>
        <p:spPr bwMode="auto">
          <a:xfrm>
            <a:off x="457200" y="2201329"/>
            <a:ext cx="533400" cy="4495800"/>
          </a:xfrm>
          <a:prstGeom prst="rect">
            <a:avLst/>
          </a:prstGeom>
          <a:solidFill>
            <a:schemeClr val="bg1"/>
          </a:solidFill>
          <a:ln>
            <a:noFill/>
          </a:ln>
          <a:extLs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none" anchor="ctr"/>
          <a:lstStyle/>
          <a:p>
            <a:endParaRPr lang="de-DE"/>
          </a:p>
        </p:txBody>
      </p:sp>
      <p:pic>
        <p:nvPicPr>
          <p:cNvPr id="375812" name="Picture 4" descr="WASS-KOM"/>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1515529"/>
            <a:ext cx="9144000" cy="511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9333" name="Freeform 5"/>
          <p:cNvSpPr>
            <a:spLocks/>
          </p:cNvSpPr>
          <p:nvPr/>
        </p:nvSpPr>
        <p:spPr bwMode="auto">
          <a:xfrm>
            <a:off x="4651375" y="1479017"/>
            <a:ext cx="4416425" cy="4913312"/>
          </a:xfrm>
          <a:custGeom>
            <a:avLst/>
            <a:gdLst>
              <a:gd name="T0" fmla="*/ 0 w 2782"/>
              <a:gd name="T1" fmla="*/ 0 h 3095"/>
              <a:gd name="T2" fmla="*/ 2147483647 w 2782"/>
              <a:gd name="T3" fmla="*/ 2147483647 h 3095"/>
              <a:gd name="T4" fmla="*/ 2147483647 w 2782"/>
              <a:gd name="T5" fmla="*/ 2147483647 h 3095"/>
              <a:gd name="T6" fmla="*/ 2147483647 w 2782"/>
              <a:gd name="T7" fmla="*/ 2147483647 h 3095"/>
              <a:gd name="T8" fmla="*/ 2147483647 w 2782"/>
              <a:gd name="T9" fmla="*/ 2147483647 h 3095"/>
              <a:gd name="T10" fmla="*/ 2147483647 w 2782"/>
              <a:gd name="T11" fmla="*/ 2147483647 h 3095"/>
              <a:gd name="T12" fmla="*/ 2147483647 w 2782"/>
              <a:gd name="T13" fmla="*/ 2147483647 h 3095"/>
              <a:gd name="T14" fmla="*/ 2147483647 w 2782"/>
              <a:gd name="T15" fmla="*/ 2147483647 h 3095"/>
              <a:gd name="T16" fmla="*/ 2147483647 w 2782"/>
              <a:gd name="T17" fmla="*/ 2147483647 h 3095"/>
              <a:gd name="T18" fmla="*/ 2147483647 w 2782"/>
              <a:gd name="T19" fmla="*/ 2147483647 h 3095"/>
              <a:gd name="T20" fmla="*/ 2147483647 w 2782"/>
              <a:gd name="T21" fmla="*/ 2147483647 h 3095"/>
              <a:gd name="T22" fmla="*/ 2147483647 w 2782"/>
              <a:gd name="T23" fmla="*/ 2147483647 h 3095"/>
              <a:gd name="T24" fmla="*/ 2147483647 w 2782"/>
              <a:gd name="T25" fmla="*/ 2147483647 h 3095"/>
              <a:gd name="T26" fmla="*/ 0 w 2782"/>
              <a:gd name="T27" fmla="*/ 0 h 309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782"/>
              <a:gd name="T43" fmla="*/ 0 h 3095"/>
              <a:gd name="T44" fmla="*/ 2782 w 2782"/>
              <a:gd name="T45" fmla="*/ 3095 h 309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782" h="3095">
                <a:moveTo>
                  <a:pt x="0" y="0"/>
                </a:moveTo>
                <a:cubicBezTo>
                  <a:pt x="33" y="11"/>
                  <a:pt x="47" y="17"/>
                  <a:pt x="59" y="50"/>
                </a:cubicBezTo>
                <a:cubicBezTo>
                  <a:pt x="30" y="131"/>
                  <a:pt x="137" y="241"/>
                  <a:pt x="175" y="317"/>
                </a:cubicBezTo>
                <a:cubicBezTo>
                  <a:pt x="179" y="325"/>
                  <a:pt x="180" y="334"/>
                  <a:pt x="184" y="342"/>
                </a:cubicBezTo>
                <a:cubicBezTo>
                  <a:pt x="194" y="359"/>
                  <a:pt x="206" y="375"/>
                  <a:pt x="217" y="392"/>
                </a:cubicBezTo>
                <a:cubicBezTo>
                  <a:pt x="223" y="400"/>
                  <a:pt x="234" y="417"/>
                  <a:pt x="234" y="417"/>
                </a:cubicBezTo>
                <a:cubicBezTo>
                  <a:pt x="244" y="459"/>
                  <a:pt x="271" y="488"/>
                  <a:pt x="292" y="526"/>
                </a:cubicBezTo>
                <a:cubicBezTo>
                  <a:pt x="351" y="634"/>
                  <a:pt x="391" y="743"/>
                  <a:pt x="493" y="818"/>
                </a:cubicBezTo>
                <a:cubicBezTo>
                  <a:pt x="510" y="844"/>
                  <a:pt x="523" y="855"/>
                  <a:pt x="551" y="868"/>
                </a:cubicBezTo>
                <a:lnTo>
                  <a:pt x="2014" y="3095"/>
                </a:lnTo>
                <a:lnTo>
                  <a:pt x="2782" y="3095"/>
                </a:lnTo>
                <a:lnTo>
                  <a:pt x="2782" y="1895"/>
                </a:lnTo>
                <a:lnTo>
                  <a:pt x="1054" y="23"/>
                </a:lnTo>
                <a:lnTo>
                  <a:pt x="0" y="0"/>
                </a:lnTo>
                <a:close/>
              </a:path>
            </a:pathLst>
          </a:custGeom>
          <a:solidFill>
            <a:srgbClr val="C4D5FE">
              <a:alpha val="50195"/>
            </a:srgbClr>
          </a:solidFill>
          <a:ln w="12699">
            <a:solidFill>
              <a:schemeClr val="tx1"/>
            </a:solidFill>
            <a:round/>
            <a:headEnd type="none" w="sm" len="sm"/>
            <a:tailEnd type="none" w="sm" len="sm"/>
          </a:ln>
        </p:spPr>
        <p:txBody>
          <a:bodyPr/>
          <a:lstStyle/>
          <a:p>
            <a:endParaRPr lang="de-DE"/>
          </a:p>
        </p:txBody>
      </p:sp>
      <p:sp>
        <p:nvSpPr>
          <p:cNvPr id="3299334" name="Freeform 6"/>
          <p:cNvSpPr>
            <a:spLocks/>
          </p:cNvSpPr>
          <p:nvPr/>
        </p:nvSpPr>
        <p:spPr bwMode="auto">
          <a:xfrm>
            <a:off x="3352800" y="1515529"/>
            <a:ext cx="2438400" cy="1828800"/>
          </a:xfrm>
          <a:custGeom>
            <a:avLst/>
            <a:gdLst>
              <a:gd name="T0" fmla="*/ 0 w 1536"/>
              <a:gd name="T1" fmla="*/ 2147483647 h 1152"/>
              <a:gd name="T2" fmla="*/ 2147483647 w 1536"/>
              <a:gd name="T3" fmla="*/ 2147483647 h 1152"/>
              <a:gd name="T4" fmla="*/ 2147483647 w 1536"/>
              <a:gd name="T5" fmla="*/ 2147483647 h 1152"/>
              <a:gd name="T6" fmla="*/ 2147483647 w 1536"/>
              <a:gd name="T7" fmla="*/ 0 h 1152"/>
              <a:gd name="T8" fmla="*/ 0 w 1536"/>
              <a:gd name="T9" fmla="*/ 0 h 1152"/>
              <a:gd name="T10" fmla="*/ 0 60000 65536"/>
              <a:gd name="T11" fmla="*/ 0 60000 65536"/>
              <a:gd name="T12" fmla="*/ 0 60000 65536"/>
              <a:gd name="T13" fmla="*/ 0 60000 65536"/>
              <a:gd name="T14" fmla="*/ 0 60000 65536"/>
              <a:gd name="T15" fmla="*/ 0 w 1536"/>
              <a:gd name="T16" fmla="*/ 0 h 1152"/>
              <a:gd name="T17" fmla="*/ 1536 w 1536"/>
              <a:gd name="T18" fmla="*/ 1152 h 1152"/>
            </a:gdLst>
            <a:ahLst/>
            <a:cxnLst>
              <a:cxn ang="T10">
                <a:pos x="T0" y="T1"/>
              </a:cxn>
              <a:cxn ang="T11">
                <a:pos x="T2" y="T3"/>
              </a:cxn>
              <a:cxn ang="T12">
                <a:pos x="T4" y="T5"/>
              </a:cxn>
              <a:cxn ang="T13">
                <a:pos x="T6" y="T7"/>
              </a:cxn>
              <a:cxn ang="T14">
                <a:pos x="T8" y="T9"/>
              </a:cxn>
            </a:cxnLst>
            <a:rect l="T15" t="T16" r="T17" b="T18"/>
            <a:pathLst>
              <a:path w="1536" h="1152">
                <a:moveTo>
                  <a:pt x="0" y="48"/>
                </a:moveTo>
                <a:lnTo>
                  <a:pt x="720" y="1152"/>
                </a:lnTo>
                <a:lnTo>
                  <a:pt x="1536" y="1152"/>
                </a:lnTo>
                <a:lnTo>
                  <a:pt x="768" y="0"/>
                </a:lnTo>
                <a:lnTo>
                  <a:pt x="0" y="0"/>
                </a:lnTo>
              </a:path>
            </a:pathLst>
          </a:custGeom>
          <a:solidFill>
            <a:srgbClr val="FFABC3">
              <a:alpha val="50195"/>
            </a:srgbClr>
          </a:solidFill>
          <a:ln w="12699">
            <a:solidFill>
              <a:schemeClr val="tx1"/>
            </a:solidFill>
            <a:round/>
            <a:headEnd type="none" w="sm" len="sm"/>
            <a:tailEnd type="none" w="sm" len="sm"/>
          </a:ln>
        </p:spPr>
        <p:txBody>
          <a:bodyPr/>
          <a:lstStyle/>
          <a:p>
            <a:endParaRPr lang="de-DE"/>
          </a:p>
        </p:txBody>
      </p:sp>
      <p:sp>
        <p:nvSpPr>
          <p:cNvPr id="3299335" name="Freeform 7"/>
          <p:cNvSpPr>
            <a:spLocks/>
          </p:cNvSpPr>
          <p:nvPr/>
        </p:nvSpPr>
        <p:spPr bwMode="auto">
          <a:xfrm>
            <a:off x="152400" y="1896529"/>
            <a:ext cx="5867400" cy="4038600"/>
          </a:xfrm>
          <a:custGeom>
            <a:avLst/>
            <a:gdLst>
              <a:gd name="T0" fmla="*/ 2147483647 w 3696"/>
              <a:gd name="T1" fmla="*/ 0 h 2544"/>
              <a:gd name="T2" fmla="*/ 2147483647 w 3696"/>
              <a:gd name="T3" fmla="*/ 2147483647 h 2544"/>
              <a:gd name="T4" fmla="*/ 0 w 3696"/>
              <a:gd name="T5" fmla="*/ 2147483647 h 2544"/>
              <a:gd name="T6" fmla="*/ 2147483647 w 3696"/>
              <a:gd name="T7" fmla="*/ 2147483647 h 2544"/>
              <a:gd name="T8" fmla="*/ 2147483647 w 3696"/>
              <a:gd name="T9" fmla="*/ 2147483647 h 2544"/>
              <a:gd name="T10" fmla="*/ 2147483647 w 3696"/>
              <a:gd name="T11" fmla="*/ 2147483647 h 2544"/>
              <a:gd name="T12" fmla="*/ 2147483647 w 3696"/>
              <a:gd name="T13" fmla="*/ 0 h 2544"/>
              <a:gd name="T14" fmla="*/ 0 60000 65536"/>
              <a:gd name="T15" fmla="*/ 0 60000 65536"/>
              <a:gd name="T16" fmla="*/ 0 60000 65536"/>
              <a:gd name="T17" fmla="*/ 0 60000 65536"/>
              <a:gd name="T18" fmla="*/ 0 60000 65536"/>
              <a:gd name="T19" fmla="*/ 0 60000 65536"/>
              <a:gd name="T20" fmla="*/ 0 60000 65536"/>
              <a:gd name="T21" fmla="*/ 0 w 3696"/>
              <a:gd name="T22" fmla="*/ 0 h 2544"/>
              <a:gd name="T23" fmla="*/ 3696 w 3696"/>
              <a:gd name="T24" fmla="*/ 2544 h 25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96" h="2544">
                <a:moveTo>
                  <a:pt x="432" y="0"/>
                </a:moveTo>
                <a:lnTo>
                  <a:pt x="96" y="48"/>
                </a:lnTo>
                <a:lnTo>
                  <a:pt x="0" y="432"/>
                </a:lnTo>
                <a:lnTo>
                  <a:pt x="3408" y="2544"/>
                </a:lnTo>
                <a:lnTo>
                  <a:pt x="3696" y="2352"/>
                </a:lnTo>
                <a:lnTo>
                  <a:pt x="3648" y="2160"/>
                </a:lnTo>
                <a:lnTo>
                  <a:pt x="432" y="0"/>
                </a:lnTo>
                <a:close/>
              </a:path>
            </a:pathLst>
          </a:custGeom>
          <a:solidFill>
            <a:srgbClr val="FFCA7D">
              <a:alpha val="50195"/>
            </a:srgbClr>
          </a:solidFill>
          <a:ln w="12699">
            <a:solidFill>
              <a:schemeClr val="tx1"/>
            </a:solidFill>
            <a:round/>
            <a:headEnd type="none" w="sm" len="sm"/>
            <a:tailEnd type="none" w="sm" len="sm"/>
          </a:ln>
        </p:spPr>
        <p:txBody>
          <a:bodyPr/>
          <a:lstStyle/>
          <a:p>
            <a:endParaRPr lang="de-DE"/>
          </a:p>
        </p:txBody>
      </p:sp>
      <p:sp>
        <p:nvSpPr>
          <p:cNvPr id="3299336" name="Freeform 8"/>
          <p:cNvSpPr>
            <a:spLocks/>
          </p:cNvSpPr>
          <p:nvPr/>
        </p:nvSpPr>
        <p:spPr bwMode="auto">
          <a:xfrm>
            <a:off x="76200" y="3039529"/>
            <a:ext cx="7010400" cy="3352800"/>
          </a:xfrm>
          <a:custGeom>
            <a:avLst/>
            <a:gdLst>
              <a:gd name="T0" fmla="*/ 2147483647 w 4416"/>
              <a:gd name="T1" fmla="*/ 0 h 2112"/>
              <a:gd name="T2" fmla="*/ 0 w 4416"/>
              <a:gd name="T3" fmla="*/ 2147483647 h 2112"/>
              <a:gd name="T4" fmla="*/ 2147483647 w 4416"/>
              <a:gd name="T5" fmla="*/ 2147483647 h 2112"/>
              <a:gd name="T6" fmla="*/ 2147483647 w 4416"/>
              <a:gd name="T7" fmla="*/ 2147483647 h 2112"/>
              <a:gd name="T8" fmla="*/ 2147483647 w 4416"/>
              <a:gd name="T9" fmla="*/ 2147483647 h 2112"/>
              <a:gd name="T10" fmla="*/ 2147483647 w 4416"/>
              <a:gd name="T11" fmla="*/ 2147483647 h 2112"/>
              <a:gd name="T12" fmla="*/ 2147483647 w 4416"/>
              <a:gd name="T13" fmla="*/ 2147483647 h 2112"/>
              <a:gd name="T14" fmla="*/ 2147483647 w 4416"/>
              <a:gd name="T15" fmla="*/ 0 h 2112"/>
              <a:gd name="T16" fmla="*/ 0 60000 65536"/>
              <a:gd name="T17" fmla="*/ 0 60000 65536"/>
              <a:gd name="T18" fmla="*/ 0 60000 65536"/>
              <a:gd name="T19" fmla="*/ 0 60000 65536"/>
              <a:gd name="T20" fmla="*/ 0 60000 65536"/>
              <a:gd name="T21" fmla="*/ 0 60000 65536"/>
              <a:gd name="T22" fmla="*/ 0 60000 65536"/>
              <a:gd name="T23" fmla="*/ 0 60000 65536"/>
              <a:gd name="T24" fmla="*/ 0 w 4416"/>
              <a:gd name="T25" fmla="*/ 0 h 2112"/>
              <a:gd name="T26" fmla="*/ 4416 w 4416"/>
              <a:gd name="T27" fmla="*/ 2112 h 2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416" h="2112">
                <a:moveTo>
                  <a:pt x="144" y="0"/>
                </a:moveTo>
                <a:lnTo>
                  <a:pt x="0" y="672"/>
                </a:lnTo>
                <a:lnTo>
                  <a:pt x="1920" y="2112"/>
                </a:lnTo>
                <a:lnTo>
                  <a:pt x="4416" y="2112"/>
                </a:lnTo>
                <a:lnTo>
                  <a:pt x="4224" y="1632"/>
                </a:lnTo>
                <a:lnTo>
                  <a:pt x="3744" y="1680"/>
                </a:lnTo>
                <a:lnTo>
                  <a:pt x="3456" y="1872"/>
                </a:lnTo>
                <a:lnTo>
                  <a:pt x="144" y="0"/>
                </a:lnTo>
                <a:close/>
              </a:path>
            </a:pathLst>
          </a:custGeom>
          <a:solidFill>
            <a:srgbClr val="F6FB89">
              <a:alpha val="50195"/>
            </a:srgbClr>
          </a:solidFill>
          <a:ln w="12699">
            <a:solidFill>
              <a:schemeClr val="tx1"/>
            </a:solidFill>
            <a:round/>
            <a:headEnd type="none" w="sm" len="sm"/>
            <a:tailEnd type="none" w="sm" len="sm"/>
          </a:ln>
        </p:spPr>
        <p:txBody>
          <a:bodyPr/>
          <a:lstStyle/>
          <a:p>
            <a:endParaRPr lang="de-DE"/>
          </a:p>
        </p:txBody>
      </p:sp>
      <p:sp>
        <p:nvSpPr>
          <p:cNvPr id="4" name="Title 3"/>
          <p:cNvSpPr>
            <a:spLocks noGrp="1"/>
          </p:cNvSpPr>
          <p:nvPr>
            <p:ph type="title"/>
          </p:nvPr>
        </p:nvSpPr>
        <p:spPr/>
        <p:txBody>
          <a:bodyPr>
            <a:normAutofit/>
          </a:bodyPr>
          <a:lstStyle/>
          <a:p>
            <a:r>
              <a:rPr lang="en-US" sz="3200" dirty="0" smtClean="0"/>
              <a:t>The “unknown” part of the waterfall</a:t>
            </a:r>
            <a:endParaRPr lang="en-US" sz="3200" dirty="0"/>
          </a:p>
        </p:txBody>
      </p:sp>
      <p:sp>
        <p:nvSpPr>
          <p:cNvPr id="13" name="Footer Placeholder 3"/>
          <p:cNvSpPr>
            <a:spLocks noGrp="1"/>
          </p:cNvSpPr>
          <p:nvPr>
            <p:ph type="ftr" sz="quarter" idx="11"/>
          </p:nvPr>
        </p:nvSpPr>
        <p:spPr>
          <a:xfrm>
            <a:off x="2590800" y="6356350"/>
            <a:ext cx="3962400" cy="365125"/>
          </a:xfrm>
        </p:spPr>
        <p:txBody>
          <a:bodyPr/>
          <a:lstStyle/>
          <a:p>
            <a:r>
              <a:rPr lang="de-DE" smtClean="0">
                <a:solidFill>
                  <a:prstClr val="black">
                    <a:tint val="75000"/>
                  </a:prstClr>
                </a:solidFill>
              </a:rPr>
              <a:t>Agile Software Dev. | Eric Knauss</a:t>
            </a:r>
            <a:endParaRPr lang="de-DE">
              <a:solidFill>
                <a:prstClr val="black">
                  <a:tint val="75000"/>
                </a:prstClr>
              </a:solidFill>
            </a:endParaRPr>
          </a:p>
        </p:txBody>
      </p:sp>
      <p:sp>
        <p:nvSpPr>
          <p:cNvPr id="14" name="Slide Number Placeholder 4"/>
          <p:cNvSpPr>
            <a:spLocks noGrp="1"/>
          </p:cNvSpPr>
          <p:nvPr>
            <p:ph type="sldNum" sz="quarter" idx="12"/>
          </p:nvPr>
        </p:nvSpPr>
        <p:spPr>
          <a:xfrm>
            <a:off x="6553200" y="6356350"/>
            <a:ext cx="2133600" cy="365125"/>
          </a:xfrm>
        </p:spPr>
        <p:txBody>
          <a:bodyPr/>
          <a:lstStyle/>
          <a:p>
            <a:fld id="{91974DF9-AD47-4691-BA21-BBFCE3637A9A}"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2962594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99333"/>
                                        </p:tgtEl>
                                        <p:attrNameLst>
                                          <p:attrName>style.visibility</p:attrName>
                                        </p:attrNameLst>
                                      </p:cBhvr>
                                      <p:to>
                                        <p:strVal val="visible"/>
                                      </p:to>
                                    </p:set>
                                    <p:animEffect transition="in" filter="box(out)">
                                      <p:cBhvr>
                                        <p:cTn id="7" dur="500"/>
                                        <p:tgtEl>
                                          <p:spTgt spid="3299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299334"/>
                                        </p:tgtEl>
                                        <p:attrNameLst>
                                          <p:attrName>style.visibility</p:attrName>
                                        </p:attrNameLst>
                                      </p:cBhvr>
                                      <p:to>
                                        <p:strVal val="visible"/>
                                      </p:to>
                                    </p:set>
                                    <p:animEffect transition="in" filter="box(out)">
                                      <p:cBhvr>
                                        <p:cTn id="12" dur="500"/>
                                        <p:tgtEl>
                                          <p:spTgt spid="32993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9933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299335"/>
                                        </p:tgtEl>
                                        <p:attrNameLst>
                                          <p:attrName>style.visibility</p:attrName>
                                        </p:attrNameLst>
                                      </p:cBhvr>
                                      <p:to>
                                        <p:strVal val="visible"/>
                                      </p:to>
                                    </p:set>
                                    <p:animEffect transition="in" filter="box(out)">
                                      <p:cBhvr>
                                        <p:cTn id="21" dur="500"/>
                                        <p:tgtEl>
                                          <p:spTgt spid="329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9333" grpId="0" animBg="1"/>
      <p:bldP spid="3299334" grpId="0" animBg="1"/>
      <p:bldP spid="3299335" grpId="0" animBg="1"/>
      <p:bldP spid="3299336" grpId="0" animBg="1"/>
    </p:bldLst>
  </p:timing>
</p:sld>
</file>

<file path=ppt/theme/theme1.xml><?xml version="1.0" encoding="utf-8"?>
<a:theme xmlns:a="http://schemas.openxmlformats.org/drawingml/2006/main" name="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PT-mall eng-Chalmers I GU 2014">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ALMERS-GU_ppt-mall_eng_okt2010">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sv-SE" sz="2400" b="0" i="0" u="none" strike="noStrike" cap="none" normalizeH="0" baseline="0">
            <a:ln>
              <a:noFill/>
            </a:ln>
            <a:solidFill>
              <a:schemeClr val="tx1"/>
            </a:solidFill>
            <a:effectLst/>
            <a:latin typeface="Times" pitchFamily="6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Vorlage">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1268</TotalTime>
  <Words>5744</Words>
  <Application>Microsoft Macintosh PowerPoint</Application>
  <PresentationFormat>On-screen Show (4:3)</PresentationFormat>
  <Paragraphs>968</Paragraphs>
  <Slides>51</Slides>
  <Notes>38</Notes>
  <HiddenSlides>1</HiddenSlides>
  <MMClips>0</MMClips>
  <ScaleCrop>false</ScaleCrop>
  <HeadingPairs>
    <vt:vector size="6" baseType="variant">
      <vt:variant>
        <vt:lpstr>Theme</vt:lpstr>
      </vt:variant>
      <vt:variant>
        <vt:i4>4</vt:i4>
      </vt:variant>
      <vt:variant>
        <vt:lpstr>Embedded OLE Servers</vt:lpstr>
      </vt:variant>
      <vt:variant>
        <vt:i4>3</vt:i4>
      </vt:variant>
      <vt:variant>
        <vt:lpstr>Slide Titles</vt:lpstr>
      </vt:variant>
      <vt:variant>
        <vt:i4>51</vt:i4>
      </vt:variant>
    </vt:vector>
  </HeadingPairs>
  <TitlesOfParts>
    <vt:vector size="58" baseType="lpstr">
      <vt:lpstr>Vorlage</vt:lpstr>
      <vt:lpstr>PPT-mall eng-Chalmers I GU 2014</vt:lpstr>
      <vt:lpstr>CHALMERS-GU_ppt-mall_eng_okt2010</vt:lpstr>
      <vt:lpstr>1_Vorlage</vt:lpstr>
      <vt:lpstr>Clip</vt:lpstr>
      <vt:lpstr>Paint Shop Pro Image</vt:lpstr>
      <vt:lpstr>Document</vt:lpstr>
      <vt:lpstr>Agile vs. Plan-driven</vt:lpstr>
      <vt:lpstr>  Agile workshop – Acceptance Test No 2. Apr-28 13:15-17:00 + April-29 13:15-15:00  </vt:lpstr>
      <vt:lpstr>  Acceptance Test - Schedule Group 1-5  Day: Thursday Focus: Meeting with customer – demo and planning  </vt:lpstr>
      <vt:lpstr>  Acceptance Test - Schedule Group 6-9  Day: Thursday Focus: Meeting with customer – demo and planning   </vt:lpstr>
      <vt:lpstr>  Acceptance Test - Schedule Group 1-5  Day: Friday Focus: Coaching  </vt:lpstr>
      <vt:lpstr>  Acceptance Test - Schedule Group 6-9  Day: Friday Focus: Coaching   </vt:lpstr>
      <vt:lpstr>Motivation: Agile vs. Plan-driven</vt:lpstr>
      <vt:lpstr>Waterfall model [Royce]</vt:lpstr>
      <vt:lpstr>The “unknown” part of the waterfall</vt:lpstr>
      <vt:lpstr>Waterfall Model</vt:lpstr>
      <vt:lpstr>Waterfall Model</vt:lpstr>
      <vt:lpstr>V-Model</vt:lpstr>
      <vt:lpstr>V-Model</vt:lpstr>
      <vt:lpstr>Projektplan (classical) c.f. IEEE Std 729-1983</vt:lpstr>
      <vt:lpstr>Typical problems in software development</vt:lpstr>
      <vt:lpstr>Field of Tension</vt:lpstr>
      <vt:lpstr>Overview: XP and Scrum</vt:lpstr>
      <vt:lpstr>What is different in agile?</vt:lpstr>
      <vt:lpstr>Agile Manifesto</vt:lpstr>
      <vt:lpstr>Structure of agile methods Generally</vt:lpstr>
      <vt:lpstr>eXtreme  Programming</vt:lpstr>
      <vt:lpstr>Processes in XP based on Practices</vt:lpstr>
      <vt:lpstr>SCRUM Approach</vt:lpstr>
      <vt:lpstr>SCRUM Practices Hints</vt:lpstr>
      <vt:lpstr>SCRUM Practices Hints</vt:lpstr>
      <vt:lpstr>Scrum</vt:lpstr>
      <vt:lpstr>PowerPoint Presentation</vt:lpstr>
      <vt:lpstr>SCRUM vs. XP</vt:lpstr>
      <vt:lpstr>Assess Sprint Progress A possible trajectory</vt:lpstr>
      <vt:lpstr>Assess Sprint Progress a typical trajectory for a new SCRUM-Team</vt:lpstr>
      <vt:lpstr>Assess Sprint Progress another typical trajectory</vt:lpstr>
      <vt:lpstr>Why does SCRUM work?</vt:lpstr>
      <vt:lpstr>Summary SCRUM</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How much planning does a project need? Inspired by Barry Boehm</vt:lpstr>
      <vt:lpstr>Just enough planning Inspired by Barry Boehm</vt:lpstr>
      <vt:lpstr>Agile thinking</vt:lpstr>
      <vt:lpstr>Introduce agile methods </vt:lpstr>
      <vt:lpstr>Agile in a large company?</vt:lpstr>
      <vt:lpstr>Implications of agile  (example here: XP)  „The heart of Agile Modeling is its practices“ Scott W. Ambler</vt:lpstr>
      <vt:lpstr>Common objections </vt:lpstr>
      <vt:lpstr>Real crucial issues</vt:lpstr>
      <vt:lpstr>What do we get?</vt:lpstr>
      <vt:lpstr>On-Site  Customer</vt:lpstr>
      <vt:lpstr>“Customer Proxy” Concept</vt:lpstr>
      <vt:lpstr>QM, Documentation (etc.) and internal Rules</vt:lpstr>
      <vt:lpstr>Course Objectives</vt:lpstr>
      <vt:lpstr>Thanks!    (…and optional further reading)</vt:lpstr>
    </vt:vector>
  </TitlesOfParts>
  <Manager/>
  <Company>Chalmers | University of Gothenburg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vs. Plan-driven</dc:title>
  <dc:subject/>
  <dc:creator>Eric Knauss</dc:creator>
  <cp:keywords/>
  <dc:description/>
  <cp:lastModifiedBy>Eric Knauss</cp:lastModifiedBy>
  <cp:revision>43</cp:revision>
  <dcterms:created xsi:type="dcterms:W3CDTF">2014-03-24T14:38:01Z</dcterms:created>
  <dcterms:modified xsi:type="dcterms:W3CDTF">2016-04-26T11:03:21Z</dcterms:modified>
  <cp:category/>
</cp:coreProperties>
</file>